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5"/>
  </p:notesMasterIdLst>
  <p:handoutMasterIdLst>
    <p:handoutMasterId r:id="rId66"/>
  </p:handoutMasterIdLst>
  <p:sldIdLst>
    <p:sldId id="379" r:id="rId2"/>
    <p:sldId id="493" r:id="rId3"/>
    <p:sldId id="465" r:id="rId4"/>
    <p:sldId id="468" r:id="rId5"/>
    <p:sldId id="490" r:id="rId6"/>
    <p:sldId id="496" r:id="rId7"/>
    <p:sldId id="469" r:id="rId8"/>
    <p:sldId id="470" r:id="rId9"/>
    <p:sldId id="471" r:id="rId10"/>
    <p:sldId id="492" r:id="rId11"/>
    <p:sldId id="491" r:id="rId12"/>
    <p:sldId id="472" r:id="rId13"/>
    <p:sldId id="474" r:id="rId14"/>
    <p:sldId id="466" r:id="rId15"/>
    <p:sldId id="475" r:id="rId16"/>
    <p:sldId id="476" r:id="rId17"/>
    <p:sldId id="530" r:id="rId18"/>
    <p:sldId id="494" r:id="rId19"/>
    <p:sldId id="477" r:id="rId20"/>
    <p:sldId id="487" r:id="rId21"/>
    <p:sldId id="495" r:id="rId22"/>
    <p:sldId id="486" r:id="rId23"/>
    <p:sldId id="499" r:id="rId24"/>
    <p:sldId id="497" r:id="rId25"/>
    <p:sldId id="478" r:id="rId26"/>
    <p:sldId id="479" r:id="rId27"/>
    <p:sldId id="480" r:id="rId28"/>
    <p:sldId id="481" r:id="rId29"/>
    <p:sldId id="482" r:id="rId30"/>
    <p:sldId id="483" r:id="rId31"/>
    <p:sldId id="484" r:id="rId32"/>
    <p:sldId id="498" r:id="rId33"/>
    <p:sldId id="500" r:id="rId34"/>
    <p:sldId id="269" r:id="rId35"/>
    <p:sldId id="451" r:id="rId36"/>
    <p:sldId id="504" r:id="rId37"/>
    <p:sldId id="505" r:id="rId38"/>
    <p:sldId id="506" r:id="rId39"/>
    <p:sldId id="507" r:id="rId40"/>
    <p:sldId id="508" r:id="rId41"/>
    <p:sldId id="502" r:id="rId42"/>
    <p:sldId id="501" r:id="rId43"/>
    <p:sldId id="509" r:id="rId44"/>
    <p:sldId id="510" r:id="rId45"/>
    <p:sldId id="511" r:id="rId46"/>
    <p:sldId id="512" r:id="rId47"/>
    <p:sldId id="513" r:id="rId48"/>
    <p:sldId id="514" r:id="rId49"/>
    <p:sldId id="515" r:id="rId50"/>
    <p:sldId id="516" r:id="rId51"/>
    <p:sldId id="517" r:id="rId52"/>
    <p:sldId id="518" r:id="rId53"/>
    <p:sldId id="519" r:id="rId54"/>
    <p:sldId id="520" r:id="rId55"/>
    <p:sldId id="521" r:id="rId56"/>
    <p:sldId id="522" r:id="rId57"/>
    <p:sldId id="523" r:id="rId58"/>
    <p:sldId id="524" r:id="rId59"/>
    <p:sldId id="525" r:id="rId60"/>
    <p:sldId id="526" r:id="rId61"/>
    <p:sldId id="527" r:id="rId62"/>
    <p:sldId id="528" r:id="rId63"/>
    <p:sldId id="529"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880" userDrawn="1">
          <p15:clr>
            <a:srgbClr val="A4A3A4"/>
          </p15:clr>
        </p15:guide>
        <p15:guide id="3" orient="horz" pos="1185" userDrawn="1">
          <p15:clr>
            <a:srgbClr val="A4A3A4"/>
          </p15:clr>
        </p15:guide>
        <p15:guide id="4" orient="horz" pos="6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2983E"/>
    <a:srgbClr val="007033"/>
    <a:srgbClr val="F6BA92"/>
    <a:srgbClr val="C55A11"/>
    <a:srgbClr val="7F6000"/>
    <a:srgbClr val="97C777"/>
    <a:srgbClr val="003030"/>
    <a:srgbClr val="800000"/>
    <a:srgbClr val="7A0000"/>
    <a:srgbClr val="3857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77" autoAdjust="0"/>
    <p:restoredTop sz="73519" autoAdjust="0"/>
  </p:normalViewPr>
  <p:slideViewPr>
    <p:cSldViewPr snapToGrid="0" showGuides="1">
      <p:cViewPr>
        <p:scale>
          <a:sx n="50" d="100"/>
          <a:sy n="50" d="100"/>
        </p:scale>
        <p:origin x="1123" y="307"/>
      </p:cViewPr>
      <p:guideLst>
        <p:guide pos="2880"/>
        <p:guide orient="horz" pos="1185"/>
        <p:guide orient="horz" pos="640"/>
      </p:guideLst>
    </p:cSldViewPr>
  </p:slideViewPr>
  <p:notesTextViewPr>
    <p:cViewPr>
      <p:scale>
        <a:sx n="1" d="1"/>
        <a:sy n="1" d="1"/>
      </p:scale>
      <p:origin x="0" y="0"/>
    </p:cViewPr>
  </p:notesTextViewPr>
  <p:sorterViewPr>
    <p:cViewPr>
      <p:scale>
        <a:sx n="66" d="100"/>
        <a:sy n="66" d="100"/>
      </p:scale>
      <p:origin x="0" y="-5059"/>
    </p:cViewPr>
  </p:sorterViewPr>
  <p:notesViewPr>
    <p:cSldViewPr snapToGrid="0" showGuides="1">
      <p:cViewPr varScale="1">
        <p:scale>
          <a:sx n="65" d="100"/>
          <a:sy n="65" d="100"/>
        </p:scale>
        <p:origin x="2318" y="4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26879F3D-0CAE-4DF0-8D80-DFA743FBFC56}" type="datetimeFigureOut">
              <a:rPr lang="en-US" smtClean="0"/>
              <a:t>7/24/2015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9C56E54-F1D7-4FF2-AA22-73D394F5E855}" type="slidenum">
              <a:rPr lang="en-US" smtClean="0"/>
              <a:t>‹#›</a:t>
            </a:fld>
            <a:endParaRPr lang="en-US"/>
          </a:p>
        </p:txBody>
      </p:sp>
    </p:spTree>
    <p:extLst>
      <p:ext uri="{BB962C8B-B14F-4D97-AF65-F5344CB8AC3E}">
        <p14:creationId xmlns:p14="http://schemas.microsoft.com/office/powerpoint/2010/main" val="30879350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C0754FB4-89B5-4816-B9A3-D65DDF145B9B}" type="datetimeFigureOut">
              <a:rPr lang="en-US" smtClean="0"/>
              <a:t>7/24/2015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40C3AE-F14D-447F-AEB2-7746A4B111E6}" type="slidenum">
              <a:rPr lang="en-US" smtClean="0"/>
              <a:t>‹#›</a:t>
            </a:fld>
            <a:endParaRPr lang="en-US"/>
          </a:p>
        </p:txBody>
      </p:sp>
    </p:spTree>
    <p:extLst>
      <p:ext uri="{BB962C8B-B14F-4D97-AF65-F5344CB8AC3E}">
        <p14:creationId xmlns:p14="http://schemas.microsoft.com/office/powerpoint/2010/main" val="1393809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morning,</a:t>
            </a:r>
          </a:p>
          <a:p>
            <a:r>
              <a:rPr lang="en-US" dirty="0" smtClean="0"/>
              <a:t>The title</a:t>
            </a:r>
            <a:r>
              <a:rPr lang="en-US" baseline="0" dirty="0" smtClean="0"/>
              <a:t> of my thesis is </a:t>
            </a:r>
          </a:p>
          <a:p>
            <a:r>
              <a:rPr lang="en-US" baseline="0" dirty="0" smtClean="0"/>
              <a:t>the </a:t>
            </a:r>
            <a:r>
              <a:rPr lang="en-GB" baseline="0" dirty="0" smtClean="0"/>
              <a:t>Study of the longitudinal and transverse cosmic ray shower profiles  at the Pierre Auger Observatory</a:t>
            </a:r>
            <a:endParaRPr lang="en-US" dirty="0"/>
          </a:p>
        </p:txBody>
      </p:sp>
      <p:sp>
        <p:nvSpPr>
          <p:cNvPr id="4" name="Slide Number Placeholder 3"/>
          <p:cNvSpPr>
            <a:spLocks noGrp="1"/>
          </p:cNvSpPr>
          <p:nvPr>
            <p:ph type="sldNum" sz="quarter" idx="10"/>
          </p:nvPr>
        </p:nvSpPr>
        <p:spPr/>
        <p:txBody>
          <a:bodyPr/>
          <a:lstStyle/>
          <a:p>
            <a:fld id="{5340C3AE-F14D-447F-AEB2-7746A4B111E6}" type="slidenum">
              <a:rPr lang="en-US" smtClean="0"/>
              <a:t>1</a:t>
            </a:fld>
            <a:endParaRPr lang="en-US"/>
          </a:p>
        </p:txBody>
      </p:sp>
    </p:spTree>
    <p:extLst>
      <p:ext uri="{BB962C8B-B14F-4D97-AF65-F5344CB8AC3E}">
        <p14:creationId xmlns:p14="http://schemas.microsoft.com/office/powerpoint/2010/main" val="1546073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is the map of the Pierre Auger observatory located at </a:t>
            </a:r>
            <a:r>
              <a:rPr lang="en-US" sz="1200" kern="1200" dirty="0" err="1" smtClean="0">
                <a:solidFill>
                  <a:schemeClr val="tx1"/>
                </a:solidFill>
                <a:effectLst/>
                <a:latin typeface="+mn-lt"/>
                <a:ea typeface="+mn-ea"/>
                <a:cs typeface="+mn-cs"/>
              </a:rPr>
              <a:t>Mallargue</a:t>
            </a:r>
            <a:r>
              <a:rPr lang="en-US" sz="1200" kern="1200" dirty="0" smtClean="0">
                <a:solidFill>
                  <a:schemeClr val="tx1"/>
                </a:solidFill>
                <a:effectLst/>
                <a:latin typeface="+mn-lt"/>
                <a:ea typeface="+mn-ea"/>
                <a:cs typeface="+mn-cs"/>
              </a:rPr>
              <a:t> Argentina,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 covers about 3000km^2.</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detect the shower light, we have 4 building, each one with 6 telescopes, in blue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and  here is a representation of the building and a photo of one telescope. </a:t>
            </a:r>
          </a:p>
          <a:p>
            <a:r>
              <a:rPr lang="en-US" sz="1200" kern="1200" dirty="0" smtClean="0">
                <a:solidFill>
                  <a:schemeClr val="tx1"/>
                </a:solidFill>
                <a:effectLst/>
                <a:latin typeface="+mn-lt"/>
                <a:ea typeface="+mn-ea"/>
                <a:cs typeface="+mn-cs"/>
              </a:rPr>
              <a:t>There are also several atmospheric</a:t>
            </a:r>
            <a:r>
              <a:rPr lang="en-US" sz="1200" kern="1200" baseline="0" dirty="0" smtClean="0">
                <a:solidFill>
                  <a:schemeClr val="tx1"/>
                </a:solidFill>
                <a:effectLst/>
                <a:latin typeface="+mn-lt"/>
                <a:ea typeface="+mn-ea"/>
                <a:cs typeface="+mn-cs"/>
              </a:rPr>
              <a:t> monitoring systems to control the systematic errors</a:t>
            </a:r>
          </a:p>
          <a:p>
            <a:endParaRPr lang="en-US" sz="1200" kern="1200" dirty="0" smtClean="0">
              <a:solidFill>
                <a:schemeClr val="tx1"/>
              </a:solidFill>
              <a:effectLst/>
              <a:latin typeface="+mn-lt"/>
              <a:ea typeface="+mn-ea"/>
              <a:cs typeface="+mn-cs"/>
            </a:endParaRPr>
          </a:p>
          <a:p>
            <a:r>
              <a:rPr lang="en-US" dirty="0" smtClean="0"/>
              <a:t>This is an example of one event with 3 telescopes and the recovered</a:t>
            </a:r>
            <a:r>
              <a:rPr lang="en-US" baseline="0" dirty="0" smtClean="0"/>
              <a:t> longitudinal development with respective </a:t>
            </a:r>
            <a:r>
              <a:rPr lang="en-US" baseline="0" dirty="0" err="1" smtClean="0"/>
              <a:t>Xmax</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is the camera picture of the shower which contain some 3D shower information.</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340C3AE-F14D-447F-AEB2-7746A4B111E6}" type="slidenum">
              <a:rPr lang="en-US" smtClean="0"/>
              <a:t>18</a:t>
            </a:fld>
            <a:endParaRPr lang="en-US"/>
          </a:p>
        </p:txBody>
      </p:sp>
    </p:spTree>
    <p:extLst>
      <p:ext uri="{BB962C8B-B14F-4D97-AF65-F5344CB8AC3E}">
        <p14:creationId xmlns:p14="http://schemas.microsoft.com/office/powerpoint/2010/main" val="526697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NEUTRINOS: </a:t>
            </a:r>
            <a:r>
              <a:rPr lang="en-GB" sz="1200" b="0" i="0" u="none" strike="noStrike" kern="1200" baseline="0" dirty="0" smtClean="0">
                <a:solidFill>
                  <a:schemeClr val="tx1"/>
                </a:solidFill>
                <a:latin typeface="+mn-lt"/>
                <a:ea typeface="+mn-ea"/>
                <a:cs typeface="+mn-cs"/>
              </a:rPr>
              <a:t>The current Auger limit is approaching the fluxes predicted under a range of assumptions for the composition of the primary flux, source evolution and model for the transition from galactic to extragalactic cosmic-rays [18]. A 10-fold increase in the exposure will be needed to reach the most optimistic predictions in case of a pure iron composition at sources, out of the range of the current configuration of the observatory.</a:t>
            </a:r>
          </a:p>
          <a:p>
            <a:endParaRPr lang="en-GB" sz="1200" b="0" i="0" u="none" strike="noStrike" kern="1200" baseline="0" dirty="0" smtClean="0">
              <a:solidFill>
                <a:schemeClr val="tx1"/>
              </a:solidFill>
              <a:latin typeface="+mn-lt"/>
              <a:ea typeface="+mn-ea"/>
              <a:cs typeface="+mn-cs"/>
            </a:endParaRPr>
          </a:p>
          <a:p>
            <a:r>
              <a:rPr lang="en-GB" sz="1200" dirty="0" err="1" smtClean="0"/>
              <a:t>Bahcall</a:t>
            </a:r>
            <a:r>
              <a:rPr lang="en-GB" sz="1200" dirty="0" smtClean="0"/>
              <a:t> and E. Waxman: </a:t>
            </a:r>
            <a:r>
              <a:rPr lang="en-GB" dirty="0" smtClean="0"/>
              <a:t> the bound is valid for neutrinos produced either by p, γ reactions or by p − p ( n) reactions in sources which are optically thin for high energy protons to </a:t>
            </a:r>
            <a:r>
              <a:rPr lang="en-GB" dirty="0" err="1" smtClean="0"/>
              <a:t>photomeson</a:t>
            </a:r>
            <a:r>
              <a:rPr lang="en-GB" dirty="0" smtClean="0"/>
              <a:t> and nucleon-meson interactions. </a:t>
            </a:r>
          </a:p>
          <a:p>
            <a:r>
              <a:rPr lang="en-GB" dirty="0" smtClean="0"/>
              <a:t>-&gt; high-energy neutrinos produced by </a:t>
            </a:r>
            <a:r>
              <a:rPr lang="en-GB" dirty="0" err="1" smtClean="0"/>
              <a:t>photomeson</a:t>
            </a:r>
            <a:r>
              <a:rPr lang="en-GB" dirty="0" smtClean="0"/>
              <a:t> interaction in sources of size not much larger than the proton photo-meson mean-free-path, e.g. AGN jets and GRBs</a:t>
            </a:r>
          </a:p>
          <a:p>
            <a:endParaRPr lang="en-GB"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p, FRII &amp; SFR</a:t>
            </a:r>
            <a:r>
              <a:rPr lang="en-GB" sz="1200" dirty="0" smtClean="0"/>
              <a:t> : FRII=Radio galaxies - </a:t>
            </a:r>
            <a:r>
              <a:rPr lang="en-GB" sz="1200" dirty="0" err="1" smtClean="0"/>
              <a:t>Fanaroff</a:t>
            </a:r>
            <a:r>
              <a:rPr lang="en-GB" sz="1200" dirty="0" smtClean="0"/>
              <a:t> and Riley Class II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p, Fermi-LAT 99%:</a:t>
            </a:r>
            <a:r>
              <a:rPr lang="en-US" sz="1200" baseline="0" dirty="0" smtClean="0"/>
              <a:t> </a:t>
            </a:r>
            <a:r>
              <a:rPr lang="en-GB" dirty="0" err="1" smtClean="0"/>
              <a:t>Cosmogenic</a:t>
            </a:r>
            <a:r>
              <a:rPr lang="en-GB" dirty="0" smtClean="0"/>
              <a:t> neutrinos originate from photo-hadronic interactions of cosmic ray protons with the cosmic microwave background (CMB). a fit to the </a:t>
            </a:r>
            <a:r>
              <a:rPr lang="en-GB" dirty="0" err="1" smtClean="0"/>
              <a:t>HiRes</a:t>
            </a:r>
            <a:r>
              <a:rPr lang="en-GB" dirty="0" smtClean="0"/>
              <a:t> spectrum </a:t>
            </a:r>
            <a:r>
              <a:rPr lang="en-GB" baseline="0" dirty="0" smtClean="0"/>
              <a:t> and </a:t>
            </a:r>
            <a:r>
              <a:rPr lang="en-GB" dirty="0" smtClean="0"/>
              <a:t>Fermi-LAT measurements of the diffuse extragalactic γ-ray background </a:t>
            </a:r>
          </a:p>
        </p:txBody>
      </p:sp>
      <p:sp>
        <p:nvSpPr>
          <p:cNvPr id="4" name="Slide Number Placeholder 3"/>
          <p:cNvSpPr>
            <a:spLocks noGrp="1"/>
          </p:cNvSpPr>
          <p:nvPr>
            <p:ph type="sldNum" sz="quarter" idx="10"/>
          </p:nvPr>
        </p:nvSpPr>
        <p:spPr/>
        <p:txBody>
          <a:bodyPr/>
          <a:lstStyle/>
          <a:p>
            <a:fld id="{5340C3AE-F14D-447F-AEB2-7746A4B111E6}" type="slidenum">
              <a:rPr lang="en-US" smtClean="0"/>
              <a:t>32</a:t>
            </a:fld>
            <a:endParaRPr lang="en-US"/>
          </a:p>
        </p:txBody>
      </p:sp>
    </p:spTree>
    <p:extLst>
      <p:ext uri="{BB962C8B-B14F-4D97-AF65-F5344CB8AC3E}">
        <p14:creationId xmlns:p14="http://schemas.microsoft.com/office/powerpoint/2010/main" val="3782122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3401920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Earth is constantly hit</a:t>
            </a:r>
            <a:r>
              <a:rPr lang="en-GB" sz="1200" kern="1200" baseline="0" dirty="0" smtClean="0">
                <a:solidFill>
                  <a:schemeClr val="tx1"/>
                </a:solidFill>
                <a:effectLst/>
                <a:latin typeface="+mn-lt"/>
                <a:ea typeface="+mn-ea"/>
                <a:cs typeface="+mn-cs"/>
              </a:rPr>
              <a:t> by extra-terrestrial particles.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But at the energies above 10^18 that we want to study at auger,</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 the CR fluxes are very small and we cannot detect them directly,</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 so there many unknowns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What is the composition of cosmic rays?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What is the origin of these extremely energetic particles?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And what</a:t>
            </a:r>
            <a:r>
              <a:rPr lang="en-GB" sz="1200" kern="1200" baseline="0" dirty="0" smtClean="0">
                <a:solidFill>
                  <a:schemeClr val="tx1"/>
                </a:solidFill>
                <a:effectLst/>
                <a:latin typeface="+mn-lt"/>
                <a:ea typeface="+mn-ea"/>
                <a:cs typeface="+mn-cs"/>
              </a:rPr>
              <a:t> kind of interactions occurs at those energies?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Since we cannot build</a:t>
            </a:r>
            <a:r>
              <a:rPr lang="en-US" sz="1200" kern="1200" baseline="0" dirty="0" smtClean="0">
                <a:solidFill>
                  <a:schemeClr val="tx1"/>
                </a:solidFill>
                <a:effectLst/>
                <a:latin typeface="+mn-lt"/>
                <a:ea typeface="+mn-ea"/>
                <a:cs typeface="+mn-cs"/>
              </a:rPr>
              <a:t> a huge detector in space, </a:t>
            </a:r>
            <a:r>
              <a:rPr lang="en-US" sz="1200" kern="1200" dirty="0" smtClean="0">
                <a:solidFill>
                  <a:schemeClr val="tx1"/>
                </a:solidFill>
                <a:effectLst/>
                <a:latin typeface="+mn-lt"/>
                <a:ea typeface="+mn-ea"/>
                <a:cs typeface="+mn-cs"/>
              </a:rPr>
              <a:t>We</a:t>
            </a:r>
            <a:r>
              <a:rPr lang="en-US" sz="1200" kern="1200" baseline="0" dirty="0" smtClean="0">
                <a:solidFill>
                  <a:schemeClr val="tx1"/>
                </a:solidFill>
                <a:effectLst/>
                <a:latin typeface="+mn-lt"/>
                <a:ea typeface="+mn-ea"/>
                <a:cs typeface="+mn-cs"/>
              </a:rPr>
              <a:t> use the atmosphere as the detector.</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So, when a </a:t>
            </a:r>
            <a:r>
              <a:rPr lang="en-US" sz="1200" kern="1200" dirty="0" smtClean="0">
                <a:solidFill>
                  <a:schemeClr val="tx1"/>
                </a:solidFill>
                <a:effectLst/>
                <a:latin typeface="+mn-lt"/>
                <a:ea typeface="+mn-ea"/>
                <a:cs typeface="+mn-cs"/>
              </a:rPr>
              <a:t>cosmic ray enters the atmosphere, it will interact with the air nuclei,</a:t>
            </a:r>
            <a:r>
              <a:rPr lang="en-US" sz="1200" kern="1200" baseline="0" dirty="0" smtClean="0">
                <a:solidFill>
                  <a:schemeClr val="tx1"/>
                </a:solidFill>
                <a:effectLst/>
                <a:latin typeface="+mn-lt"/>
                <a:ea typeface="+mn-ea"/>
                <a:cs typeface="+mn-cs"/>
              </a:rPr>
              <a:t> in an hadronic interaction,</a:t>
            </a:r>
            <a:r>
              <a:rPr lang="en-US" sz="1200" kern="1200" dirty="0" smtClean="0">
                <a:solidFill>
                  <a:schemeClr val="tx1"/>
                </a:solidFill>
                <a:effectLst/>
                <a:latin typeface="+mn-lt"/>
                <a:ea typeface="+mn-ea"/>
                <a:cs typeface="+mn-cs"/>
              </a:rPr>
              <a:t> producing many of particles.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Many hadrons are produced, mostly </a:t>
            </a:r>
            <a:r>
              <a:rPr lang="en-US" sz="1200" kern="1200" baseline="0" dirty="0" err="1" smtClean="0">
                <a:solidFill>
                  <a:schemeClr val="tx1"/>
                </a:solidFill>
                <a:effectLst/>
                <a:latin typeface="+mn-lt"/>
                <a:ea typeface="+mn-ea"/>
                <a:cs typeface="+mn-cs"/>
              </a:rPr>
              <a:t>pions</a:t>
            </a:r>
            <a:r>
              <a:rPr lang="en-US" sz="1200" kern="1200" baseline="0" dirty="0" smtClean="0">
                <a:solidFill>
                  <a:schemeClr val="tx1"/>
                </a:solidFill>
                <a:effectLst/>
                <a:latin typeface="+mn-lt"/>
                <a:ea typeface="+mn-ea"/>
                <a:cs typeface="+mn-cs"/>
              </a:rPr>
              <a:t> with a fraction of 1/3 neutral pi and 2/3 charged </a:t>
            </a:r>
            <a:r>
              <a:rPr lang="en-US" sz="1200" kern="1200" baseline="0" dirty="0" err="1" smtClean="0">
                <a:solidFill>
                  <a:schemeClr val="tx1"/>
                </a:solidFill>
                <a:effectLst/>
                <a:latin typeface="+mn-lt"/>
                <a:ea typeface="+mn-ea"/>
                <a:cs typeface="+mn-cs"/>
              </a:rPr>
              <a:t>pions</a:t>
            </a:r>
            <a:r>
              <a:rPr lang="en-US" sz="1200" kern="1200" baseline="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These charge </a:t>
            </a:r>
            <a:r>
              <a:rPr lang="en-US" sz="1200" kern="1200" baseline="0" dirty="0" err="1" smtClean="0">
                <a:solidFill>
                  <a:schemeClr val="tx1"/>
                </a:solidFill>
                <a:effectLst/>
                <a:latin typeface="+mn-lt"/>
                <a:ea typeface="+mn-ea"/>
                <a:cs typeface="+mn-cs"/>
              </a:rPr>
              <a:t>pions</a:t>
            </a:r>
            <a:r>
              <a:rPr lang="en-US" sz="1200" kern="1200" baseline="0" dirty="0" smtClean="0">
                <a:solidFill>
                  <a:schemeClr val="tx1"/>
                </a:solidFill>
                <a:effectLst/>
                <a:latin typeface="+mn-lt"/>
                <a:ea typeface="+mn-ea"/>
                <a:cs typeface="+mn-cs"/>
              </a:rPr>
              <a:t> can interact again producing more particles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Which is usually called the hadronic component and is close to the axis.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 neutral </a:t>
            </a:r>
            <a:r>
              <a:rPr lang="en-US" sz="1200" kern="1200" baseline="0" dirty="0" err="1" smtClean="0">
                <a:solidFill>
                  <a:schemeClr val="tx1"/>
                </a:solidFill>
                <a:effectLst/>
                <a:latin typeface="+mn-lt"/>
                <a:ea typeface="+mn-ea"/>
                <a:cs typeface="+mn-cs"/>
              </a:rPr>
              <a:t>pions</a:t>
            </a:r>
            <a:r>
              <a:rPr lang="en-US" sz="1200" kern="1200" baseline="0" dirty="0" smtClean="0">
                <a:solidFill>
                  <a:schemeClr val="tx1"/>
                </a:solidFill>
                <a:effectLst/>
                <a:latin typeface="+mn-lt"/>
                <a:ea typeface="+mn-ea"/>
                <a:cs typeface="+mn-cs"/>
              </a:rPr>
              <a:t>, have a very small lifetime, so they decay almost immediately.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And they decay into two photons.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These photons produces e-e+ pairs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which will again produce more  photons and in several processes and so 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 Creating the electromagnetic cascade.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When the charge </a:t>
            </a:r>
            <a:r>
              <a:rPr lang="en-US" sz="1200" kern="1200" baseline="0" dirty="0" err="1" smtClean="0">
                <a:solidFill>
                  <a:schemeClr val="tx1"/>
                </a:solidFill>
                <a:effectLst/>
                <a:latin typeface="+mn-lt"/>
                <a:ea typeface="+mn-ea"/>
                <a:cs typeface="+mn-cs"/>
              </a:rPr>
              <a:t>pions</a:t>
            </a:r>
            <a:r>
              <a:rPr lang="en-US" sz="1200" kern="1200" baseline="0" dirty="0" smtClean="0">
                <a:solidFill>
                  <a:schemeClr val="tx1"/>
                </a:solidFill>
                <a:effectLst/>
                <a:latin typeface="+mn-lt"/>
                <a:ea typeface="+mn-ea"/>
                <a:cs typeface="+mn-cs"/>
              </a:rPr>
              <a:t> losses most of their energy, they will not have time to interact,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And they will decay into muons and neutrinos producing the muon component.</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340C3AE-F14D-447F-AEB2-7746A4B111E6}" type="slidenum">
              <a:rPr lang="en-US" smtClean="0"/>
              <a:t>34</a:t>
            </a:fld>
            <a:endParaRPr lang="en-US"/>
          </a:p>
        </p:txBody>
      </p:sp>
    </p:spTree>
    <p:extLst>
      <p:ext uri="{BB962C8B-B14F-4D97-AF65-F5344CB8AC3E}">
        <p14:creationId xmlns:p14="http://schemas.microsoft.com/office/powerpoint/2010/main" val="21017150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noProof="0" dirty="0" smtClean="0">
                <a:solidFill>
                  <a:schemeClr val="tx1"/>
                </a:solidFill>
                <a:effectLst/>
                <a:latin typeface="+mn-lt"/>
                <a:ea typeface="+mn-ea"/>
                <a:cs typeface="+mn-cs"/>
              </a:rPr>
              <a:t>How can we detect those</a:t>
            </a:r>
            <a:r>
              <a:rPr lang="en-US" sz="1200" kern="1200" baseline="0" noProof="0" dirty="0" smtClean="0">
                <a:solidFill>
                  <a:schemeClr val="tx1"/>
                </a:solidFill>
                <a:effectLst/>
                <a:latin typeface="+mn-lt"/>
                <a:ea typeface="+mn-ea"/>
                <a:cs typeface="+mn-cs"/>
              </a:rPr>
              <a:t> shower of particles?</a:t>
            </a:r>
          </a:p>
          <a:p>
            <a:endParaRPr lang="en-US" sz="1200" kern="1200" noProof="0" dirty="0" smtClean="0">
              <a:solidFill>
                <a:schemeClr val="tx1"/>
              </a:solidFill>
              <a:effectLst/>
              <a:latin typeface="+mn-lt"/>
              <a:ea typeface="+mn-ea"/>
              <a:cs typeface="+mn-cs"/>
            </a:endParaRPr>
          </a:p>
          <a:p>
            <a:r>
              <a:rPr lang="en-US" sz="1200" kern="1200" noProof="0" dirty="0" smtClean="0">
                <a:solidFill>
                  <a:schemeClr val="tx1"/>
                </a:solidFill>
                <a:effectLst/>
                <a:latin typeface="+mn-lt"/>
                <a:ea typeface="+mn-ea"/>
                <a:cs typeface="+mn-cs"/>
              </a:rPr>
              <a:t>When that</a:t>
            </a:r>
            <a:r>
              <a:rPr lang="en-US" sz="1200" kern="1200" baseline="0" noProof="0" dirty="0" smtClean="0">
                <a:solidFill>
                  <a:schemeClr val="tx1"/>
                </a:solidFill>
                <a:effectLst/>
                <a:latin typeface="+mn-lt"/>
                <a:ea typeface="+mn-ea"/>
                <a:cs typeface="+mn-cs"/>
              </a:rPr>
              <a:t> cascade of particles </a:t>
            </a:r>
            <a:r>
              <a:rPr lang="en-US" sz="1200" kern="1200" noProof="0" dirty="0" smtClean="0">
                <a:solidFill>
                  <a:schemeClr val="tx1"/>
                </a:solidFill>
                <a:effectLst/>
                <a:latin typeface="+mn-lt"/>
                <a:ea typeface="+mn-ea"/>
                <a:cs typeface="+mn-cs"/>
              </a:rPr>
              <a:t>pass through the air, they ionize and excite the nitrogen. </a:t>
            </a:r>
          </a:p>
          <a:p>
            <a:r>
              <a:rPr lang="en-US" sz="1200" kern="1200" noProof="0" dirty="0" smtClean="0">
                <a:solidFill>
                  <a:schemeClr val="tx1"/>
                </a:solidFill>
                <a:effectLst/>
                <a:latin typeface="+mn-lt"/>
                <a:ea typeface="+mn-ea"/>
                <a:cs typeface="+mn-cs"/>
              </a:rPr>
              <a:t>when the nitrogen return to the ground state, it</a:t>
            </a:r>
            <a:r>
              <a:rPr lang="en-US" sz="1200" kern="1200" baseline="0" noProof="0" dirty="0" smtClean="0">
                <a:solidFill>
                  <a:schemeClr val="tx1"/>
                </a:solidFill>
                <a:effectLst/>
                <a:latin typeface="+mn-lt"/>
                <a:ea typeface="+mn-ea"/>
                <a:cs typeface="+mn-cs"/>
              </a:rPr>
              <a:t> </a:t>
            </a:r>
            <a:r>
              <a:rPr lang="en-US" sz="1200" kern="1200" noProof="0" dirty="0" smtClean="0">
                <a:solidFill>
                  <a:schemeClr val="tx1"/>
                </a:solidFill>
                <a:effectLst/>
                <a:latin typeface="+mn-lt"/>
                <a:ea typeface="+mn-ea"/>
                <a:cs typeface="+mn-cs"/>
              </a:rPr>
              <a:t>emits light fluorescence.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Besides that, since those particles are relativistic particle they will emit Cherenkov light.</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this way we can be detect the fluorescence and Cherenkov light, simply by using telescopes. </a:t>
            </a:r>
            <a:endParaRPr lang="en-GB" sz="1200" kern="1200" dirty="0" smtClean="0">
              <a:solidFill>
                <a:schemeClr val="tx1"/>
              </a:solidFill>
              <a:effectLst/>
              <a:latin typeface="+mn-lt"/>
              <a:ea typeface="+mn-ea"/>
              <a:cs typeface="+mn-cs"/>
            </a:endParaRPr>
          </a:p>
          <a:p>
            <a:endParaRPr lang="pt-P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number of fluorescence photons are proportional to the energy deposited by the particles of the shower,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then, summing all the fluorescence light,  we can obtain a longitudinal profile of the energy deposit in the atmosphere.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integral of this curve will be basically/proportional to the energy of the cosmic ray, </a:t>
            </a:r>
          </a:p>
          <a:p>
            <a:r>
              <a:rPr lang="en-US" sz="1200" kern="1200" dirty="0" smtClean="0">
                <a:solidFill>
                  <a:schemeClr val="tx1"/>
                </a:solidFill>
                <a:effectLst/>
                <a:latin typeface="+mn-lt"/>
                <a:ea typeface="+mn-ea"/>
                <a:cs typeface="+mn-cs"/>
              </a:rPr>
              <a:t>and the atmosphere works like a calorimetry</a:t>
            </a:r>
            <a:endParaRPr lang="pt-PT"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point with the bigger energy deposited is known as the </a:t>
            </a:r>
            <a:r>
              <a:rPr lang="en-US" sz="1200" kern="1200" dirty="0" err="1" smtClean="0">
                <a:solidFill>
                  <a:schemeClr val="tx1"/>
                </a:solidFill>
                <a:effectLst/>
                <a:latin typeface="+mn-lt"/>
                <a:ea typeface="+mn-ea"/>
                <a:cs typeface="+mn-cs"/>
              </a:rPr>
              <a:t>xmax</a:t>
            </a:r>
            <a:r>
              <a:rPr lang="en-US" sz="1200" kern="1200" baseline="0" dirty="0" smtClean="0">
                <a:solidFill>
                  <a:schemeClr val="tx1"/>
                </a:solidFill>
                <a:effectLst/>
                <a:latin typeface="+mn-lt"/>
                <a:ea typeface="+mn-ea"/>
                <a:cs typeface="+mn-cs"/>
              </a:rPr>
              <a:t> of the longitudinal development.</a:t>
            </a:r>
          </a:p>
          <a:p>
            <a:pPr marL="0" marR="0" indent="0" algn="l" defTabSz="914400" rtl="0" eaLnBrk="1" fontAlgn="auto" latinLnBrk="0" hangingPunct="1">
              <a:lnSpc>
                <a:spcPct val="100000"/>
              </a:lnSpc>
              <a:spcBef>
                <a:spcPts val="0"/>
              </a:spcBef>
              <a:spcAft>
                <a:spcPts val="0"/>
              </a:spcAft>
              <a:buClrTx/>
              <a:buSzTx/>
              <a:buFontTx/>
              <a:buNone/>
              <a:tabLst/>
              <a:defRPr/>
            </a:pPr>
            <a:endParaRPr lang="pt-PT"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Moreover,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that we can also detect the particles that reach the ground</a:t>
            </a:r>
            <a:r>
              <a:rPr lang="en-US" sz="1200" kern="1200" baseline="0" dirty="0" smtClean="0">
                <a:solidFill>
                  <a:schemeClr val="tx1"/>
                </a:solidFill>
                <a:effectLst/>
                <a:latin typeface="+mn-lt"/>
                <a:ea typeface="+mn-ea"/>
                <a:cs typeface="+mn-cs"/>
              </a:rPr>
              <a:t> with surface detectors.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But here, we detect both electromagnetic and</a:t>
            </a:r>
            <a:r>
              <a:rPr lang="en-US" sz="1200" kern="1200" baseline="0" dirty="0" smtClean="0">
                <a:solidFill>
                  <a:schemeClr val="tx1"/>
                </a:solidFill>
                <a:effectLst/>
                <a:latin typeface="+mn-lt"/>
                <a:ea typeface="+mn-ea"/>
                <a:cs typeface="+mn-cs"/>
              </a:rPr>
              <a:t> muon particles, while on the longitudinal it comes mainly from the electromagnetic component.</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pt-PT"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endParaRPr lang="pt-PT"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340C3AE-F14D-447F-AEB2-7746A4B111E6}" type="slidenum">
              <a:rPr lang="en-US" smtClean="0"/>
              <a:t>35</a:t>
            </a:fld>
            <a:endParaRPr lang="en-US"/>
          </a:p>
        </p:txBody>
      </p:sp>
    </p:spTree>
    <p:extLst>
      <p:ext uri="{BB962C8B-B14F-4D97-AF65-F5344CB8AC3E}">
        <p14:creationId xmlns:p14="http://schemas.microsoft.com/office/powerpoint/2010/main" val="4605798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36</a:t>
            </a:fld>
            <a:endParaRPr lang="en-US"/>
          </a:p>
        </p:txBody>
      </p:sp>
    </p:spTree>
    <p:extLst>
      <p:ext uri="{BB962C8B-B14F-4D97-AF65-F5344CB8AC3E}">
        <p14:creationId xmlns:p14="http://schemas.microsoft.com/office/powerpoint/2010/main" val="1243103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37</a:t>
            </a:fld>
            <a:endParaRPr lang="en-US"/>
          </a:p>
        </p:txBody>
      </p:sp>
    </p:spTree>
    <p:extLst>
      <p:ext uri="{BB962C8B-B14F-4D97-AF65-F5344CB8AC3E}">
        <p14:creationId xmlns:p14="http://schemas.microsoft.com/office/powerpoint/2010/main" val="5117641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38</a:t>
            </a:fld>
            <a:endParaRPr lang="en-US"/>
          </a:p>
        </p:txBody>
      </p:sp>
    </p:spTree>
    <p:extLst>
      <p:ext uri="{BB962C8B-B14F-4D97-AF65-F5344CB8AC3E}">
        <p14:creationId xmlns:p14="http://schemas.microsoft.com/office/powerpoint/2010/main" val="3010358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39</a:t>
            </a:fld>
            <a:endParaRPr lang="en-US"/>
          </a:p>
        </p:txBody>
      </p:sp>
    </p:spTree>
    <p:extLst>
      <p:ext uri="{BB962C8B-B14F-4D97-AF65-F5344CB8AC3E}">
        <p14:creationId xmlns:p14="http://schemas.microsoft.com/office/powerpoint/2010/main" val="18742069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40</a:t>
            </a:fld>
            <a:endParaRPr lang="en-US"/>
          </a:p>
        </p:txBody>
      </p:sp>
    </p:spTree>
    <p:extLst>
      <p:ext uri="{BB962C8B-B14F-4D97-AF65-F5344CB8AC3E}">
        <p14:creationId xmlns:p14="http://schemas.microsoft.com/office/powerpoint/2010/main" val="3028914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is the map of the Pierre Auger observatory located at </a:t>
            </a:r>
            <a:r>
              <a:rPr lang="en-US" sz="1200" kern="1200" dirty="0" err="1" smtClean="0">
                <a:solidFill>
                  <a:schemeClr val="tx1"/>
                </a:solidFill>
                <a:effectLst/>
                <a:latin typeface="+mn-lt"/>
                <a:ea typeface="+mn-ea"/>
                <a:cs typeface="+mn-cs"/>
              </a:rPr>
              <a:t>Mallargue</a:t>
            </a:r>
            <a:r>
              <a:rPr lang="en-US" sz="1200" kern="1200" dirty="0" smtClean="0">
                <a:solidFill>
                  <a:schemeClr val="tx1"/>
                </a:solidFill>
                <a:effectLst/>
                <a:latin typeface="+mn-lt"/>
                <a:ea typeface="+mn-ea"/>
                <a:cs typeface="+mn-cs"/>
              </a:rPr>
              <a:t> Argentina,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 covers about 3000km^2.</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detect the shower light, we have 4 building, each one with 6 telescopes, in blue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and  here is a representation of the building and a photo of one telescope. </a:t>
            </a:r>
          </a:p>
          <a:p>
            <a:r>
              <a:rPr lang="en-US" sz="1200" kern="1200" dirty="0" smtClean="0">
                <a:solidFill>
                  <a:schemeClr val="tx1"/>
                </a:solidFill>
                <a:effectLst/>
                <a:latin typeface="+mn-lt"/>
                <a:ea typeface="+mn-ea"/>
                <a:cs typeface="+mn-cs"/>
              </a:rPr>
              <a:t>There are also several atmospheric</a:t>
            </a:r>
            <a:r>
              <a:rPr lang="en-US" sz="1200" kern="1200" baseline="0" dirty="0" smtClean="0">
                <a:solidFill>
                  <a:schemeClr val="tx1"/>
                </a:solidFill>
                <a:effectLst/>
                <a:latin typeface="+mn-lt"/>
                <a:ea typeface="+mn-ea"/>
                <a:cs typeface="+mn-cs"/>
              </a:rPr>
              <a:t> monitoring systems to control the systematic errors</a:t>
            </a:r>
          </a:p>
          <a:p>
            <a:endParaRPr lang="en-US" sz="1200" kern="1200" dirty="0" smtClean="0">
              <a:solidFill>
                <a:schemeClr val="tx1"/>
              </a:solidFill>
              <a:effectLst/>
              <a:latin typeface="+mn-lt"/>
              <a:ea typeface="+mn-ea"/>
              <a:cs typeface="+mn-cs"/>
            </a:endParaRPr>
          </a:p>
          <a:p>
            <a:r>
              <a:rPr lang="en-US" dirty="0" smtClean="0"/>
              <a:t>This is an example of one event with 3 telescopes and the recovered</a:t>
            </a:r>
            <a:r>
              <a:rPr lang="en-US" baseline="0" dirty="0" smtClean="0"/>
              <a:t> longitudinal development with respective </a:t>
            </a:r>
            <a:r>
              <a:rPr lang="en-US" baseline="0" dirty="0" err="1" smtClean="0"/>
              <a:t>Xmax</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is the camera picture of the shower which contain some 3D shower information.</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340C3AE-F14D-447F-AEB2-7746A4B111E6}" type="slidenum">
              <a:rPr lang="en-US" smtClean="0"/>
              <a:t>2</a:t>
            </a:fld>
            <a:endParaRPr lang="en-US"/>
          </a:p>
        </p:txBody>
      </p:sp>
    </p:spTree>
    <p:extLst>
      <p:ext uri="{BB962C8B-B14F-4D97-AF65-F5344CB8AC3E}">
        <p14:creationId xmlns:p14="http://schemas.microsoft.com/office/powerpoint/2010/main" val="12456527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the muons in</a:t>
            </a:r>
            <a:r>
              <a:rPr lang="en-US" baseline="0" dirty="0" smtClean="0"/>
              <a:t> auger are not consistent with the models</a:t>
            </a:r>
          </a:p>
          <a:p>
            <a:endParaRPr lang="en-US" baseline="0" dirty="0" smtClean="0"/>
          </a:p>
          <a:p>
            <a:r>
              <a:rPr lang="en-US" baseline="0" dirty="0" smtClean="0"/>
              <a:t>If we are in very inclined events, the EM component was almost completely attenuated by the atmosphere</a:t>
            </a:r>
          </a:p>
          <a:p>
            <a:r>
              <a:rPr lang="en-US" baseline="0" dirty="0" smtClean="0"/>
              <a:t>So the signal at 1000m is basically the number of muons</a:t>
            </a:r>
          </a:p>
          <a:p>
            <a:endParaRPr lang="en-US" baseline="0" dirty="0" smtClean="0"/>
          </a:p>
          <a:p>
            <a:r>
              <a:rPr lang="en-US" baseline="0" dirty="0" smtClean="0"/>
              <a:t>This is the auger result with the number of muons as a function of the energy</a:t>
            </a:r>
          </a:p>
          <a:p>
            <a:r>
              <a:rPr lang="en-US" baseline="0" dirty="0" smtClean="0"/>
              <a:t>There are much more muons than predicted by the models</a:t>
            </a:r>
          </a:p>
          <a:p>
            <a:r>
              <a:rPr lang="en-US" baseline="0" dirty="0" smtClean="0"/>
              <a:t>If we renormalize the same plot we can see the big difference in the data</a:t>
            </a:r>
          </a:p>
          <a:p>
            <a:endParaRPr lang="en-US" baseline="0" dirty="0" smtClean="0"/>
          </a:p>
          <a:p>
            <a:endParaRPr lang="en-US" baseline="0" dirty="0" smtClean="0"/>
          </a:p>
          <a:p>
            <a:r>
              <a:rPr lang="en-US" baseline="0" dirty="0" smtClean="0"/>
              <a:t>In inclined events we can also indirectly  estimate the </a:t>
            </a:r>
            <a:r>
              <a:rPr lang="en-US" baseline="0" dirty="0" err="1" smtClean="0"/>
              <a:t>the</a:t>
            </a:r>
            <a:r>
              <a:rPr lang="en-US" baseline="0" dirty="0" smtClean="0"/>
              <a:t> </a:t>
            </a:r>
            <a:r>
              <a:rPr lang="en-US" baseline="0" dirty="0" err="1" smtClean="0"/>
              <a:t>xmax</a:t>
            </a:r>
            <a:r>
              <a:rPr lang="en-US" baseline="0" dirty="0" smtClean="0"/>
              <a:t> of the muons</a:t>
            </a:r>
          </a:p>
          <a:p>
            <a:r>
              <a:rPr lang="en-US" baseline="0" dirty="0" smtClean="0"/>
              <a:t>And if we compare the composition from the muons and electromagnetic sectors they are not consistent</a:t>
            </a:r>
          </a:p>
          <a:p>
            <a:endParaRPr lang="en-US" dirty="0"/>
          </a:p>
        </p:txBody>
      </p:sp>
      <p:sp>
        <p:nvSpPr>
          <p:cNvPr id="4" name="Slide Number Placeholder 3"/>
          <p:cNvSpPr>
            <a:spLocks noGrp="1"/>
          </p:cNvSpPr>
          <p:nvPr>
            <p:ph type="sldNum" sz="quarter" idx="10"/>
          </p:nvPr>
        </p:nvSpPr>
        <p:spPr/>
        <p:txBody>
          <a:bodyPr/>
          <a:lstStyle/>
          <a:p>
            <a:fld id="{5340C3AE-F14D-447F-AEB2-7746A4B111E6}"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31102856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29036551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43</a:t>
            </a:fld>
            <a:endParaRPr lang="en-US"/>
          </a:p>
        </p:txBody>
      </p:sp>
    </p:spTree>
    <p:extLst>
      <p:ext uri="{BB962C8B-B14F-4D97-AF65-F5344CB8AC3E}">
        <p14:creationId xmlns:p14="http://schemas.microsoft.com/office/powerpoint/2010/main" val="30994158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44</a:t>
            </a:fld>
            <a:endParaRPr lang="en-US"/>
          </a:p>
        </p:txBody>
      </p:sp>
    </p:spTree>
    <p:extLst>
      <p:ext uri="{BB962C8B-B14F-4D97-AF65-F5344CB8AC3E}">
        <p14:creationId xmlns:p14="http://schemas.microsoft.com/office/powerpoint/2010/main" val="35997344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P(hybrid) -&gt; To avoid a possible mass-composition bias </a:t>
            </a:r>
            <a:r>
              <a:rPr lang="en-GB" sz="1200" b="0" i="0" u="none" strike="noStrike" kern="1200" baseline="0" dirty="0" smtClean="0">
                <a:solidFill>
                  <a:schemeClr val="tx1"/>
                </a:solidFill>
                <a:latin typeface="+mn-lt"/>
                <a:ea typeface="+mn-ea"/>
                <a:cs typeface="+mn-cs"/>
              </a:rPr>
              <a:t>due to the different trigger probabilities for proton- and iron-induced showers, events are only accepted if the average expected SD trigger probability is larger than 95%. The probability is estimated for each event given its energy, core location and zenith angle (cf. [75]). This cut removes about 5% of events, mainly at low energies.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Xmax</a:t>
            </a:r>
            <a:r>
              <a:rPr lang="en-US" sz="1200" b="0" i="0" u="none" strike="noStrike" kern="1200" baseline="0" dirty="0" smtClean="0">
                <a:solidFill>
                  <a:schemeClr val="tx1"/>
                </a:solidFill>
                <a:latin typeface="+mn-lt"/>
                <a:ea typeface="+mn-ea"/>
                <a:cs typeface="+mn-cs"/>
              </a:rPr>
              <a:t> -&gt; </a:t>
            </a:r>
            <a:r>
              <a:rPr lang="en-US" sz="1200" b="0" i="0" u="none" strike="noStrike" kern="1200" baseline="0" dirty="0" err="1" smtClean="0">
                <a:solidFill>
                  <a:schemeClr val="tx1"/>
                </a:solidFill>
                <a:latin typeface="+mn-lt"/>
                <a:ea typeface="+mn-ea"/>
                <a:cs typeface="+mn-cs"/>
              </a:rPr>
              <a:t>Xmax</a:t>
            </a:r>
            <a:r>
              <a:rPr lang="en-US" sz="1200" b="0" i="0" u="none" strike="noStrike" kern="1200" baseline="0" dirty="0" smtClean="0">
                <a:solidFill>
                  <a:schemeClr val="tx1"/>
                </a:solidFill>
                <a:latin typeface="+mn-lt"/>
                <a:ea typeface="+mn-ea"/>
                <a:cs typeface="+mn-cs"/>
              </a:rPr>
              <a:t> is within the </a:t>
            </a:r>
            <a:r>
              <a:rPr lang="en-GB" sz="1200" b="0" i="0" u="none" strike="noStrike" kern="1200" baseline="0" dirty="0" smtClean="0">
                <a:solidFill>
                  <a:schemeClr val="tx1"/>
                </a:solidFill>
                <a:latin typeface="+mn-lt"/>
                <a:ea typeface="+mn-ea"/>
                <a:cs typeface="+mn-cs"/>
              </a:rPr>
              <a:t>observed profile range. Events where only the rising and/or falling edge of the profile has been observed are discarded, since in such cases the position of </a:t>
            </a:r>
            <a:r>
              <a:rPr lang="en-GB" sz="1200" b="0" i="0" u="none" strike="noStrike" kern="1200" baseline="0" dirty="0" err="1" smtClean="0">
                <a:solidFill>
                  <a:schemeClr val="tx1"/>
                </a:solidFill>
                <a:latin typeface="+mn-lt"/>
                <a:ea typeface="+mn-ea"/>
                <a:cs typeface="+mn-cs"/>
              </a:rPr>
              <a:t>Xmax</a:t>
            </a:r>
            <a:r>
              <a:rPr lang="en-GB" sz="1200" b="0" i="0" u="none" strike="noStrike" kern="1200" baseline="0" dirty="0" smtClean="0">
                <a:solidFill>
                  <a:schemeClr val="tx1"/>
                </a:solidFill>
                <a:latin typeface="+mn-lt"/>
                <a:ea typeface="+mn-ea"/>
                <a:cs typeface="+mn-cs"/>
              </a:rPr>
              <a:t> cannot </a:t>
            </a:r>
            <a:r>
              <a:rPr lang="en-US" sz="1200" b="0" i="0" u="none" strike="noStrike" kern="1200" baseline="0" dirty="0" smtClean="0">
                <a:solidFill>
                  <a:schemeClr val="tx1"/>
                </a:solidFill>
                <a:latin typeface="+mn-lt"/>
                <a:ea typeface="+mn-ea"/>
                <a:cs typeface="+mn-cs"/>
              </a:rPr>
              <a:t>be reliably estimated</a:t>
            </a:r>
            <a:endParaRPr lang="en-GB" sz="1200" b="0" i="0" u="none" strike="noStrike" kern="1200" baseline="0" dirty="0" smtClean="0">
              <a:solidFill>
                <a:schemeClr val="tx1"/>
              </a:solidFill>
              <a:latin typeface="+mn-lt"/>
              <a:ea typeface="+mn-ea"/>
              <a:cs typeface="+mn-cs"/>
            </a:endParaRPr>
          </a:p>
          <a:p>
            <a:endParaRPr lang="en-US" dirty="0" smtClean="0"/>
          </a:p>
          <a:p>
            <a:r>
              <a:rPr lang="en-US" dirty="0" smtClean="0"/>
              <a:t>Quality -&gt; </a:t>
            </a:r>
            <a:r>
              <a:rPr lang="en-GB" sz="1200" b="0" i="0" u="none" strike="noStrike" kern="1200" baseline="0" dirty="0" smtClean="0">
                <a:solidFill>
                  <a:schemeClr val="tx1"/>
                </a:solidFill>
                <a:latin typeface="+mn-lt"/>
                <a:ea typeface="+mn-ea"/>
                <a:cs typeface="+mn-cs"/>
              </a:rPr>
              <a:t>expected precision of the </a:t>
            </a:r>
            <a:r>
              <a:rPr lang="en-GB" sz="1200" b="0" i="0" u="none" strike="noStrike" kern="1200" baseline="0" dirty="0" err="1" smtClean="0">
                <a:solidFill>
                  <a:schemeClr val="tx1"/>
                </a:solidFill>
                <a:latin typeface="+mn-lt"/>
                <a:ea typeface="+mn-ea"/>
                <a:cs typeface="+mn-cs"/>
              </a:rPr>
              <a:t>Xmax</a:t>
            </a:r>
            <a:r>
              <a:rPr lang="en-GB" sz="1200" b="0" i="0" u="none" strike="noStrike" kern="1200" baseline="0" dirty="0" smtClean="0">
                <a:solidFill>
                  <a:schemeClr val="tx1"/>
                </a:solidFill>
                <a:latin typeface="+mn-lt"/>
                <a:ea typeface="+mn-ea"/>
                <a:cs typeface="+mn-cs"/>
              </a:rPr>
              <a:t> -&gt; which is calculated in a </a:t>
            </a:r>
            <a:r>
              <a:rPr lang="en-GB" sz="1200" b="0" i="0" u="none" strike="noStrike" kern="1200" baseline="0" dirty="0" err="1" smtClean="0">
                <a:solidFill>
                  <a:schemeClr val="tx1"/>
                </a:solidFill>
                <a:latin typeface="+mn-lt"/>
                <a:ea typeface="+mn-ea"/>
                <a:cs typeface="+mn-cs"/>
              </a:rPr>
              <a:t>semianalytic</a:t>
            </a:r>
            <a:r>
              <a:rPr lang="en-GB" sz="1200" b="0" i="0" u="none" strike="noStrike" kern="1200" baseline="0" dirty="0" smtClean="0">
                <a:solidFill>
                  <a:schemeClr val="tx1"/>
                </a:solidFill>
                <a:latin typeface="+mn-lt"/>
                <a:ea typeface="+mn-ea"/>
                <a:cs typeface="+mn-cs"/>
              </a:rPr>
              <a:t> approach by expanding the </a:t>
            </a:r>
            <a:r>
              <a:rPr lang="en-GB" sz="1200" b="0" i="0" u="none" strike="noStrike" kern="1200" baseline="0" dirty="0" err="1" smtClean="0">
                <a:solidFill>
                  <a:schemeClr val="tx1"/>
                </a:solidFill>
                <a:latin typeface="+mn-lt"/>
                <a:ea typeface="+mn-ea"/>
                <a:cs typeface="+mn-cs"/>
              </a:rPr>
              <a:t>Gaisser-Hillas</a:t>
            </a:r>
            <a:r>
              <a:rPr lang="en-GB" sz="1200" b="0" i="0" u="none" strike="noStrike" kern="1200" baseline="0" dirty="0" smtClean="0">
                <a:solidFill>
                  <a:schemeClr val="tx1"/>
                </a:solidFill>
                <a:latin typeface="+mn-lt"/>
                <a:ea typeface="+mn-ea"/>
                <a:cs typeface="+mn-cs"/>
              </a:rPr>
              <a:t> function around </a:t>
            </a:r>
            <a:r>
              <a:rPr lang="en-GB" sz="1200" b="0" i="0" u="none" strike="noStrike" kern="1200" baseline="0" dirty="0" err="1" smtClean="0">
                <a:solidFill>
                  <a:schemeClr val="tx1"/>
                </a:solidFill>
                <a:latin typeface="+mn-lt"/>
                <a:ea typeface="+mn-ea"/>
                <a:cs typeface="+mn-cs"/>
              </a:rPr>
              <a:t>Xmax</a:t>
            </a:r>
            <a:r>
              <a:rPr lang="en-GB" sz="1200" b="0" i="0" u="none" strike="noStrike" kern="1200" baseline="0" dirty="0" smtClean="0">
                <a:solidFill>
                  <a:schemeClr val="tx1"/>
                </a:solidFill>
                <a:latin typeface="+mn-lt"/>
                <a:ea typeface="+mn-ea"/>
                <a:cs typeface="+mn-cs"/>
              </a:rPr>
              <a:t> and then using this linearized version to propagate the statistical uncertainties of the number of photoelectrons at the PMT to an uncertainty of </a:t>
            </a:r>
            <a:r>
              <a:rPr lang="en-GB" sz="1200" b="0" i="0" u="none" strike="noStrike" kern="1200" baseline="0" dirty="0" err="1" smtClean="0">
                <a:solidFill>
                  <a:schemeClr val="tx1"/>
                </a:solidFill>
                <a:latin typeface="+mn-lt"/>
                <a:ea typeface="+mn-ea"/>
                <a:cs typeface="+mn-cs"/>
              </a:rPr>
              <a:t>Xmax</a:t>
            </a:r>
            <a:r>
              <a:rPr lang="en-GB" sz="1200" b="0" i="0" u="none" strike="noStrike" kern="1200" baseline="0" dirty="0" smtClean="0">
                <a:solidFill>
                  <a:schemeClr val="tx1"/>
                </a:solidFill>
                <a:latin typeface="+mn-lt"/>
                <a:ea typeface="+mn-ea"/>
                <a:cs typeface="+mn-cs"/>
              </a:rPr>
              <a:t>. Only showers with ˆσ &lt; 40 g=cm2</a:t>
            </a:r>
          </a:p>
          <a:p>
            <a:r>
              <a:rPr lang="en-GB" sz="1200" b="0" i="0" u="none" strike="noStrike" kern="1200" baseline="0" dirty="0" smtClean="0">
                <a:solidFill>
                  <a:schemeClr val="tx1"/>
                </a:solidFill>
                <a:latin typeface="+mn-lt"/>
                <a:ea typeface="+mn-ea"/>
                <a:cs typeface="+mn-cs"/>
              </a:rPr>
              <a:t>-&gt; </a:t>
            </a:r>
            <a:r>
              <a:rPr lang="en-US" sz="1200" b="0" i="0" u="none" strike="noStrike" kern="1200" baseline="0" dirty="0" smtClean="0">
                <a:solidFill>
                  <a:schemeClr val="tx1"/>
                </a:solidFill>
                <a:latin typeface="+mn-lt"/>
                <a:ea typeface="+mn-ea"/>
                <a:cs typeface="+mn-cs"/>
              </a:rPr>
              <a:t>We studied the behavior </a:t>
            </a:r>
            <a:r>
              <a:rPr lang="en-GB" sz="1200" b="0" i="0" u="none" strike="noStrike" kern="1200" baseline="0" dirty="0" smtClean="0">
                <a:solidFill>
                  <a:schemeClr val="tx1"/>
                </a:solidFill>
                <a:latin typeface="+mn-lt"/>
                <a:ea typeface="+mn-ea"/>
                <a:cs typeface="+mn-cs"/>
              </a:rPr>
              <a:t>of &lt;</a:t>
            </a:r>
            <a:r>
              <a:rPr lang="en-GB" sz="1200" b="0" i="0" u="none" strike="noStrike" kern="1200" baseline="0" dirty="0" err="1" smtClean="0">
                <a:solidFill>
                  <a:schemeClr val="tx1"/>
                </a:solidFill>
                <a:latin typeface="+mn-lt"/>
                <a:ea typeface="+mn-ea"/>
                <a:cs typeface="+mn-cs"/>
              </a:rPr>
              <a:t>Xmax</a:t>
            </a:r>
            <a:r>
              <a:rPr lang="en-GB" sz="1200" b="0" i="0" u="none" strike="noStrike" kern="1200" baseline="0" dirty="0" smtClean="0">
                <a:solidFill>
                  <a:schemeClr val="tx1"/>
                </a:solidFill>
                <a:latin typeface="+mn-lt"/>
                <a:ea typeface="+mn-ea"/>
                <a:cs typeface="+mn-cs"/>
              </a:rPr>
              <a:t>&gt; as a function of the minimum observation angle , αmin, and found systematic deviations below αmin ¼ 20°,</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Fiducial cuts -&gt; The aim of this selection is to minimize the influence of the effective field of view on the </a:t>
            </a:r>
            <a:r>
              <a:rPr lang="en-GB" sz="1200" b="0" i="0" u="none" strike="noStrike" kern="1200" baseline="0" dirty="0" err="1" smtClean="0">
                <a:solidFill>
                  <a:schemeClr val="tx1"/>
                </a:solidFill>
                <a:latin typeface="+mn-lt"/>
                <a:ea typeface="+mn-ea"/>
                <a:cs typeface="+mn-cs"/>
              </a:rPr>
              <a:t>Xmax</a:t>
            </a:r>
            <a:r>
              <a:rPr lang="en-GB" sz="1200" b="0" i="0" u="none" strike="noStrike" kern="1200" baseline="0" dirty="0" smtClean="0">
                <a:solidFill>
                  <a:schemeClr val="tx1"/>
                </a:solidFill>
                <a:latin typeface="+mn-lt"/>
                <a:ea typeface="+mn-ea"/>
                <a:cs typeface="+mn-cs"/>
              </a:rPr>
              <a:t> distribution by selecting only type (C) geometries</a:t>
            </a:r>
          </a:p>
          <a:p>
            <a:endParaRPr lang="en-GB"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Profile cuts -&gt; events with </a:t>
            </a:r>
            <a:r>
              <a:rPr lang="en-GB" sz="1200" b="0" i="0" u="none" strike="noStrike" kern="1200" baseline="0" dirty="0" smtClean="0">
                <a:solidFill>
                  <a:schemeClr val="tx1"/>
                </a:solidFill>
                <a:latin typeface="+mn-lt"/>
                <a:ea typeface="+mn-ea"/>
                <a:cs typeface="+mn-cs"/>
              </a:rPr>
              <a:t>gaps in the profile that are longer than 20% of its total </a:t>
            </a:r>
            <a:r>
              <a:rPr lang="en-US" sz="1200" b="0" i="0" u="none" strike="noStrike" kern="1200" baseline="0" dirty="0" smtClean="0">
                <a:solidFill>
                  <a:schemeClr val="tx1"/>
                </a:solidFill>
                <a:latin typeface="+mn-lt"/>
                <a:ea typeface="+mn-ea"/>
                <a:cs typeface="+mn-cs"/>
              </a:rPr>
              <a:t>observed length are excluded.</a:t>
            </a:r>
          </a:p>
          <a:p>
            <a:r>
              <a:rPr lang="en-US" sz="1200" b="0" i="0" u="none" strike="noStrike" kern="1200" baseline="0" dirty="0" smtClean="0">
                <a:solidFill>
                  <a:schemeClr val="tx1"/>
                </a:solidFill>
                <a:latin typeface="+mn-lt"/>
                <a:ea typeface="+mn-ea"/>
                <a:cs typeface="+mn-cs"/>
              </a:rPr>
              <a:t>-&gt; standard-normal </a:t>
            </a:r>
            <a:r>
              <a:rPr lang="en-GB" sz="1200" b="0" i="0" u="none" strike="noStrike" kern="1200" baseline="0" dirty="0" smtClean="0">
                <a:solidFill>
                  <a:schemeClr val="tx1"/>
                </a:solidFill>
                <a:latin typeface="+mn-lt"/>
                <a:ea typeface="+mn-ea"/>
                <a:cs typeface="+mn-cs"/>
              </a:rPr>
              <a:t>transformation to the χ2 of the profile fit, z = ( chi^2-ndf)/</a:t>
            </a:r>
            <a:r>
              <a:rPr lang="en-GB" sz="1200" b="0" i="0" u="none" strike="noStrike" kern="1200" baseline="0" dirty="0" err="1" smtClean="0">
                <a:solidFill>
                  <a:schemeClr val="tx1"/>
                </a:solidFill>
                <a:latin typeface="+mn-lt"/>
                <a:ea typeface="+mn-ea"/>
                <a:cs typeface="+mn-cs"/>
              </a:rPr>
              <a:t>sqr</a:t>
            </a:r>
            <a:r>
              <a:rPr lang="en-GB" sz="1200" b="0" i="0" u="none" strike="noStrike" kern="1200" baseline="0" dirty="0" smtClean="0">
                <a:solidFill>
                  <a:schemeClr val="tx1"/>
                </a:solidFill>
                <a:latin typeface="+mn-lt"/>
                <a:ea typeface="+mn-ea"/>
                <a:cs typeface="+mn-cs"/>
              </a:rPr>
              <a:t>(2ndf) and reject showers in the non-Gaussian tail at </a:t>
            </a:r>
            <a:r>
              <a:rPr lang="el-GR" sz="1200" b="0" i="0" u="none" strike="noStrike" kern="1200" baseline="0" dirty="0" smtClean="0">
                <a:solidFill>
                  <a:schemeClr val="tx1"/>
                </a:solidFill>
                <a:latin typeface="+mn-lt"/>
                <a:ea typeface="+mn-ea"/>
                <a:cs typeface="+mn-cs"/>
              </a:rPr>
              <a:t>&gt; 2.2σ.</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-&gt; </a:t>
            </a:r>
            <a:r>
              <a:rPr lang="en-GB" sz="1200" b="0" i="0" u="none" strike="noStrike" kern="1200" baseline="0" dirty="0" smtClean="0">
                <a:solidFill>
                  <a:schemeClr val="tx1"/>
                </a:solidFill>
                <a:latin typeface="+mn-lt"/>
                <a:ea typeface="+mn-ea"/>
                <a:cs typeface="+mn-cs"/>
              </a:rPr>
              <a:t>minimum observed track length of </a:t>
            </a:r>
            <a:r>
              <a:rPr lang="en-US" sz="1200" b="0" i="0" u="none" strike="noStrike" kern="1200" baseline="0" dirty="0" smtClean="0">
                <a:solidFill>
                  <a:schemeClr val="tx1"/>
                </a:solidFill>
                <a:latin typeface="+mn-lt"/>
                <a:ea typeface="+mn-ea"/>
                <a:cs typeface="+mn-cs"/>
              </a:rPr>
              <a:t>&gt; 300 g=cm2 is required</a:t>
            </a:r>
            <a:endParaRPr lang="en-GB"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340C3AE-F14D-447F-AEB2-7746A4B111E6}" type="slidenum">
              <a:rPr lang="en-US" smtClean="0"/>
              <a:t>45</a:t>
            </a:fld>
            <a:endParaRPr lang="en-US"/>
          </a:p>
        </p:txBody>
      </p:sp>
    </p:spTree>
    <p:extLst>
      <p:ext uri="{BB962C8B-B14F-4D97-AF65-F5344CB8AC3E}">
        <p14:creationId xmlns:p14="http://schemas.microsoft.com/office/powerpoint/2010/main" val="3722071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46</a:t>
            </a:fld>
            <a:endParaRPr lang="en-US"/>
          </a:p>
        </p:txBody>
      </p:sp>
    </p:spTree>
    <p:extLst>
      <p:ext uri="{BB962C8B-B14F-4D97-AF65-F5344CB8AC3E}">
        <p14:creationId xmlns:p14="http://schemas.microsoft.com/office/powerpoint/2010/main" val="30167014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smtClean="0"/>
              <a:t>[18.45-18.55] -&gt; 6200 ~</a:t>
            </a:r>
            <a:r>
              <a:rPr lang="en-US" sz="1050" baseline="0" dirty="0" smtClean="0"/>
              <a:t> (5E37/(1E18.5)^3)*5370*(  1E18.55 - 1E18.45 )</a:t>
            </a:r>
            <a:endParaRPr lang="en-US" sz="1050" dirty="0" smtClean="0"/>
          </a:p>
          <a:p>
            <a:r>
              <a:rPr lang="en-US" sz="1050" dirty="0" smtClean="0"/>
              <a:t>[18.95-19.05] -&gt; 620</a:t>
            </a:r>
            <a:r>
              <a:rPr lang="en-US" sz="1050" baseline="0" dirty="0" smtClean="0"/>
              <a:t> ~ </a:t>
            </a:r>
            <a:r>
              <a:rPr lang="en-US" sz="1050" dirty="0" smtClean="0"/>
              <a:t>(5E37/(1E19)^3)*5370*(  1E19.05 - 1E18.95 )</a:t>
            </a:r>
          </a:p>
          <a:p>
            <a:r>
              <a:rPr lang="en-US" sz="1050" dirty="0" smtClean="0"/>
              <a:t>[19.65-19.75] -&gt; 20 ~</a:t>
            </a:r>
            <a:r>
              <a:rPr lang="en-US" sz="1050" baseline="0" dirty="0" smtClean="0"/>
              <a:t> (4E37/(1E19.7)^3)*5370*(  1E19.75 - 1E19.65 )</a:t>
            </a:r>
          </a:p>
          <a:p>
            <a:endParaRPr lang="en-US" sz="1050" baseline="0" dirty="0" smtClean="0"/>
          </a:p>
          <a:p>
            <a:endParaRPr lang="en-US" sz="1050" baseline="0" dirty="0" smtClean="0"/>
          </a:p>
          <a:p>
            <a:r>
              <a:rPr lang="en-US" sz="1050" dirty="0" smtClean="0"/>
              <a:t>integral 5E37/x^3 dx from 1E18.3 to 1E19.5 = 6.25472</a:t>
            </a:r>
          </a:p>
          <a:p>
            <a:r>
              <a:rPr lang="en-US" sz="1050" dirty="0" smtClean="0"/>
              <a:t>N = 6.25472 * 5370 =</a:t>
            </a:r>
            <a:r>
              <a:rPr lang="en-US" sz="1050" baseline="0" dirty="0" smtClean="0"/>
              <a:t> 33562.5</a:t>
            </a:r>
          </a:p>
          <a:p>
            <a:r>
              <a:rPr lang="en-US" sz="1050" dirty="0" smtClean="0"/>
              <a:t>[18.5,19.5] N = 2.475*5370 = 13290.75</a:t>
            </a:r>
          </a:p>
          <a:p>
            <a:endParaRPr lang="en-US" sz="1050" dirty="0" smtClean="0"/>
          </a:p>
          <a:p>
            <a:endParaRPr lang="en-US" sz="1050" dirty="0" smtClean="0"/>
          </a:p>
          <a:p>
            <a:endParaRPr lang="en-US" dirty="0"/>
          </a:p>
        </p:txBody>
      </p:sp>
      <p:sp>
        <p:nvSpPr>
          <p:cNvPr id="4" name="Slide Number Placeholder 3"/>
          <p:cNvSpPr>
            <a:spLocks noGrp="1"/>
          </p:cNvSpPr>
          <p:nvPr>
            <p:ph type="sldNum" sz="quarter" idx="10"/>
          </p:nvPr>
        </p:nvSpPr>
        <p:spPr/>
        <p:txBody>
          <a:bodyPr/>
          <a:lstStyle/>
          <a:p>
            <a:fld id="{5340C3AE-F14D-447F-AEB2-7746A4B111E6}" type="slidenum">
              <a:rPr lang="en-US" smtClean="0"/>
              <a:t>47</a:t>
            </a:fld>
            <a:endParaRPr lang="en-US"/>
          </a:p>
        </p:txBody>
      </p:sp>
    </p:spTree>
    <p:extLst>
      <p:ext uri="{BB962C8B-B14F-4D97-AF65-F5344CB8AC3E}">
        <p14:creationId xmlns:p14="http://schemas.microsoft.com/office/powerpoint/2010/main" val="19395578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48</a:t>
            </a:fld>
            <a:endParaRPr lang="en-US"/>
          </a:p>
        </p:txBody>
      </p:sp>
    </p:spTree>
    <p:extLst>
      <p:ext uri="{BB962C8B-B14F-4D97-AF65-F5344CB8AC3E}">
        <p14:creationId xmlns:p14="http://schemas.microsoft.com/office/powerpoint/2010/main" val="8524807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49</a:t>
            </a:fld>
            <a:endParaRPr lang="en-US"/>
          </a:p>
        </p:txBody>
      </p:sp>
    </p:spTree>
    <p:extLst>
      <p:ext uri="{BB962C8B-B14F-4D97-AF65-F5344CB8AC3E}">
        <p14:creationId xmlns:p14="http://schemas.microsoft.com/office/powerpoint/2010/main" val="16716155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50</a:t>
            </a:fld>
            <a:endParaRPr lang="en-US"/>
          </a:p>
        </p:txBody>
      </p:sp>
    </p:spTree>
    <p:extLst>
      <p:ext uri="{BB962C8B-B14F-4D97-AF65-F5344CB8AC3E}">
        <p14:creationId xmlns:p14="http://schemas.microsoft.com/office/powerpoint/2010/main" val="29930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40C3AE-F14D-447F-AEB2-7746A4B111E6}" type="slidenum">
              <a:rPr lang="en-US" smtClean="0"/>
              <a:t>3</a:t>
            </a:fld>
            <a:endParaRPr lang="en-US"/>
          </a:p>
        </p:txBody>
      </p:sp>
    </p:spTree>
    <p:extLst>
      <p:ext uri="{BB962C8B-B14F-4D97-AF65-F5344CB8AC3E}">
        <p14:creationId xmlns:p14="http://schemas.microsoft.com/office/powerpoint/2010/main" val="3097169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51</a:t>
            </a:fld>
            <a:endParaRPr lang="en-US"/>
          </a:p>
        </p:txBody>
      </p:sp>
    </p:spTree>
    <p:extLst>
      <p:ext uri="{BB962C8B-B14F-4D97-AF65-F5344CB8AC3E}">
        <p14:creationId xmlns:p14="http://schemas.microsoft.com/office/powerpoint/2010/main" val="12174296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52</a:t>
            </a:fld>
            <a:endParaRPr lang="en-US"/>
          </a:p>
        </p:txBody>
      </p:sp>
    </p:spTree>
    <p:extLst>
      <p:ext uri="{BB962C8B-B14F-4D97-AF65-F5344CB8AC3E}">
        <p14:creationId xmlns:p14="http://schemas.microsoft.com/office/powerpoint/2010/main" val="21355902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53</a:t>
            </a:fld>
            <a:endParaRPr lang="en-US"/>
          </a:p>
        </p:txBody>
      </p:sp>
    </p:spTree>
    <p:extLst>
      <p:ext uri="{BB962C8B-B14F-4D97-AF65-F5344CB8AC3E}">
        <p14:creationId xmlns:p14="http://schemas.microsoft.com/office/powerpoint/2010/main" val="32712891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54</a:t>
            </a:fld>
            <a:endParaRPr lang="en-US"/>
          </a:p>
        </p:txBody>
      </p:sp>
    </p:spTree>
    <p:extLst>
      <p:ext uri="{BB962C8B-B14F-4D97-AF65-F5344CB8AC3E}">
        <p14:creationId xmlns:p14="http://schemas.microsoft.com/office/powerpoint/2010/main" val="28878148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55</a:t>
            </a:fld>
            <a:endParaRPr lang="en-US"/>
          </a:p>
        </p:txBody>
      </p:sp>
    </p:spTree>
    <p:extLst>
      <p:ext uri="{BB962C8B-B14F-4D97-AF65-F5344CB8AC3E}">
        <p14:creationId xmlns:p14="http://schemas.microsoft.com/office/powerpoint/2010/main" val="3546042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56</a:t>
            </a:fld>
            <a:endParaRPr lang="en-US"/>
          </a:p>
        </p:txBody>
      </p:sp>
    </p:spTree>
    <p:extLst>
      <p:ext uri="{BB962C8B-B14F-4D97-AF65-F5344CB8AC3E}">
        <p14:creationId xmlns:p14="http://schemas.microsoft.com/office/powerpoint/2010/main" val="13433809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57</a:t>
            </a:fld>
            <a:endParaRPr lang="en-US"/>
          </a:p>
        </p:txBody>
      </p:sp>
    </p:spTree>
    <p:extLst>
      <p:ext uri="{BB962C8B-B14F-4D97-AF65-F5344CB8AC3E}">
        <p14:creationId xmlns:p14="http://schemas.microsoft.com/office/powerpoint/2010/main" val="9128945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how we see the Shower in the space? This is another event. As you can see we have some lateral width. </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Where this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Shower Image width come from?</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-&gt;Part of the shower width come from the intrinsic shower width.</a:t>
            </a:r>
            <a:endParaRPr lang="en-US" dirty="0" smtClean="0"/>
          </a:p>
          <a:p>
            <a:r>
              <a:rPr lang="en-US" sz="1200" kern="1200" dirty="0" smtClean="0">
                <a:solidFill>
                  <a:schemeClr val="tx1"/>
                </a:solidFill>
                <a:effectLst/>
                <a:latin typeface="+mn-lt"/>
                <a:ea typeface="+mn-ea"/>
                <a:cs typeface="+mn-cs"/>
              </a:rPr>
              <a:t>-&gt;Nevertheless, We have the atmosphere, which is good because is our calorimetry. However, now when the shower light propagates we will have </a:t>
            </a:r>
            <a:r>
              <a:rPr lang="en-US" sz="1200" kern="1200" dirty="0" err="1" smtClean="0">
                <a:solidFill>
                  <a:schemeClr val="tx1"/>
                </a:solidFill>
                <a:effectLst/>
                <a:latin typeface="+mn-lt"/>
                <a:ea typeface="+mn-ea"/>
                <a:cs typeface="+mn-cs"/>
              </a:rPr>
              <a:t>multiscattering</a:t>
            </a:r>
            <a:r>
              <a:rPr lang="en-US" sz="1200" kern="1200" dirty="0" smtClean="0">
                <a:solidFill>
                  <a:schemeClr val="tx1"/>
                </a:solidFill>
                <a:effectLst/>
                <a:latin typeface="+mn-lt"/>
                <a:ea typeface="+mn-ea"/>
                <a:cs typeface="+mn-cs"/>
              </a:rPr>
              <a:t> that spreads the light, and we will see an increase in the width of the shower, an attenuation of the amount of light,</a:t>
            </a:r>
            <a:r>
              <a:rPr lang="en-US" sz="1200" kern="1200" baseline="0" dirty="0" smtClean="0">
                <a:solidFill>
                  <a:schemeClr val="tx1"/>
                </a:solidFill>
                <a:effectLst/>
                <a:latin typeface="+mn-lt"/>
                <a:ea typeface="+mn-ea"/>
                <a:cs typeface="+mn-cs"/>
              </a:rPr>
              <a:t> So </a:t>
            </a:r>
            <a:r>
              <a:rPr lang="en-US" sz="1200" kern="1200" dirty="0" smtClean="0">
                <a:solidFill>
                  <a:schemeClr val="tx1"/>
                </a:solidFill>
                <a:effectLst/>
                <a:latin typeface="+mn-lt"/>
                <a:ea typeface="+mn-ea"/>
                <a:cs typeface="+mn-cs"/>
              </a:rPr>
              <a:t>the shower image will get blurred. </a:t>
            </a:r>
          </a:p>
          <a:p>
            <a:r>
              <a:rPr lang="en-US" sz="1200" kern="1200" dirty="0" smtClean="0">
                <a:solidFill>
                  <a:schemeClr val="tx1"/>
                </a:solidFill>
                <a:effectLst/>
                <a:latin typeface="+mn-lt"/>
                <a:ea typeface="+mn-ea"/>
                <a:cs typeface="+mn-cs"/>
              </a:rPr>
              <a:t>Here for example, we can see some Cherenkov scattered even without detect Cherenkov light directly.</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this way we need to understand the atmosphere very carefully , since the amount of </a:t>
            </a:r>
            <a:r>
              <a:rPr lang="en-US" sz="1200" kern="1200" dirty="0" err="1" smtClean="0">
                <a:solidFill>
                  <a:schemeClr val="tx1"/>
                </a:solidFill>
                <a:effectLst/>
                <a:latin typeface="+mn-lt"/>
                <a:ea typeface="+mn-ea"/>
                <a:cs typeface="+mn-cs"/>
              </a:rPr>
              <a:t>multiscaterring</a:t>
            </a:r>
            <a:r>
              <a:rPr lang="en-US" sz="1200" kern="1200" dirty="0" smtClean="0">
                <a:solidFill>
                  <a:schemeClr val="tx1"/>
                </a:solidFill>
                <a:effectLst/>
                <a:latin typeface="+mn-lt"/>
                <a:ea typeface="+mn-ea"/>
                <a:cs typeface="+mn-cs"/>
              </a:rPr>
              <a:t> depends on the composition of the atmosphere</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-&gt; </a:t>
            </a:r>
            <a:r>
              <a:rPr lang="en-US" sz="1200" kern="1200" dirty="0" smtClean="0">
                <a:solidFill>
                  <a:schemeClr val="tx1"/>
                </a:solidFill>
                <a:effectLst/>
                <a:latin typeface="+mn-lt"/>
                <a:ea typeface="+mn-ea"/>
                <a:cs typeface="+mn-cs"/>
              </a:rPr>
              <a:t>we also have the detector, which are telescopes. they will produce distortions on the real image of the shower. We will have light aberration from the optics, internal reflection, transmissions and efficiencies that change our 3D image of a shower.</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 the shower image we see, is a  convolution of the real shower with the detector plus the atmosphere effects. And</a:t>
            </a:r>
            <a:r>
              <a:rPr lang="en-US" sz="1200" kern="1200" baseline="0" dirty="0" smtClean="0">
                <a:solidFill>
                  <a:schemeClr val="tx1"/>
                </a:solidFill>
                <a:effectLst/>
                <a:latin typeface="+mn-lt"/>
                <a:ea typeface="+mn-ea"/>
                <a:cs typeface="+mn-cs"/>
              </a:rPr>
              <a:t> we need to understand each step in it.</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340C3AE-F14D-447F-AEB2-7746A4B111E6}" type="slidenum">
              <a:rPr lang="en-US" smtClean="0"/>
              <a:t>58</a:t>
            </a:fld>
            <a:endParaRPr lang="en-US"/>
          </a:p>
        </p:txBody>
      </p:sp>
    </p:spTree>
    <p:extLst>
      <p:ext uri="{BB962C8B-B14F-4D97-AF65-F5344CB8AC3E}">
        <p14:creationId xmlns:p14="http://schemas.microsoft.com/office/powerpoint/2010/main" val="14899509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need to have a good description</a:t>
            </a:r>
            <a:r>
              <a:rPr lang="en-US" baseline="0" dirty="0" smtClean="0"/>
              <a:t> of the shower 3D shape to understand all the image on the detectors.</a:t>
            </a:r>
          </a:p>
          <a:p>
            <a:endParaRPr lang="en-US" baseline="0" dirty="0" smtClean="0"/>
          </a:p>
          <a:p>
            <a:r>
              <a:rPr lang="en-US" baseline="0" dirty="0" smtClean="0"/>
              <a:t>In the standard simulation, </a:t>
            </a:r>
            <a:r>
              <a:rPr lang="en-GB" sz="1200" kern="1200" dirty="0" smtClean="0">
                <a:solidFill>
                  <a:schemeClr val="tx1"/>
                </a:solidFill>
                <a:effectLst/>
                <a:latin typeface="+mn-lt"/>
                <a:ea typeface="+mn-ea"/>
                <a:cs typeface="+mn-cs"/>
              </a:rPr>
              <a:t>simulate a shower, when we simulate a shower, we generate the event and we project all the information into a line, in longitudinal</a:t>
            </a:r>
            <a:r>
              <a:rPr lang="en-GB" sz="1200" kern="1200" baseline="0" dirty="0" smtClean="0">
                <a:solidFill>
                  <a:schemeClr val="tx1"/>
                </a:solidFill>
                <a:effectLst/>
                <a:latin typeface="+mn-lt"/>
                <a:ea typeface="+mn-ea"/>
                <a:cs typeface="+mn-cs"/>
              </a:rPr>
              <a:t> profiles and we will lose the 3D information. It is latter recovered using average profiles</a:t>
            </a:r>
          </a:p>
          <a:p>
            <a:r>
              <a:rPr lang="en-US" baseline="0" dirty="0" smtClean="0"/>
              <a:t>But we lose the information lateral information shower to shower.</a:t>
            </a:r>
          </a:p>
          <a:p>
            <a:endParaRPr lang="pt-PT"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In this way we are developing a 3D simulation of the showers.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So we divide the sky in cylindrical bins around the shower axis and save the relevant information at the generator level</a:t>
            </a:r>
          </a:p>
          <a:p>
            <a:endParaRPr lang="en-US" baseline="0" dirty="0" smtClean="0"/>
          </a:p>
        </p:txBody>
      </p:sp>
      <p:sp>
        <p:nvSpPr>
          <p:cNvPr id="4" name="Slide Number Placeholder 3"/>
          <p:cNvSpPr>
            <a:spLocks noGrp="1"/>
          </p:cNvSpPr>
          <p:nvPr>
            <p:ph type="sldNum" sz="quarter" idx="10"/>
          </p:nvPr>
        </p:nvSpPr>
        <p:spPr/>
        <p:txBody>
          <a:bodyPr/>
          <a:lstStyle/>
          <a:p>
            <a:fld id="{5340C3AE-F14D-447F-AEB2-7746A4B111E6}" type="slidenum">
              <a:rPr lang="en-US" smtClean="0"/>
              <a:t>59</a:t>
            </a:fld>
            <a:endParaRPr lang="en-US"/>
          </a:p>
        </p:txBody>
      </p:sp>
    </p:spTree>
    <p:extLst>
      <p:ext uri="{BB962C8B-B14F-4D97-AF65-F5344CB8AC3E}">
        <p14:creationId xmlns:p14="http://schemas.microsoft.com/office/powerpoint/2010/main" val="37213567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60</a:t>
            </a:fld>
            <a:endParaRPr lang="en-US"/>
          </a:p>
        </p:txBody>
      </p:sp>
    </p:spTree>
    <p:extLst>
      <p:ext uri="{BB962C8B-B14F-4D97-AF65-F5344CB8AC3E}">
        <p14:creationId xmlns:p14="http://schemas.microsoft.com/office/powerpoint/2010/main" val="1381578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baseline="0" dirty="0" smtClean="0">
                <a:solidFill>
                  <a:schemeClr val="tx1"/>
                </a:solidFill>
                <a:latin typeface="+mn-lt"/>
                <a:ea typeface="+mn-ea"/>
                <a:cs typeface="+mn-cs"/>
              </a:rPr>
              <a:t>A/S: </a:t>
            </a:r>
            <a:r>
              <a:rPr lang="en-GB" sz="1200" b="0" i="0" u="none" strike="noStrike" kern="1200" baseline="0" dirty="0" err="1" smtClean="0">
                <a:solidFill>
                  <a:schemeClr val="tx1"/>
                </a:solidFill>
                <a:latin typeface="+mn-lt"/>
                <a:ea typeface="+mn-ea"/>
                <a:cs typeface="+mn-cs"/>
              </a:rPr>
              <a:t>EeV</a:t>
            </a:r>
            <a:r>
              <a:rPr lang="en-GB" sz="1200" b="0" i="0" u="none" strike="noStrike" kern="1200" baseline="0" dirty="0" smtClean="0">
                <a:solidFill>
                  <a:schemeClr val="tx1"/>
                </a:solidFill>
                <a:latin typeface="+mn-lt"/>
                <a:ea typeface="+mn-ea"/>
                <a:cs typeface="+mn-cs"/>
              </a:rPr>
              <a:t> CRs are galactic, their escape from the galaxy by diffusion/drift causes the anisotropies. A/S = </a:t>
            </a:r>
            <a:r>
              <a:rPr lang="en-GB" sz="1200" b="0" i="0" u="none" strike="noStrike" kern="1200" baseline="0" dirty="0" err="1" smtClean="0">
                <a:solidFill>
                  <a:schemeClr val="tx1"/>
                </a:solidFill>
                <a:latin typeface="+mn-lt"/>
                <a:ea typeface="+mn-ea"/>
                <a:cs typeface="+mn-cs"/>
              </a:rPr>
              <a:t>antisymm</a:t>
            </a:r>
            <a:r>
              <a:rPr lang="en-GB" sz="1200" b="0" i="0" u="none" strike="noStrike" kern="1200" baseline="0" dirty="0" smtClean="0">
                <a:solidFill>
                  <a:schemeClr val="tx1"/>
                </a:solidFill>
                <a:latin typeface="+mn-lt"/>
                <a:ea typeface="+mn-ea"/>
                <a:cs typeface="+mn-cs"/>
              </a:rPr>
              <a:t>./</a:t>
            </a:r>
            <a:r>
              <a:rPr lang="en-GB" sz="1200" b="0" i="0" u="none" strike="noStrike" kern="1200" baseline="0" dirty="0" err="1" smtClean="0">
                <a:solidFill>
                  <a:schemeClr val="tx1"/>
                </a:solidFill>
                <a:latin typeface="+mn-lt"/>
                <a:ea typeface="+mn-ea"/>
                <a:cs typeface="+mn-cs"/>
              </a:rPr>
              <a:t>symm</a:t>
            </a:r>
            <a:r>
              <a:rPr lang="en-GB" sz="1200" b="0" i="0" u="none" strike="noStrike" kern="1200" baseline="0" dirty="0" smtClean="0">
                <a:solidFill>
                  <a:schemeClr val="tx1"/>
                </a:solidFill>
                <a:latin typeface="+mn-lt"/>
                <a:ea typeface="+mn-ea"/>
                <a:cs typeface="+mn-cs"/>
              </a:rPr>
              <a:t>. halo field</a:t>
            </a:r>
          </a:p>
          <a:p>
            <a:endParaRPr lang="en-GB" sz="1200" b="0" i="0" u="none" strike="noStrike" kern="1200" baseline="0" dirty="0" smtClean="0">
              <a:solidFill>
                <a:schemeClr val="tx1"/>
              </a:solidFill>
              <a:latin typeface="+mn-lt"/>
              <a:ea typeface="+mn-ea"/>
              <a:cs typeface="+mn-cs"/>
            </a:endParaRPr>
          </a:p>
          <a:p>
            <a:r>
              <a:rPr lang="en-GB" sz="1200" b="1" i="0" u="none" strike="noStrike" kern="1200" baseline="0" dirty="0" smtClean="0">
                <a:solidFill>
                  <a:schemeClr val="tx1"/>
                </a:solidFill>
                <a:latin typeface="+mn-lt"/>
                <a:ea typeface="+mn-ea"/>
                <a:cs typeface="+mn-cs"/>
              </a:rPr>
              <a:t>Gal: </a:t>
            </a:r>
            <a:r>
              <a:rPr lang="en-GB" sz="1200" b="0" i="0" u="none" strike="noStrike" kern="1200" baseline="0" dirty="0" smtClean="0">
                <a:solidFill>
                  <a:schemeClr val="tx1"/>
                </a:solidFill>
                <a:latin typeface="+mn-lt"/>
                <a:ea typeface="+mn-ea"/>
                <a:cs typeface="+mn-cs"/>
              </a:rPr>
              <a:t>CRs are galactic up to the highest energies, anisotropy caused by diffusive motion due to the turbulent component of the GMF</a:t>
            </a:r>
          </a:p>
          <a:p>
            <a:endParaRPr lang="en-GB" sz="1200" b="0" i="0" u="none" strike="noStrike" kern="1200" baseline="0" dirty="0" smtClean="0">
              <a:solidFill>
                <a:schemeClr val="tx1"/>
              </a:solidFill>
              <a:latin typeface="+mn-lt"/>
              <a:ea typeface="+mn-ea"/>
              <a:cs typeface="+mn-cs"/>
            </a:endParaRPr>
          </a:p>
          <a:p>
            <a:r>
              <a:rPr lang="en-GB" sz="1200" b="1" i="0" u="none" strike="noStrike" kern="1200" baseline="0" dirty="0" smtClean="0">
                <a:solidFill>
                  <a:schemeClr val="tx1"/>
                </a:solidFill>
                <a:latin typeface="+mn-lt"/>
                <a:ea typeface="+mn-ea"/>
                <a:cs typeface="+mn-cs"/>
              </a:rPr>
              <a:t>C-G </a:t>
            </a:r>
            <a:r>
              <a:rPr lang="en-GB" sz="1200" b="1" i="0" u="none" strike="noStrike" kern="1200" baseline="0" dirty="0" err="1" smtClean="0">
                <a:solidFill>
                  <a:schemeClr val="tx1"/>
                </a:solidFill>
                <a:latin typeface="+mn-lt"/>
                <a:ea typeface="+mn-ea"/>
                <a:cs typeface="+mn-cs"/>
              </a:rPr>
              <a:t>Xgal</a:t>
            </a:r>
            <a:r>
              <a:rPr lang="en-GB" sz="1200" b="1" i="0" u="none" strike="noStrike" kern="1200" baseline="0" dirty="0" smtClean="0">
                <a:solidFill>
                  <a:schemeClr val="tx1"/>
                </a:solidFill>
                <a:latin typeface="+mn-lt"/>
                <a:ea typeface="+mn-ea"/>
                <a:cs typeface="+mn-cs"/>
              </a:rPr>
              <a:t>: </a:t>
            </a:r>
            <a:r>
              <a:rPr lang="en-GB" sz="1200" b="0" i="0" u="none" strike="noStrike" kern="1200" baseline="0" dirty="0" smtClean="0">
                <a:solidFill>
                  <a:schemeClr val="tx1"/>
                </a:solidFill>
                <a:latin typeface="+mn-lt"/>
                <a:ea typeface="+mn-ea"/>
                <a:cs typeface="+mn-cs"/>
              </a:rPr>
              <a:t>Compton-Getting effect for </a:t>
            </a:r>
            <a:r>
              <a:rPr lang="en-GB" sz="1200" b="0" i="0" u="none" strike="noStrike" kern="1200" baseline="0" dirty="0" err="1" smtClean="0">
                <a:solidFill>
                  <a:schemeClr val="tx1"/>
                </a:solidFill>
                <a:latin typeface="+mn-lt"/>
                <a:ea typeface="+mn-ea"/>
                <a:cs typeface="+mn-cs"/>
              </a:rPr>
              <a:t>extragal</a:t>
            </a:r>
            <a:r>
              <a:rPr lang="en-GB" sz="1200" b="0" i="0" u="none" strike="noStrike" kern="1200" baseline="0" dirty="0" smtClean="0">
                <a:solidFill>
                  <a:schemeClr val="tx1"/>
                </a:solidFill>
                <a:latin typeface="+mn-lt"/>
                <a:ea typeface="+mn-ea"/>
                <a:cs typeface="+mn-cs"/>
              </a:rPr>
              <a:t>. CRs due to the motion of our galaxy </a:t>
            </a:r>
            <a:r>
              <a:rPr lang="en-GB" sz="1200" b="0" i="0" u="none" strike="noStrike" kern="1200" baseline="0" dirty="0" err="1" smtClean="0">
                <a:solidFill>
                  <a:schemeClr val="tx1"/>
                </a:solidFill>
                <a:latin typeface="+mn-lt"/>
                <a:ea typeface="+mn-ea"/>
                <a:cs typeface="+mn-cs"/>
              </a:rPr>
              <a:t>wrt</a:t>
            </a:r>
            <a:r>
              <a:rPr lang="en-GB" sz="1200" b="0" i="0" u="none" strike="noStrike" kern="1200" baseline="0" dirty="0" smtClean="0">
                <a:solidFill>
                  <a:schemeClr val="tx1"/>
                </a:solidFill>
                <a:latin typeface="+mn-lt"/>
                <a:ea typeface="+mn-ea"/>
                <a:cs typeface="+mn-cs"/>
              </a:rPr>
              <a:t> the frame of </a:t>
            </a:r>
            <a:r>
              <a:rPr lang="en-GB" sz="1200" b="0" i="0" u="none" strike="noStrike" kern="1200" baseline="0" dirty="0" err="1" smtClean="0">
                <a:solidFill>
                  <a:schemeClr val="tx1"/>
                </a:solidFill>
                <a:latin typeface="+mn-lt"/>
                <a:ea typeface="+mn-ea"/>
                <a:cs typeface="+mn-cs"/>
              </a:rPr>
              <a:t>extragal</a:t>
            </a:r>
            <a:r>
              <a:rPr lang="en-GB" sz="1200" b="0" i="0" u="none" strike="noStrike" kern="1200" baseline="0" dirty="0" smtClean="0">
                <a:solidFill>
                  <a:schemeClr val="tx1"/>
                </a:solidFill>
                <a:latin typeface="+mn-lt"/>
                <a:ea typeface="+mn-ea"/>
                <a:cs typeface="+mn-cs"/>
              </a:rPr>
              <a:t>. isotropy (= CMB)</a:t>
            </a:r>
            <a:endParaRPr lang="en-US" dirty="0"/>
          </a:p>
        </p:txBody>
      </p:sp>
      <p:sp>
        <p:nvSpPr>
          <p:cNvPr id="4" name="Slide Number Placeholder 3"/>
          <p:cNvSpPr>
            <a:spLocks noGrp="1"/>
          </p:cNvSpPr>
          <p:nvPr>
            <p:ph type="sldNum" sz="quarter" idx="10"/>
          </p:nvPr>
        </p:nvSpPr>
        <p:spPr/>
        <p:txBody>
          <a:bodyPr/>
          <a:lstStyle/>
          <a:p>
            <a:fld id="{5340C3AE-F14D-447F-AEB2-7746A4B111E6}" type="slidenum">
              <a:rPr lang="en-US" smtClean="0"/>
              <a:t>9</a:t>
            </a:fld>
            <a:endParaRPr lang="en-US"/>
          </a:p>
        </p:txBody>
      </p:sp>
    </p:spTree>
    <p:extLst>
      <p:ext uri="{BB962C8B-B14F-4D97-AF65-F5344CB8AC3E}">
        <p14:creationId xmlns:p14="http://schemas.microsoft.com/office/powerpoint/2010/main" val="41611427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fld id="{B1F8FAD7-32D8-4DF2-8415-D6F51D7B8B64}" type="slidenum">
              <a:rPr lang="en-GB" smtClean="0"/>
              <a:pPr/>
              <a:t>61</a:t>
            </a:fld>
            <a:endParaRPr lang="en-GB" dirty="0"/>
          </a:p>
        </p:txBody>
      </p:sp>
    </p:spTree>
    <p:extLst>
      <p:ext uri="{BB962C8B-B14F-4D97-AF65-F5344CB8AC3E}">
        <p14:creationId xmlns:p14="http://schemas.microsoft.com/office/powerpoint/2010/main" val="2732727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62</a:t>
            </a:fld>
            <a:endParaRPr lang="en-US"/>
          </a:p>
        </p:txBody>
      </p:sp>
    </p:spTree>
    <p:extLst>
      <p:ext uri="{BB962C8B-B14F-4D97-AF65-F5344CB8AC3E}">
        <p14:creationId xmlns:p14="http://schemas.microsoft.com/office/powerpoint/2010/main" val="28150133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63</a:t>
            </a:fld>
            <a:endParaRPr lang="en-US"/>
          </a:p>
        </p:txBody>
      </p:sp>
    </p:spTree>
    <p:extLst>
      <p:ext uri="{BB962C8B-B14F-4D97-AF65-F5344CB8AC3E}">
        <p14:creationId xmlns:p14="http://schemas.microsoft.com/office/powerpoint/2010/main" val="34644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Generic estimates of the amplitudes expected from stationary galactic sources</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GMF = regular (BSS disk field and anti-symmetric halo field) + turbulent field (according</a:t>
            </a:r>
          </a:p>
          <a:p>
            <a:r>
              <a:rPr lang="en-GB" sz="1200" b="0" i="0" u="none" strike="noStrike" kern="1200" baseline="0" dirty="0" smtClean="0">
                <a:solidFill>
                  <a:schemeClr val="tx1"/>
                </a:solidFill>
                <a:latin typeface="+mn-lt"/>
                <a:ea typeface="+mn-ea"/>
                <a:cs typeface="+mn-cs"/>
              </a:rPr>
              <a:t>to a Kolmogorov power spectrum)</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Unless the strength of the GMF is much higher than in the picture used here, the upper</a:t>
            </a:r>
          </a:p>
          <a:p>
            <a:r>
              <a:rPr lang="en-GB" sz="1200" b="0" i="0" u="none" strike="noStrike" kern="1200" baseline="0" dirty="0" smtClean="0">
                <a:solidFill>
                  <a:schemeClr val="tx1"/>
                </a:solidFill>
                <a:latin typeface="+mn-lt"/>
                <a:ea typeface="+mn-ea"/>
                <a:cs typeface="+mn-cs"/>
              </a:rPr>
              <a:t>limits on dipole and quadrupole amplitudes </a:t>
            </a:r>
            <a:r>
              <a:rPr lang="en-GB" sz="1200" b="1" i="0" u="none" strike="noStrike" kern="1200" baseline="0" dirty="0" smtClean="0">
                <a:solidFill>
                  <a:schemeClr val="tx1"/>
                </a:solidFill>
                <a:latin typeface="+mn-lt"/>
                <a:ea typeface="+mn-ea"/>
                <a:cs typeface="+mn-cs"/>
              </a:rPr>
              <a:t>challenge an origin of CRs from galactic</a:t>
            </a:r>
          </a:p>
          <a:p>
            <a:r>
              <a:rPr lang="en-GB" sz="1200" b="1" i="0" u="none" strike="noStrike" kern="1200" baseline="0" dirty="0" smtClean="0">
                <a:solidFill>
                  <a:schemeClr val="tx1"/>
                </a:solidFill>
                <a:latin typeface="+mn-lt"/>
                <a:ea typeface="+mn-ea"/>
                <a:cs typeface="+mn-cs"/>
              </a:rPr>
              <a:t>stationary sources distributed in the disk and emitting predominantly </a:t>
            </a:r>
            <a:r>
              <a:rPr lang="en-GB" sz="1200" b="1" i="1" u="none" strike="noStrike" kern="1200" baseline="0" dirty="0" smtClean="0">
                <a:solidFill>
                  <a:schemeClr val="tx1"/>
                </a:solidFill>
                <a:latin typeface="+mn-lt"/>
                <a:ea typeface="+mn-ea"/>
                <a:cs typeface="+mn-cs"/>
              </a:rPr>
              <a:t>light </a:t>
            </a:r>
            <a:r>
              <a:rPr lang="en-GB" sz="1200" b="1" i="0" u="none" strike="noStrike" kern="1200" baseline="0" dirty="0" smtClean="0">
                <a:solidFill>
                  <a:schemeClr val="tx1"/>
                </a:solidFill>
                <a:latin typeface="+mn-lt"/>
                <a:ea typeface="+mn-ea"/>
                <a:cs typeface="+mn-cs"/>
              </a:rPr>
              <a:t>particles</a:t>
            </a:r>
          </a:p>
          <a:p>
            <a:r>
              <a:rPr lang="en-GB" sz="1200" b="1" i="0" u="none" strike="noStrike" kern="1200" baseline="0" dirty="0" smtClean="0">
                <a:solidFill>
                  <a:schemeClr val="tx1"/>
                </a:solidFill>
                <a:latin typeface="+mn-lt"/>
                <a:ea typeface="+mn-ea"/>
                <a:cs typeface="+mn-cs"/>
              </a:rPr>
              <a:t>in all directions </a:t>
            </a:r>
            <a:r>
              <a:rPr lang="en-GB" sz="1200" b="0" i="0" u="none" strike="noStrike" kern="1200" baseline="0" dirty="0" smtClean="0">
                <a:solidFill>
                  <a:schemeClr val="tx1"/>
                </a:solidFill>
                <a:latin typeface="+mn-lt"/>
                <a:ea typeface="+mn-ea"/>
                <a:cs typeface="+mn-cs"/>
              </a:rPr>
              <a:t>at </a:t>
            </a:r>
            <a:r>
              <a:rPr lang="en-GB" sz="1200" b="0" i="0" u="none" strike="noStrike" kern="1200" baseline="0" dirty="0" err="1" smtClean="0">
                <a:solidFill>
                  <a:schemeClr val="tx1"/>
                </a:solidFill>
                <a:latin typeface="+mn-lt"/>
                <a:ea typeface="+mn-ea"/>
                <a:cs typeface="+mn-cs"/>
              </a:rPr>
              <a:t>EeV</a:t>
            </a:r>
            <a:r>
              <a:rPr lang="en-GB" sz="1200" b="0" i="0" u="none" strike="noStrike" kern="1200" baseline="0" dirty="0" smtClean="0">
                <a:solidFill>
                  <a:schemeClr val="tx1"/>
                </a:solidFill>
                <a:latin typeface="+mn-lt"/>
                <a:ea typeface="+mn-ea"/>
                <a:cs typeface="+mn-cs"/>
              </a:rPr>
              <a:t> energy ranges</a:t>
            </a:r>
          </a:p>
          <a:p>
            <a:endParaRPr lang="en-GB" sz="1200" b="0" i="0" u="none" strike="noStrike" kern="1200" baseline="0" dirty="0" smtClean="0">
              <a:solidFill>
                <a:schemeClr val="tx1"/>
              </a:solidFill>
              <a:latin typeface="+mn-lt"/>
              <a:ea typeface="+mn-ea"/>
              <a:cs typeface="+mn-cs"/>
            </a:endParaRPr>
          </a:p>
          <a:p>
            <a:endParaRPr lang="en-GB" sz="1200" b="0" i="0" u="none" strike="noStrike" kern="1200" baseline="0" dirty="0" smtClean="0">
              <a:solidFill>
                <a:schemeClr val="tx1"/>
              </a:solidFill>
              <a:latin typeface="+mn-lt"/>
              <a:ea typeface="+mn-ea"/>
              <a:cs typeface="+mn-cs"/>
            </a:endParaRPr>
          </a:p>
          <a:p>
            <a:endParaRPr lang="en-GB"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BSS model: Symmetric with </a:t>
            </a:r>
            <a:r>
              <a:rPr lang="en-GB" sz="1200" b="0" i="0" u="none" strike="noStrike" kern="1200" baseline="0" dirty="0" smtClean="0">
                <a:solidFill>
                  <a:schemeClr val="tx1"/>
                </a:solidFill>
                <a:latin typeface="+mn-lt"/>
                <a:ea typeface="+mn-ea"/>
                <a:cs typeface="+mn-cs"/>
              </a:rPr>
              <a:t>respect to the galactic plane </a:t>
            </a:r>
            <a:r>
              <a:rPr lang="en-US" sz="1200" b="0" i="0" u="none" strike="noStrike" kern="1200" baseline="0" dirty="0" smtClean="0">
                <a:solidFill>
                  <a:schemeClr val="tx1"/>
                </a:solidFill>
                <a:latin typeface="+mn-lt"/>
                <a:ea typeface="+mn-ea"/>
                <a:cs typeface="+mn-cs"/>
              </a:rPr>
              <a:t>(logarithmic spiral model with </a:t>
            </a:r>
            <a:r>
              <a:rPr lang="en-GB" sz="1200" b="0" i="0" u="none" strike="noStrike" kern="1200" baseline="0" dirty="0" smtClean="0">
                <a:solidFill>
                  <a:schemeClr val="tx1"/>
                </a:solidFill>
                <a:latin typeface="+mn-lt"/>
                <a:ea typeface="+mn-ea"/>
                <a:cs typeface="+mn-cs"/>
              </a:rPr>
              <a:t>reversal direction in two arms)</a:t>
            </a:r>
          </a:p>
          <a:p>
            <a:r>
              <a:rPr lang="en-US" sz="1200" b="0" i="0" u="none" strike="noStrike" kern="1200" baseline="0" dirty="0" smtClean="0">
                <a:solidFill>
                  <a:schemeClr val="tx1"/>
                </a:solidFill>
                <a:latin typeface="+mn-lt"/>
                <a:ea typeface="+mn-ea"/>
                <a:cs typeface="+mn-cs"/>
              </a:rPr>
              <a:t>+ Anti-symmetric with respect to the  galactic plane and purely toroidal</a:t>
            </a:r>
          </a:p>
          <a:p>
            <a:r>
              <a:rPr lang="en-US" sz="1200" b="0" i="0" u="none" strike="noStrike" kern="1200" baseline="0" dirty="0" smtClean="0">
                <a:solidFill>
                  <a:schemeClr val="tx1"/>
                </a:solidFill>
                <a:latin typeface="+mn-lt"/>
                <a:ea typeface="+mn-ea"/>
                <a:cs typeface="+mn-cs"/>
              </a:rPr>
              <a:t>+ Kolmogorov  power spectrum</a:t>
            </a:r>
            <a:endParaRPr lang="en-US" dirty="0"/>
          </a:p>
        </p:txBody>
      </p:sp>
      <p:sp>
        <p:nvSpPr>
          <p:cNvPr id="4" name="Slide Number Placeholder 3"/>
          <p:cNvSpPr>
            <a:spLocks noGrp="1"/>
          </p:cNvSpPr>
          <p:nvPr>
            <p:ph type="sldNum" sz="quarter" idx="10"/>
          </p:nvPr>
        </p:nvSpPr>
        <p:spPr/>
        <p:txBody>
          <a:bodyPr/>
          <a:lstStyle/>
          <a:p>
            <a:fld id="{5340C3AE-F14D-447F-AEB2-7746A4B111E6}" type="slidenum">
              <a:rPr lang="en-US" smtClean="0"/>
              <a:t>10</a:t>
            </a:fld>
            <a:endParaRPr lang="en-US"/>
          </a:p>
        </p:txBody>
      </p:sp>
    </p:spTree>
    <p:extLst>
      <p:ext uri="{BB962C8B-B14F-4D97-AF65-F5344CB8AC3E}">
        <p14:creationId xmlns:p14="http://schemas.microsoft.com/office/powerpoint/2010/main" val="2856472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173038" indent="-173038">
                  <a:buFont typeface="Wingdings" panose="05000000000000000000" pitchFamily="2" charset="2"/>
                  <a:buChar char="§"/>
                </a:pPr>
                <a:r>
                  <a:rPr lang="en-GB" sz="1600" dirty="0" smtClean="0"/>
                  <a:t>Z-bursts:</a:t>
                </a:r>
                <a:r>
                  <a:rPr lang="en-GB" sz="1200" dirty="0"/>
                  <a:t> neutrinos coming from remote sources annihilate at </a:t>
                </a:r>
                <a:r>
                  <a:rPr lang="en-GB" sz="1200" dirty="0" smtClean="0"/>
                  <a:t>the Z-resonance </a:t>
                </a:r>
                <a:r>
                  <a:rPr lang="en-GB" sz="1200" dirty="0"/>
                  <a:t>with relic background neutrinos. The </a:t>
                </a:r>
                <a:r>
                  <a:rPr lang="en-GB" sz="1200" dirty="0" smtClean="0"/>
                  <a:t>Z bosons </a:t>
                </a:r>
                <a:r>
                  <a:rPr lang="en-GB" sz="1200" dirty="0"/>
                  <a:t>then decay, producing secondary protons, </a:t>
                </a:r>
                <a:r>
                  <a:rPr lang="en-GB" sz="1200" dirty="0" smtClean="0"/>
                  <a:t>neutrinos and </a:t>
                </a:r>
                <a:r>
                  <a:rPr lang="en-GB" sz="1200" dirty="0"/>
                  <a:t>photons. The Z-resonance, which acts as </a:t>
                </a:r>
                <a:r>
                  <a:rPr lang="en-GB" sz="1200" dirty="0" smtClean="0"/>
                  <a:t>a new </a:t>
                </a:r>
                <a:r>
                  <a:rPr lang="en-GB" sz="1200" dirty="0" err="1"/>
                  <a:t>cutoff</a:t>
                </a:r>
                <a:r>
                  <a:rPr lang="en-GB" sz="1200" dirty="0"/>
                  <a:t>, occurs when the energy of the incoming </a:t>
                </a:r>
                <a:r>
                  <a:rPr lang="el-GR" sz="1200" dirty="0"/>
                  <a:t>ν </a:t>
                </a:r>
                <a:r>
                  <a:rPr lang="en-GB" sz="1200" dirty="0" smtClean="0"/>
                  <a:t>is </a:t>
                </a:r>
                <a14:m>
                  <m:oMath xmlns:m="http://schemas.openxmlformats.org/officeDocument/2006/math">
                    <m:r>
                      <a:rPr lang="en-GB" sz="1200" i="1" dirty="0" smtClean="0">
                        <a:latin typeface="Cambria Math" panose="02040503050406030204" pitchFamily="18" charset="0"/>
                      </a:rPr>
                      <m:t>𝐸𝑟𝑒𝑠</m:t>
                    </m:r>
                    <m:r>
                      <a:rPr lang="en-GB" sz="1200" i="1" dirty="0" smtClean="0">
                        <a:latin typeface="Cambria Math" panose="02040503050406030204" pitchFamily="18" charset="0"/>
                      </a:rPr>
                      <m:t> =</m:t>
                    </m:r>
                    <m:f>
                      <m:fPr>
                        <m:ctrlPr>
                          <a:rPr lang="en-GB" sz="1200" b="0" i="1" dirty="0" smtClean="0">
                            <a:latin typeface="Cambria Math" panose="02040503050406030204" pitchFamily="18" charset="0"/>
                          </a:rPr>
                        </m:ctrlPr>
                      </m:fPr>
                      <m:num>
                        <m:sSubSup>
                          <m:sSubSupPr>
                            <m:ctrlPr>
                              <a:rPr lang="en-GB" sz="1200" b="0" i="1" dirty="0" smtClean="0">
                                <a:latin typeface="Cambria Math" panose="02040503050406030204" pitchFamily="18" charset="0"/>
                              </a:rPr>
                            </m:ctrlPr>
                          </m:sSubSupPr>
                          <m:e>
                            <m:r>
                              <a:rPr lang="en-GB" sz="1200" i="1" dirty="0" smtClean="0">
                                <a:latin typeface="Cambria Math" panose="02040503050406030204" pitchFamily="18" charset="0"/>
                              </a:rPr>
                              <m:t>𝑀</m:t>
                            </m:r>
                          </m:e>
                          <m:sub>
                            <m:r>
                              <a:rPr lang="en-GB" sz="1200" b="0" i="1" dirty="0" smtClean="0">
                                <a:latin typeface="Cambria Math" panose="02040503050406030204" pitchFamily="18" charset="0"/>
                              </a:rPr>
                              <m:t>𝑍</m:t>
                            </m:r>
                          </m:sub>
                          <m:sup>
                            <m:r>
                              <a:rPr lang="en-GB" sz="1200" b="0" i="1" dirty="0" smtClean="0">
                                <a:latin typeface="Cambria Math" panose="02040503050406030204" pitchFamily="18" charset="0"/>
                              </a:rPr>
                              <m:t>2</m:t>
                            </m:r>
                          </m:sup>
                        </m:sSubSup>
                      </m:num>
                      <m:den>
                        <m:r>
                          <a:rPr lang="en-GB" sz="1200" i="1" dirty="0">
                            <a:latin typeface="Cambria Math" panose="02040503050406030204" pitchFamily="18" charset="0"/>
                          </a:rPr>
                          <m:t>2</m:t>
                        </m:r>
                      </m:den>
                    </m:f>
                    <m:sSub>
                      <m:sSubPr>
                        <m:ctrlPr>
                          <a:rPr lang="en-GB" sz="1200" b="0" i="1" dirty="0" smtClean="0">
                            <a:latin typeface="Cambria Math" panose="02040503050406030204" pitchFamily="18" charset="0"/>
                          </a:rPr>
                        </m:ctrlPr>
                      </m:sSubPr>
                      <m:e>
                        <m:r>
                          <a:rPr lang="en-GB" sz="1200" i="1" dirty="0">
                            <a:latin typeface="Cambria Math" panose="02040503050406030204" pitchFamily="18" charset="0"/>
                          </a:rPr>
                          <m:t>𝑚</m:t>
                        </m:r>
                      </m:e>
                      <m:sub>
                        <m:r>
                          <a:rPr lang="en-GB" sz="1200" b="0" i="1" dirty="0" smtClean="0">
                            <a:latin typeface="Cambria Math" panose="02040503050406030204" pitchFamily="18" charset="0"/>
                          </a:rPr>
                          <m:t>𝜈</m:t>
                        </m:r>
                      </m:sub>
                    </m:sSub>
                    <m:r>
                      <a:rPr lang="el-GR" sz="1200" i="1" dirty="0">
                        <a:latin typeface="Cambria Math" panose="02040503050406030204" pitchFamily="18" charset="0"/>
                      </a:rPr>
                      <m:t>=4×</m:t>
                    </m:r>
                    <m:r>
                      <a:rPr lang="en-GB" sz="1200" i="1" dirty="0" smtClean="0">
                        <a:latin typeface="Cambria Math" panose="02040503050406030204" pitchFamily="18" charset="0"/>
                      </a:rPr>
                      <m:t> </m:t>
                    </m:r>
                    <m:sSup>
                      <m:sSupPr>
                        <m:ctrlPr>
                          <a:rPr lang="en-GB" sz="1200" b="0" i="1" dirty="0" smtClean="0">
                            <a:latin typeface="Cambria Math" panose="02040503050406030204" pitchFamily="18" charset="0"/>
                          </a:rPr>
                        </m:ctrlPr>
                      </m:sSupPr>
                      <m:e>
                        <m:r>
                          <a:rPr lang="el-GR" sz="1200" i="1" dirty="0" smtClean="0">
                            <a:latin typeface="Cambria Math" panose="02040503050406030204" pitchFamily="18" charset="0"/>
                          </a:rPr>
                          <m:t>10</m:t>
                        </m:r>
                      </m:e>
                      <m:sup>
                        <m:r>
                          <a:rPr lang="en-GB" sz="1200" b="0" i="1" dirty="0" smtClean="0">
                            <a:latin typeface="Cambria Math" panose="02040503050406030204" pitchFamily="18" charset="0"/>
                          </a:rPr>
                          <m:t>21</m:t>
                        </m:r>
                      </m:sup>
                    </m:sSup>
                    <m:r>
                      <a:rPr lang="en-GB" sz="1200" i="1" dirty="0">
                        <a:latin typeface="Cambria Math" panose="02040503050406030204" pitchFamily="18" charset="0"/>
                      </a:rPr>
                      <m:t>𝑒𝑉</m:t>
                    </m:r>
                    <m:r>
                      <a:rPr lang="en-GB" sz="1200" i="1" dirty="0">
                        <a:latin typeface="Cambria Math" panose="02040503050406030204" pitchFamily="18" charset="0"/>
                      </a:rPr>
                      <m:t>(</m:t>
                    </m:r>
                    <m:r>
                      <a:rPr lang="en-GB" sz="1200" i="1" dirty="0">
                        <a:latin typeface="Cambria Math" panose="02040503050406030204" pitchFamily="18" charset="0"/>
                      </a:rPr>
                      <m:t>𝑒𝑉</m:t>
                    </m:r>
                    <m:r>
                      <a:rPr lang="en-GB" sz="1200" i="1" dirty="0">
                        <a:latin typeface="Cambria Math" panose="02040503050406030204" pitchFamily="18" charset="0"/>
                      </a:rPr>
                      <m:t>/</m:t>
                    </m:r>
                    <m:sSub>
                      <m:sSubPr>
                        <m:ctrlPr>
                          <a:rPr lang="en-GB" sz="1200" b="0" i="1" dirty="0" smtClean="0">
                            <a:latin typeface="Cambria Math" panose="02040503050406030204" pitchFamily="18" charset="0"/>
                          </a:rPr>
                        </m:ctrlPr>
                      </m:sSubPr>
                      <m:e>
                        <m:r>
                          <a:rPr lang="en-GB" sz="1200" i="1" dirty="0">
                            <a:latin typeface="Cambria Math" panose="02040503050406030204" pitchFamily="18" charset="0"/>
                          </a:rPr>
                          <m:t>𝑚</m:t>
                        </m:r>
                      </m:e>
                      <m:sub>
                        <m:r>
                          <a:rPr lang="en-GB" sz="1200" b="0" i="1" dirty="0" smtClean="0">
                            <a:latin typeface="Cambria Math" panose="02040503050406030204" pitchFamily="18" charset="0"/>
                          </a:rPr>
                          <m:t>𝜈</m:t>
                        </m:r>
                      </m:sub>
                    </m:sSub>
                    <m:r>
                      <a:rPr lang="el-GR" sz="1200" i="1" dirty="0">
                        <a:latin typeface="Cambria Math" panose="02040503050406030204" pitchFamily="18" charset="0"/>
                      </a:rPr>
                      <m:t>)</m:t>
                    </m:r>
                  </m:oMath>
                </a14:m>
                <a:endParaRPr lang="el-GR" sz="1200" dirty="0"/>
              </a:p>
              <a:p>
                <a:pPr marL="173038" indent="-173038">
                  <a:buFont typeface="Wingdings" panose="05000000000000000000" pitchFamily="2" charset="2"/>
                  <a:buChar char="§"/>
                </a:pPr>
                <a:endParaRPr lang="en-GB" sz="1600" dirty="0" smtClean="0"/>
              </a:p>
              <a:p>
                <a:pPr marL="173038" indent="-173038">
                  <a:buFont typeface="Wingdings" panose="05000000000000000000" pitchFamily="2" charset="2"/>
                  <a:buChar char="§"/>
                </a:pPr>
                <a:r>
                  <a:rPr lang="en-GB" sz="1600" dirty="0" smtClean="0"/>
                  <a:t>topological </a:t>
                </a:r>
                <a:r>
                  <a:rPr lang="en-GB" sz="1600" dirty="0"/>
                  <a:t>defects (necklaces) : </a:t>
                </a:r>
                <a:r>
                  <a:rPr lang="en-GB" sz="1100" dirty="0" smtClean="0"/>
                  <a:t>GUT-scale </a:t>
                </a:r>
                <a:r>
                  <a:rPr lang="en-GB" sz="1100" dirty="0"/>
                  <a:t>mass particles, which in </a:t>
                </a:r>
                <a:r>
                  <a:rPr lang="en-GB" sz="1100" dirty="0" smtClean="0"/>
                  <a:t>turn decay </a:t>
                </a:r>
                <a:r>
                  <a:rPr lang="en-GB" sz="1100" dirty="0"/>
                  <a:t>into quarks, leptons </a:t>
                </a:r>
                <a:r>
                  <a:rPr lang="en-GB" sz="1100" dirty="0" err="1" smtClean="0"/>
                  <a:t>etc</a:t>
                </a:r>
                <a:endParaRPr lang="en-GB" sz="1100" dirty="0" smtClean="0"/>
              </a:p>
              <a:p>
                <a:pPr marL="173038" indent="-173038">
                  <a:buFont typeface="Wingdings" panose="05000000000000000000" pitchFamily="2" charset="2"/>
                  <a:buChar char="§"/>
                </a:pPr>
                <a:endParaRPr lang="en-GB" sz="1100" dirty="0" smtClean="0"/>
              </a:p>
              <a:p>
                <a:pPr marL="173038" indent="-173038">
                  <a:buFont typeface="Wingdings" panose="05000000000000000000" pitchFamily="2" charset="2"/>
                  <a:buChar char="§"/>
                </a:pPr>
                <a:r>
                  <a:rPr lang="en-GB" sz="1600" dirty="0" smtClean="0"/>
                  <a:t>super heavy dark </a:t>
                </a:r>
                <a:r>
                  <a:rPr lang="en-GB" sz="1600" dirty="0"/>
                  <a:t>matter particles (SHDM</a:t>
                </a:r>
                <a:r>
                  <a:rPr lang="en-GB" dirty="0" smtClean="0"/>
                  <a:t>)</a:t>
                </a:r>
              </a:p>
              <a:p>
                <a:pPr marL="173038" indent="-173038">
                  <a:buFont typeface="Wingdings" panose="05000000000000000000" pitchFamily="2" charset="2"/>
                  <a:buChar char="§"/>
                </a:pPr>
                <a:r>
                  <a:rPr lang="en-GB" dirty="0"/>
                  <a:t>GZK </a:t>
                </a:r>
                <a:r>
                  <a:rPr lang="en-GB" dirty="0" smtClean="0"/>
                  <a:t>photons</a:t>
                </a:r>
                <a:endParaRPr lang="en-US" dirty="0"/>
              </a:p>
              <a:p>
                <a:endParaRPr lang="en-US" dirty="0" smtClean="0"/>
              </a:p>
              <a:p>
                <a:r>
                  <a:rPr lang="en-GB" dirty="0" smtClean="0"/>
                  <a:t>NEUTRINOS: </a:t>
                </a:r>
                <a:r>
                  <a:rPr lang="en-GB" sz="1200" b="0" i="0" u="none" strike="noStrike" kern="1200" baseline="0" dirty="0" smtClean="0">
                    <a:solidFill>
                      <a:schemeClr val="tx1"/>
                    </a:solidFill>
                    <a:latin typeface="+mn-lt"/>
                    <a:ea typeface="+mn-ea"/>
                    <a:cs typeface="+mn-cs"/>
                  </a:rPr>
                  <a:t>The current Auger limit is approaching the fluxes predicted under a range of assumptions for the composition of the primary flux, source evolution and model for the transition from galactic to extragalactic cosmic-rays [18]. A 10-fold increase in the exposure will be needed to reach the most optimistic predictions in case of a pure iron composition at sources, out of the range of the current configuration of the observatory.</a:t>
                </a:r>
              </a:p>
              <a:p>
                <a:endParaRPr lang="en-GB" sz="1200" b="0" i="0" u="none" strike="noStrike" kern="1200" baseline="0" dirty="0" smtClean="0">
                  <a:solidFill>
                    <a:schemeClr val="tx1"/>
                  </a:solidFill>
                  <a:latin typeface="+mn-lt"/>
                  <a:ea typeface="+mn-ea"/>
                  <a:cs typeface="+mn-cs"/>
                </a:endParaRPr>
              </a:p>
              <a:p>
                <a:r>
                  <a:rPr lang="en-GB" sz="1200" dirty="0" err="1" smtClean="0"/>
                  <a:t>Bahcall</a:t>
                </a:r>
                <a:r>
                  <a:rPr lang="en-GB" sz="1200" dirty="0" smtClean="0"/>
                  <a:t> and E. Waxman: </a:t>
                </a:r>
                <a:r>
                  <a:rPr lang="en-GB" dirty="0" smtClean="0"/>
                  <a:t> the bound is valid for neutrinos produced either by p, γ reactions or by p − p ( n) reactions in sources which are optically thin for high energy protons to </a:t>
                </a:r>
                <a:r>
                  <a:rPr lang="en-GB" dirty="0" err="1" smtClean="0"/>
                  <a:t>photomeson</a:t>
                </a:r>
                <a:r>
                  <a:rPr lang="en-GB" dirty="0" smtClean="0"/>
                  <a:t> and nucleon-meson interactions. </a:t>
                </a:r>
              </a:p>
              <a:p>
                <a:r>
                  <a:rPr lang="en-GB" dirty="0" smtClean="0"/>
                  <a:t>-&gt; high-energy neutrinos produced by </a:t>
                </a:r>
                <a:r>
                  <a:rPr lang="en-GB" dirty="0" err="1" smtClean="0"/>
                  <a:t>photomeson</a:t>
                </a:r>
                <a:r>
                  <a:rPr lang="en-GB" dirty="0" smtClean="0"/>
                  <a:t> interaction in sources of size not much larger than the proton photo-meson mean-free-path, e.g. AGN jets and GRBs</a:t>
                </a:r>
              </a:p>
              <a:p>
                <a:endParaRPr lang="en-GB"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p, FRII &amp; SFR</a:t>
                </a:r>
                <a:r>
                  <a:rPr lang="en-GB" sz="1200" dirty="0" smtClean="0"/>
                  <a:t> : FRII=Radio galaxies - </a:t>
                </a:r>
                <a:r>
                  <a:rPr lang="en-GB" sz="1200" dirty="0" err="1" smtClean="0"/>
                  <a:t>Fanaroff</a:t>
                </a:r>
                <a:r>
                  <a:rPr lang="en-GB" sz="1200" dirty="0" smtClean="0"/>
                  <a:t> and Riley Class II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p, Fermi-LAT 99%:</a:t>
                </a:r>
                <a:r>
                  <a:rPr lang="en-US" sz="1200" baseline="0" dirty="0" smtClean="0"/>
                  <a:t> </a:t>
                </a:r>
                <a:r>
                  <a:rPr lang="en-GB" dirty="0" err="1" smtClean="0"/>
                  <a:t>Cosmogenic</a:t>
                </a:r>
                <a:r>
                  <a:rPr lang="en-GB" dirty="0" smtClean="0"/>
                  <a:t> neutrinos originate from photo-hadronic interactions of cosmic ray protons with the cosmic microwave background (CMB). a fit to the </a:t>
                </a:r>
                <a:r>
                  <a:rPr lang="en-GB" dirty="0" err="1" smtClean="0"/>
                  <a:t>HiRes</a:t>
                </a:r>
                <a:r>
                  <a:rPr lang="en-GB" dirty="0" smtClean="0"/>
                  <a:t> spectrum </a:t>
                </a:r>
                <a:r>
                  <a:rPr lang="en-GB" baseline="0" dirty="0" smtClean="0"/>
                  <a:t> and </a:t>
                </a:r>
                <a:r>
                  <a:rPr lang="en-GB" dirty="0" smtClean="0"/>
                  <a:t>Fermi-LAT measurements of the diffuse extragalactic γ-ray background </a:t>
                </a:r>
              </a:p>
              <a:p>
                <a:endParaRPr lang="en-US" dirty="0"/>
              </a:p>
            </p:txBody>
          </p:sp>
        </mc:Choice>
        <mc:Fallback xmlns="">
          <p:sp>
            <p:nvSpPr>
              <p:cNvPr id="3" name="Notes Placeholder 2"/>
              <p:cNvSpPr>
                <a:spLocks noGrp="1"/>
              </p:cNvSpPr>
              <p:nvPr>
                <p:ph type="body" idx="1"/>
              </p:nvPr>
            </p:nvSpPr>
            <p:spPr/>
            <p:txBody>
              <a:bodyPr/>
              <a:lstStyle/>
              <a:p>
                <a:pPr marL="173038" indent="-173038">
                  <a:buFont typeface="Wingdings" panose="05000000000000000000" pitchFamily="2" charset="2"/>
                  <a:buChar char="§"/>
                </a:pPr>
                <a:r>
                  <a:rPr lang="en-GB" sz="1600" dirty="0" smtClean="0"/>
                  <a:t>Z-bursts:</a:t>
                </a:r>
                <a:r>
                  <a:rPr lang="en-GB" sz="1200" dirty="0"/>
                  <a:t> neutrinos coming from remote sources annihilate at </a:t>
                </a:r>
                <a:r>
                  <a:rPr lang="en-GB" sz="1200" dirty="0" smtClean="0"/>
                  <a:t>the Z-resonance </a:t>
                </a:r>
                <a:r>
                  <a:rPr lang="en-GB" sz="1200" dirty="0"/>
                  <a:t>with relic background neutrinos. The </a:t>
                </a:r>
                <a:r>
                  <a:rPr lang="en-GB" sz="1200" dirty="0" smtClean="0"/>
                  <a:t>Z bosons </a:t>
                </a:r>
                <a:r>
                  <a:rPr lang="en-GB" sz="1200" dirty="0"/>
                  <a:t>then decay, producing secondary protons, </a:t>
                </a:r>
                <a:r>
                  <a:rPr lang="en-GB" sz="1200" dirty="0" smtClean="0"/>
                  <a:t>neutrinos and </a:t>
                </a:r>
                <a:r>
                  <a:rPr lang="en-GB" sz="1200" dirty="0"/>
                  <a:t>photons. The Z-resonance, which acts as </a:t>
                </a:r>
                <a:r>
                  <a:rPr lang="en-GB" sz="1200" dirty="0" smtClean="0"/>
                  <a:t>a new </a:t>
                </a:r>
                <a:r>
                  <a:rPr lang="en-GB" sz="1200" dirty="0" err="1"/>
                  <a:t>cutoff</a:t>
                </a:r>
                <a:r>
                  <a:rPr lang="en-GB" sz="1200" dirty="0"/>
                  <a:t>, occurs when the energy of the incoming </a:t>
                </a:r>
                <a:r>
                  <a:rPr lang="el-GR" sz="1200" dirty="0"/>
                  <a:t>ν </a:t>
                </a:r>
                <a:r>
                  <a:rPr lang="en-GB" sz="1200" dirty="0" smtClean="0"/>
                  <a:t>is </a:t>
                </a:r>
                <a:r>
                  <a:rPr lang="en-GB" sz="1200" i="0" dirty="0" smtClean="0">
                    <a:latin typeface="Cambria Math" panose="02040503050406030204" pitchFamily="18" charset="0"/>
                  </a:rPr>
                  <a:t>𝐸𝑟𝑒𝑠 =</a:t>
                </a:r>
                <a:r>
                  <a:rPr lang="en-GB" sz="1200" b="0" i="0" dirty="0" smtClean="0">
                    <a:latin typeface="Cambria Math" panose="02040503050406030204" pitchFamily="18" charset="0"/>
                  </a:rPr>
                  <a:t>(</a:t>
                </a:r>
                <a:r>
                  <a:rPr lang="en-GB" sz="1200" i="0" dirty="0" smtClean="0">
                    <a:latin typeface="Cambria Math" panose="02040503050406030204" pitchFamily="18" charset="0"/>
                  </a:rPr>
                  <a:t>𝑀</a:t>
                </a:r>
                <a:r>
                  <a:rPr lang="en-GB" sz="1200" b="0" i="0" dirty="0" smtClean="0">
                    <a:latin typeface="Cambria Math" panose="02040503050406030204" pitchFamily="18" charset="0"/>
                  </a:rPr>
                  <a:t>_𝑍^2)/</a:t>
                </a:r>
                <a:r>
                  <a:rPr lang="en-GB" sz="1200" i="0" dirty="0">
                    <a:latin typeface="Cambria Math" panose="02040503050406030204" pitchFamily="18" charset="0"/>
                  </a:rPr>
                  <a:t>2</a:t>
                </a:r>
                <a:r>
                  <a:rPr lang="en-GB" sz="1200" b="0" i="0" dirty="0" smtClean="0">
                    <a:latin typeface="Cambria Math" panose="02040503050406030204" pitchFamily="18" charset="0"/>
                  </a:rPr>
                  <a:t> </a:t>
                </a:r>
                <a:r>
                  <a:rPr lang="en-GB" sz="1200" i="0" dirty="0">
                    <a:latin typeface="Cambria Math" panose="02040503050406030204" pitchFamily="18" charset="0"/>
                  </a:rPr>
                  <a:t>𝑚</a:t>
                </a:r>
                <a:r>
                  <a:rPr lang="en-GB" sz="1200" b="0" i="0" dirty="0" smtClean="0">
                    <a:latin typeface="Cambria Math" panose="02040503050406030204" pitchFamily="18" charset="0"/>
                  </a:rPr>
                  <a:t>_𝜈</a:t>
                </a:r>
                <a:r>
                  <a:rPr lang="el-GR" sz="1200" i="0" dirty="0">
                    <a:latin typeface="Cambria Math" panose="02040503050406030204" pitchFamily="18" charset="0"/>
                  </a:rPr>
                  <a:t>=4×</a:t>
                </a:r>
                <a:r>
                  <a:rPr lang="en-GB" sz="1200" i="0" dirty="0" smtClean="0">
                    <a:latin typeface="Cambria Math" panose="02040503050406030204" pitchFamily="18" charset="0"/>
                  </a:rPr>
                  <a:t> </a:t>
                </a:r>
                <a:r>
                  <a:rPr lang="en-GB" sz="1200" b="0" i="0" dirty="0" smtClean="0">
                    <a:latin typeface="Cambria Math" panose="02040503050406030204" pitchFamily="18" charset="0"/>
                  </a:rPr>
                  <a:t>〖</a:t>
                </a:r>
                <a:r>
                  <a:rPr lang="el-GR" sz="1200" i="0" dirty="0" smtClean="0">
                    <a:latin typeface="Cambria Math" panose="02040503050406030204" pitchFamily="18" charset="0"/>
                  </a:rPr>
                  <a:t>10</a:t>
                </a:r>
                <a:r>
                  <a:rPr lang="en-GB" sz="1200" b="0" i="0" dirty="0" smtClean="0">
                    <a:latin typeface="Cambria Math" panose="02040503050406030204" pitchFamily="18" charset="0"/>
                  </a:rPr>
                  <a:t>〗^21</a:t>
                </a:r>
                <a:r>
                  <a:rPr lang="en-GB" sz="1200" b="0" i="0" dirty="0">
                    <a:latin typeface="Cambria Math" panose="02040503050406030204" pitchFamily="18" charset="0"/>
                  </a:rPr>
                  <a:t> </a:t>
                </a:r>
                <a:r>
                  <a:rPr lang="en-GB" sz="1200" i="0" dirty="0">
                    <a:latin typeface="Cambria Math" panose="02040503050406030204" pitchFamily="18" charset="0"/>
                  </a:rPr>
                  <a:t>𝑒𝑉(𝑒𝑉/𝑚</a:t>
                </a:r>
                <a:r>
                  <a:rPr lang="en-GB" sz="1200" b="0" i="0" dirty="0" smtClean="0">
                    <a:latin typeface="Cambria Math" panose="02040503050406030204" pitchFamily="18" charset="0"/>
                  </a:rPr>
                  <a:t>_𝜈</a:t>
                </a:r>
                <a:r>
                  <a:rPr lang="el-GR" sz="1200" i="0" dirty="0">
                    <a:latin typeface="Cambria Math" panose="02040503050406030204" pitchFamily="18" charset="0"/>
                  </a:rPr>
                  <a:t>)</a:t>
                </a:r>
                <a:endParaRPr lang="el-GR" sz="1200" dirty="0"/>
              </a:p>
              <a:p>
                <a:pPr marL="173038" indent="-173038">
                  <a:buFont typeface="Wingdings" panose="05000000000000000000" pitchFamily="2" charset="2"/>
                  <a:buChar char="§"/>
                </a:pPr>
                <a:endParaRPr lang="en-GB" sz="1600" dirty="0" smtClean="0"/>
              </a:p>
              <a:p>
                <a:pPr marL="173038" indent="-173038">
                  <a:buFont typeface="Wingdings" panose="05000000000000000000" pitchFamily="2" charset="2"/>
                  <a:buChar char="§"/>
                </a:pPr>
                <a:r>
                  <a:rPr lang="en-GB" sz="1600" dirty="0" smtClean="0"/>
                  <a:t>topological </a:t>
                </a:r>
                <a:r>
                  <a:rPr lang="en-GB" sz="1600" dirty="0"/>
                  <a:t>defects (necklaces) : </a:t>
                </a:r>
                <a:r>
                  <a:rPr lang="en-GB" sz="1100" dirty="0" smtClean="0"/>
                  <a:t>GUT-scale </a:t>
                </a:r>
                <a:r>
                  <a:rPr lang="en-GB" sz="1100" dirty="0"/>
                  <a:t>mass particles, which in </a:t>
                </a:r>
                <a:r>
                  <a:rPr lang="en-GB" sz="1100" dirty="0" smtClean="0"/>
                  <a:t>turn decay </a:t>
                </a:r>
                <a:r>
                  <a:rPr lang="en-GB" sz="1100" dirty="0"/>
                  <a:t>into quarks, leptons </a:t>
                </a:r>
                <a:r>
                  <a:rPr lang="en-GB" sz="1100" dirty="0" err="1" smtClean="0"/>
                  <a:t>etc</a:t>
                </a:r>
                <a:endParaRPr lang="en-GB" sz="1100" dirty="0" smtClean="0"/>
              </a:p>
              <a:p>
                <a:pPr marL="173038" indent="-173038">
                  <a:buFont typeface="Wingdings" panose="05000000000000000000" pitchFamily="2" charset="2"/>
                  <a:buChar char="§"/>
                </a:pPr>
                <a:endParaRPr lang="en-GB" sz="1100" dirty="0" smtClean="0"/>
              </a:p>
              <a:p>
                <a:pPr marL="173038" indent="-173038">
                  <a:buFont typeface="Wingdings" panose="05000000000000000000" pitchFamily="2" charset="2"/>
                  <a:buChar char="§"/>
                </a:pPr>
                <a:r>
                  <a:rPr lang="en-GB" sz="1600" dirty="0" smtClean="0"/>
                  <a:t>super heavy dark </a:t>
                </a:r>
                <a:r>
                  <a:rPr lang="en-GB" sz="1600" dirty="0"/>
                  <a:t>matter particles (SHDM</a:t>
                </a:r>
                <a:r>
                  <a:rPr lang="en-GB" dirty="0" smtClean="0"/>
                  <a:t>)</a:t>
                </a:r>
              </a:p>
              <a:p>
                <a:pPr marL="173038" indent="-173038">
                  <a:buFont typeface="Wingdings" panose="05000000000000000000" pitchFamily="2" charset="2"/>
                  <a:buChar char="§"/>
                </a:pPr>
                <a:r>
                  <a:rPr lang="en-GB" dirty="0"/>
                  <a:t>GZK </a:t>
                </a:r>
                <a:r>
                  <a:rPr lang="en-GB" dirty="0" smtClean="0"/>
                  <a:t>photons</a:t>
                </a:r>
                <a:endParaRPr lang="en-US" dirty="0"/>
              </a:p>
              <a:p>
                <a:endParaRPr lang="en-US" dirty="0"/>
              </a:p>
            </p:txBody>
          </p:sp>
        </mc:Fallback>
      </mc:AlternateContent>
      <p:sp>
        <p:nvSpPr>
          <p:cNvPr id="4" name="Slide Number Placeholder 3"/>
          <p:cNvSpPr>
            <a:spLocks noGrp="1"/>
          </p:cNvSpPr>
          <p:nvPr>
            <p:ph type="sldNum" sz="quarter" idx="10"/>
          </p:nvPr>
        </p:nvSpPr>
        <p:spPr/>
        <p:txBody>
          <a:bodyPr/>
          <a:lstStyle/>
          <a:p>
            <a:fld id="{5340C3AE-F14D-447F-AEB2-7746A4B111E6}" type="slidenum">
              <a:rPr lang="en-US" smtClean="0"/>
              <a:t>12</a:t>
            </a:fld>
            <a:endParaRPr lang="en-US"/>
          </a:p>
        </p:txBody>
      </p:sp>
    </p:spTree>
    <p:extLst>
      <p:ext uri="{BB962C8B-B14F-4D97-AF65-F5344CB8AC3E}">
        <p14:creationId xmlns:p14="http://schemas.microsoft.com/office/powerpoint/2010/main" val="289291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t>14</a:t>
            </a:fld>
            <a:endParaRPr lang="en-US"/>
          </a:p>
        </p:txBody>
      </p:sp>
    </p:spTree>
    <p:extLst>
      <p:ext uri="{BB962C8B-B14F-4D97-AF65-F5344CB8AC3E}">
        <p14:creationId xmlns:p14="http://schemas.microsoft.com/office/powerpoint/2010/main" val="3723816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494828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40C3AE-F14D-447F-AEB2-7746A4B111E6}"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970279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apositivo de título">
    <p:spTree>
      <p:nvGrpSpPr>
        <p:cNvPr id="1" name=""/>
        <p:cNvGrpSpPr/>
        <p:nvPr/>
      </p:nvGrpSpPr>
      <p:grpSpPr>
        <a:xfrm>
          <a:off x="0" y="0"/>
          <a:ext cx="0" cy="0"/>
          <a:chOff x="0" y="0"/>
          <a:chExt cx="0" cy="0"/>
        </a:xfrm>
      </p:grpSpPr>
      <p:sp>
        <p:nvSpPr>
          <p:cNvPr id="10" name="Rounded Rectangle 9"/>
          <p:cNvSpPr/>
          <p:nvPr userDrawn="1"/>
        </p:nvSpPr>
        <p:spPr>
          <a:xfrm>
            <a:off x="1567644" y="3452862"/>
            <a:ext cx="6008712" cy="739814"/>
          </a:xfrm>
          <a:prstGeom prst="roundRect">
            <a:avLst/>
          </a:prstGeom>
          <a:solidFill>
            <a:srgbClr val="990000"/>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3" name="Subtítulo 2"/>
          <p:cNvSpPr>
            <a:spLocks noGrp="1"/>
          </p:cNvSpPr>
          <p:nvPr>
            <p:ph type="subTitle" idx="1"/>
          </p:nvPr>
        </p:nvSpPr>
        <p:spPr>
          <a:xfrm>
            <a:off x="1567644" y="3429000"/>
            <a:ext cx="6008712" cy="803909"/>
          </a:xfrm>
        </p:spPr>
        <p:txBody>
          <a:bodyPr anchor="ctr" anchorCtr="0">
            <a:normAutofit/>
          </a:bodyPr>
          <a:lstStyle>
            <a:lvl1pPr marL="0" indent="0" algn="ctr">
              <a:lnSpc>
                <a:spcPct val="100000"/>
              </a:lnSpc>
              <a:spcBef>
                <a:spcPts val="0"/>
              </a:spcBef>
              <a:buNone/>
              <a:defRPr sz="2000" b="0" i="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Click to edit Master subtitle style</a:t>
            </a:r>
            <a:endParaRPr lang="en-US" noProof="0" dirty="0"/>
          </a:p>
        </p:txBody>
      </p:sp>
      <p:sp>
        <p:nvSpPr>
          <p:cNvPr id="16" name="Content Placeholder 15"/>
          <p:cNvSpPr>
            <a:spLocks noGrp="1"/>
          </p:cNvSpPr>
          <p:nvPr>
            <p:ph sz="quarter" idx="13"/>
          </p:nvPr>
        </p:nvSpPr>
        <p:spPr>
          <a:xfrm>
            <a:off x="2735796" y="4352759"/>
            <a:ext cx="3672408" cy="361286"/>
          </a:xfrm>
        </p:spPr>
        <p:txBody>
          <a:bodyPr>
            <a:normAutofit/>
          </a:bodyPr>
          <a:lstStyle>
            <a:lvl1pPr algn="ctr">
              <a:buNone/>
              <a:defRPr sz="1800" b="1" i="0">
                <a:solidFill>
                  <a:srgbClr val="540000"/>
                </a:solidFill>
              </a:defRPr>
            </a:lvl1pPr>
            <a:lvl5pPr>
              <a:defRPr/>
            </a:lvl5pPr>
          </a:lstStyle>
          <a:p>
            <a:pPr lvl="0"/>
            <a:r>
              <a:rPr lang="en-US" dirty="0" smtClean="0"/>
              <a:t>Click to edit Master text styles</a:t>
            </a:r>
          </a:p>
        </p:txBody>
      </p:sp>
      <p:sp>
        <p:nvSpPr>
          <p:cNvPr id="17" name="Content Placeholder 15"/>
          <p:cNvSpPr>
            <a:spLocks noGrp="1"/>
          </p:cNvSpPr>
          <p:nvPr>
            <p:ph sz="quarter" idx="14"/>
          </p:nvPr>
        </p:nvSpPr>
        <p:spPr>
          <a:xfrm>
            <a:off x="2537774" y="6309320"/>
            <a:ext cx="4068452" cy="548680"/>
          </a:xfrm>
        </p:spPr>
        <p:txBody>
          <a:bodyPr anchor="ctr" anchorCtr="0">
            <a:normAutofit/>
          </a:bodyPr>
          <a:lstStyle>
            <a:lvl1pPr algn="ctr">
              <a:buNone/>
              <a:defRPr sz="1600" b="1" i="0">
                <a:solidFill>
                  <a:srgbClr val="540000"/>
                </a:solidFill>
                <a:effectLst/>
              </a:defRPr>
            </a:lvl1pPr>
            <a:lvl5pPr>
              <a:defRPr/>
            </a:lvl5pPr>
          </a:lstStyle>
          <a:p>
            <a:pPr lvl="0"/>
            <a:r>
              <a:rPr lang="en-US" noProof="0" dirty="0" smtClean="0"/>
              <a:t>Click to edit Master text styles</a:t>
            </a:r>
          </a:p>
        </p:txBody>
      </p:sp>
      <p:sp>
        <p:nvSpPr>
          <p:cNvPr id="6" name="Rounded Rectangle 5"/>
          <p:cNvSpPr/>
          <p:nvPr userDrawn="1"/>
        </p:nvSpPr>
        <p:spPr>
          <a:xfrm>
            <a:off x="711843" y="1773237"/>
            <a:ext cx="7720313" cy="1682251"/>
          </a:xfrm>
          <a:prstGeom prst="roundRect">
            <a:avLst/>
          </a:prstGeom>
          <a:solidFill>
            <a:srgbClr val="006600"/>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2" name="Título 1"/>
          <p:cNvSpPr>
            <a:spLocks noGrp="1"/>
          </p:cNvSpPr>
          <p:nvPr>
            <p:ph type="ctrTitle"/>
          </p:nvPr>
        </p:nvSpPr>
        <p:spPr>
          <a:xfrm>
            <a:off x="935596" y="1715831"/>
            <a:ext cx="7272808" cy="1768876"/>
          </a:xfrm>
        </p:spPr>
        <p:txBody>
          <a:bodyPr/>
          <a:lstStyle>
            <a:lvl1pPr>
              <a:defRPr>
                <a:solidFill>
                  <a:schemeClr val="bg1"/>
                </a:solidFill>
              </a:defRPr>
            </a:lvl1pPr>
          </a:lstStyle>
          <a:p>
            <a:r>
              <a:rPr lang="en-US" noProof="0" dirty="0" smtClean="0"/>
              <a:t>Clique para </a:t>
            </a:r>
            <a:r>
              <a:rPr lang="en-US" noProof="0" dirty="0" err="1" smtClean="0"/>
              <a:t>editar</a:t>
            </a:r>
            <a:r>
              <a:rPr lang="en-US" noProof="0" dirty="0" smtClean="0"/>
              <a:t> o </a:t>
            </a:r>
            <a:r>
              <a:rPr lang="en-US" noProof="0" dirty="0" err="1" smtClean="0"/>
              <a:t>estilo</a:t>
            </a:r>
            <a:r>
              <a:rPr lang="en-US" noProof="0" dirty="0" smtClean="0"/>
              <a:t> do </a:t>
            </a:r>
            <a:r>
              <a:rPr lang="en-US" noProof="0" dirty="0" err="1" smtClean="0"/>
              <a:t>título</a:t>
            </a:r>
            <a:r>
              <a:rPr lang="en-US" noProof="0" dirty="0" smtClean="0"/>
              <a:t> do </a:t>
            </a:r>
            <a:r>
              <a:rPr lang="en-US" noProof="0" dirty="0" err="1" smtClean="0"/>
              <a:t>Modelo</a:t>
            </a:r>
            <a:r>
              <a:rPr lang="en-US" noProof="0" dirty="0" smtClean="0"/>
              <a:t> Global</a:t>
            </a:r>
            <a:endParaRPr lang="en-US" noProof="0" dirty="0"/>
          </a:p>
        </p:txBody>
      </p:sp>
    </p:spTree>
    <p:extLst>
      <p:ext uri="{BB962C8B-B14F-4D97-AF65-F5344CB8AC3E}">
        <p14:creationId xmlns:p14="http://schemas.microsoft.com/office/powerpoint/2010/main" val="104266858"/>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pos="2880" userDrawn="1">
          <p15:clr>
            <a:srgbClr val="FBAE40"/>
          </p15:clr>
        </p15:guide>
        <p15:guide id="2" orient="horz" pos="111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pt-PT"/>
          </a:p>
        </p:txBody>
      </p:sp>
      <p:sp>
        <p:nvSpPr>
          <p:cNvPr id="8" name="Footer Placeholder 7"/>
          <p:cNvSpPr>
            <a:spLocks noGrp="1"/>
          </p:cNvSpPr>
          <p:nvPr>
            <p:ph type="ftr" sz="quarter" idx="11"/>
          </p:nvPr>
        </p:nvSpPr>
        <p:spPr/>
        <p:txBody>
          <a:bodyPr/>
          <a:lstStyle/>
          <a:p>
            <a:endParaRPr lang="pt-PT"/>
          </a:p>
        </p:txBody>
      </p:sp>
      <p:sp>
        <p:nvSpPr>
          <p:cNvPr id="9" name="Slide Number Placeholder 8"/>
          <p:cNvSpPr>
            <a:spLocks noGrp="1"/>
          </p:cNvSpPr>
          <p:nvPr>
            <p:ph type="sldNum" sz="quarter" idx="12"/>
          </p:nvPr>
        </p:nvSpPr>
        <p:spPr/>
        <p:txBody>
          <a:bodyPr/>
          <a:lstStyle/>
          <a:p>
            <a:fld id="{011522EA-C075-4A91-A134-893F78D27CE9}" type="slidenum">
              <a:rPr lang="pt-PT" smtClean="0"/>
              <a:t>‹#›</a:t>
            </a:fld>
            <a:endParaRPr lang="pt-PT"/>
          </a:p>
        </p:txBody>
      </p:sp>
    </p:spTree>
    <p:extLst>
      <p:ext uri="{BB962C8B-B14F-4D97-AF65-F5344CB8AC3E}">
        <p14:creationId xmlns:p14="http://schemas.microsoft.com/office/powerpoint/2010/main" val="304916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pt-PT"/>
          </a:p>
        </p:txBody>
      </p:sp>
      <p:sp>
        <p:nvSpPr>
          <p:cNvPr id="4" name="Footer Placeholder 3"/>
          <p:cNvSpPr>
            <a:spLocks noGrp="1"/>
          </p:cNvSpPr>
          <p:nvPr>
            <p:ph type="ftr" sz="quarter" idx="11"/>
          </p:nvPr>
        </p:nvSpPr>
        <p:spPr/>
        <p:txBody>
          <a:bodyPr/>
          <a:lstStyle/>
          <a:p>
            <a:endParaRPr lang="pt-PT"/>
          </a:p>
        </p:txBody>
      </p:sp>
      <p:sp>
        <p:nvSpPr>
          <p:cNvPr id="5" name="Slide Number Placeholder 4"/>
          <p:cNvSpPr>
            <a:spLocks noGrp="1"/>
          </p:cNvSpPr>
          <p:nvPr>
            <p:ph type="sldNum" sz="quarter" idx="12"/>
          </p:nvPr>
        </p:nvSpPr>
        <p:spPr/>
        <p:txBody>
          <a:bodyPr/>
          <a:lstStyle/>
          <a:p>
            <a:fld id="{011522EA-C075-4A91-A134-893F78D27CE9}" type="slidenum">
              <a:rPr lang="pt-PT" smtClean="0"/>
              <a:t>‹#›</a:t>
            </a:fld>
            <a:endParaRPr lang="pt-PT"/>
          </a:p>
        </p:txBody>
      </p:sp>
    </p:spTree>
    <p:extLst>
      <p:ext uri="{BB962C8B-B14F-4D97-AF65-F5344CB8AC3E}">
        <p14:creationId xmlns:p14="http://schemas.microsoft.com/office/powerpoint/2010/main" val="5516873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pt-PT"/>
          </a:p>
        </p:txBody>
      </p:sp>
      <p:sp>
        <p:nvSpPr>
          <p:cNvPr id="3" name="Footer Placeholder 2"/>
          <p:cNvSpPr>
            <a:spLocks noGrp="1"/>
          </p:cNvSpPr>
          <p:nvPr>
            <p:ph type="ftr" sz="quarter" idx="11"/>
          </p:nvPr>
        </p:nvSpPr>
        <p:spPr/>
        <p:txBody>
          <a:bodyPr/>
          <a:lstStyle/>
          <a:p>
            <a:endParaRPr lang="pt-PT"/>
          </a:p>
        </p:txBody>
      </p:sp>
      <p:sp>
        <p:nvSpPr>
          <p:cNvPr id="4" name="Slide Number Placeholder 3"/>
          <p:cNvSpPr>
            <a:spLocks noGrp="1"/>
          </p:cNvSpPr>
          <p:nvPr>
            <p:ph type="sldNum" sz="quarter" idx="12"/>
          </p:nvPr>
        </p:nvSpPr>
        <p:spPr/>
        <p:txBody>
          <a:bodyPr/>
          <a:lstStyle/>
          <a:p>
            <a:fld id="{011522EA-C075-4A91-A134-893F78D27CE9}" type="slidenum">
              <a:rPr lang="pt-PT" smtClean="0"/>
              <a:t>‹#›</a:t>
            </a:fld>
            <a:endParaRPr lang="pt-PT"/>
          </a:p>
        </p:txBody>
      </p:sp>
    </p:spTree>
    <p:extLst>
      <p:ext uri="{BB962C8B-B14F-4D97-AF65-F5344CB8AC3E}">
        <p14:creationId xmlns:p14="http://schemas.microsoft.com/office/powerpoint/2010/main" val="122629441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011522EA-C075-4A91-A134-893F78D27CE9}" type="slidenum">
              <a:rPr lang="pt-PT" smtClean="0"/>
              <a:t>‹#›</a:t>
            </a:fld>
            <a:endParaRPr lang="pt-PT"/>
          </a:p>
        </p:txBody>
      </p:sp>
    </p:spTree>
    <p:extLst>
      <p:ext uri="{BB962C8B-B14F-4D97-AF65-F5344CB8AC3E}">
        <p14:creationId xmlns:p14="http://schemas.microsoft.com/office/powerpoint/2010/main" val="413971745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011522EA-C075-4A91-A134-893F78D27CE9}" type="slidenum">
              <a:rPr lang="pt-PT" smtClean="0"/>
              <a:t>‹#›</a:t>
            </a:fld>
            <a:endParaRPr lang="pt-PT"/>
          </a:p>
        </p:txBody>
      </p:sp>
    </p:spTree>
    <p:extLst>
      <p:ext uri="{BB962C8B-B14F-4D97-AF65-F5344CB8AC3E}">
        <p14:creationId xmlns:p14="http://schemas.microsoft.com/office/powerpoint/2010/main" val="347830199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011522EA-C075-4A91-A134-893F78D27CE9}" type="slidenum">
              <a:rPr lang="pt-PT" smtClean="0"/>
              <a:t>‹#›</a:t>
            </a:fld>
            <a:endParaRPr lang="pt-PT"/>
          </a:p>
        </p:txBody>
      </p:sp>
    </p:spTree>
    <p:extLst>
      <p:ext uri="{BB962C8B-B14F-4D97-AF65-F5344CB8AC3E}">
        <p14:creationId xmlns:p14="http://schemas.microsoft.com/office/powerpoint/2010/main" val="389519476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011522EA-C075-4A91-A134-893F78D27CE9}" type="slidenum">
              <a:rPr lang="pt-PT" smtClean="0"/>
              <a:t>‹#›</a:t>
            </a:fld>
            <a:endParaRPr lang="pt-PT"/>
          </a:p>
        </p:txBody>
      </p:sp>
    </p:spTree>
    <p:extLst>
      <p:ext uri="{BB962C8B-B14F-4D97-AF65-F5344CB8AC3E}">
        <p14:creationId xmlns:p14="http://schemas.microsoft.com/office/powerpoint/2010/main" val="402226450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Diapositivo de título">
    <p:spTree>
      <p:nvGrpSpPr>
        <p:cNvPr id="1" name=""/>
        <p:cNvGrpSpPr/>
        <p:nvPr/>
      </p:nvGrpSpPr>
      <p:grpSpPr>
        <a:xfrm>
          <a:off x="0" y="0"/>
          <a:ext cx="0" cy="0"/>
          <a:chOff x="0" y="0"/>
          <a:chExt cx="0" cy="0"/>
        </a:xfrm>
      </p:grpSpPr>
      <p:sp>
        <p:nvSpPr>
          <p:cNvPr id="24" name="Rounded Rectangle 23"/>
          <p:cNvSpPr/>
          <p:nvPr userDrawn="1"/>
        </p:nvSpPr>
        <p:spPr>
          <a:xfrm>
            <a:off x="7082132" y="5960428"/>
            <a:ext cx="1975656" cy="751330"/>
          </a:xfrm>
          <a:prstGeom prst="roundRect">
            <a:avLst/>
          </a:prstGeom>
          <a:solidFill>
            <a:srgbClr val="990000"/>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latin typeface="Tw Cen MT" panose="020B0602020104020603" pitchFamily="34" charset="0"/>
            </a:endParaRPr>
          </a:p>
        </p:txBody>
      </p:sp>
      <p:sp>
        <p:nvSpPr>
          <p:cNvPr id="16" name="Content Placeholder 15"/>
          <p:cNvSpPr>
            <a:spLocks noGrp="1"/>
          </p:cNvSpPr>
          <p:nvPr>
            <p:ph sz="quarter" idx="13"/>
          </p:nvPr>
        </p:nvSpPr>
        <p:spPr>
          <a:xfrm>
            <a:off x="2342256" y="-1156743"/>
            <a:ext cx="3672408" cy="361286"/>
          </a:xfrm>
        </p:spPr>
        <p:txBody>
          <a:bodyPr>
            <a:normAutofit/>
          </a:bodyPr>
          <a:lstStyle>
            <a:lvl1pPr algn="ctr">
              <a:buNone/>
              <a:defRPr sz="1800" b="1" i="0">
                <a:solidFill>
                  <a:srgbClr val="540000"/>
                </a:solidFill>
              </a:defRPr>
            </a:lvl1pPr>
            <a:lvl5pPr>
              <a:defRPr/>
            </a:lvl5pPr>
          </a:lstStyle>
          <a:p>
            <a:pPr lvl="0"/>
            <a:r>
              <a:rPr lang="en-US" dirty="0" smtClean="0"/>
              <a:t>Click to edit Master text styles</a:t>
            </a:r>
          </a:p>
        </p:txBody>
      </p:sp>
      <p:sp>
        <p:nvSpPr>
          <p:cNvPr id="17" name="Content Placeholder 15"/>
          <p:cNvSpPr>
            <a:spLocks noGrp="1"/>
          </p:cNvSpPr>
          <p:nvPr>
            <p:ph sz="quarter" idx="14"/>
          </p:nvPr>
        </p:nvSpPr>
        <p:spPr>
          <a:xfrm>
            <a:off x="-3307442" y="-1768876"/>
            <a:ext cx="4068452" cy="548680"/>
          </a:xfrm>
        </p:spPr>
        <p:txBody>
          <a:bodyPr anchor="ctr" anchorCtr="0">
            <a:normAutofit/>
          </a:bodyPr>
          <a:lstStyle>
            <a:lvl1pPr algn="ctr">
              <a:buNone/>
              <a:defRPr sz="1600" b="1" i="0">
                <a:solidFill>
                  <a:srgbClr val="540000"/>
                </a:solidFill>
                <a:effectLst/>
              </a:defRPr>
            </a:lvl1pPr>
            <a:lvl5pPr>
              <a:defRPr/>
            </a:lvl5pPr>
          </a:lstStyle>
          <a:p>
            <a:pPr lvl="0"/>
            <a:r>
              <a:rPr lang="en-US" noProof="0" dirty="0" smtClean="0"/>
              <a:t>Click to edit Master text styles</a:t>
            </a:r>
          </a:p>
        </p:txBody>
      </p:sp>
      <p:sp>
        <p:nvSpPr>
          <p:cNvPr id="6" name="Rounded Rectangle 5"/>
          <p:cNvSpPr/>
          <p:nvPr userDrawn="1"/>
        </p:nvSpPr>
        <p:spPr>
          <a:xfrm>
            <a:off x="-765487" y="5960428"/>
            <a:ext cx="7720313" cy="751330"/>
          </a:xfrm>
          <a:prstGeom prst="roundRect">
            <a:avLst/>
          </a:prstGeom>
          <a:solidFill>
            <a:srgbClr val="006600"/>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latin typeface="Tw Cen MT" panose="020B0602020104020603" pitchFamily="34" charset="0"/>
            </a:endParaRPr>
          </a:p>
        </p:txBody>
      </p:sp>
      <p:sp>
        <p:nvSpPr>
          <p:cNvPr id="2" name="Título 1"/>
          <p:cNvSpPr>
            <a:spLocks noGrp="1"/>
          </p:cNvSpPr>
          <p:nvPr>
            <p:ph type="ctrTitle"/>
          </p:nvPr>
        </p:nvSpPr>
        <p:spPr>
          <a:xfrm>
            <a:off x="1673072" y="1827117"/>
            <a:ext cx="7272808" cy="1768876"/>
          </a:xfrm>
        </p:spPr>
        <p:txBody>
          <a:bodyPr/>
          <a:lstStyle>
            <a:lvl1pPr>
              <a:defRPr kumimoji="0" lang="en-US" sz="4000" b="0" i="0" u="none" strike="noStrike" kern="1200" cap="none" spc="0" normalizeH="0" baseline="0" noProof="0" dirty="0">
                <a:ln>
                  <a:noFill/>
                </a:ln>
                <a:solidFill>
                  <a:srgbClr val="716D6D"/>
                </a:solidFill>
                <a:effectLst/>
                <a:uLnTx/>
                <a:uFillTx/>
                <a:latin typeface="Tw Cen MT" panose="020B0602020104020603" pitchFamily="34" charset="0"/>
                <a:ea typeface="+mn-ea"/>
                <a:cs typeface="+mn-cs"/>
              </a:defRPr>
            </a:lvl1pPr>
          </a:lstStyle>
          <a:p>
            <a:r>
              <a:rPr lang="en-US" noProof="0" dirty="0" smtClean="0"/>
              <a:t>Clique para </a:t>
            </a:r>
            <a:r>
              <a:rPr lang="en-US" noProof="0" dirty="0" err="1" smtClean="0"/>
              <a:t>editar</a:t>
            </a:r>
            <a:r>
              <a:rPr lang="en-US" noProof="0" dirty="0" smtClean="0"/>
              <a:t> o </a:t>
            </a:r>
            <a:r>
              <a:rPr lang="en-US" noProof="0" dirty="0" err="1" smtClean="0"/>
              <a:t>estilo</a:t>
            </a:r>
            <a:r>
              <a:rPr lang="en-US" noProof="0" dirty="0" smtClean="0"/>
              <a:t> do </a:t>
            </a:r>
            <a:r>
              <a:rPr lang="en-US" noProof="0" dirty="0" err="1" smtClean="0"/>
              <a:t>título</a:t>
            </a:r>
            <a:r>
              <a:rPr lang="en-US" noProof="0" dirty="0" smtClean="0"/>
              <a:t> do </a:t>
            </a:r>
            <a:r>
              <a:rPr lang="en-US" noProof="0" dirty="0" err="1" smtClean="0"/>
              <a:t>Modelo</a:t>
            </a:r>
            <a:r>
              <a:rPr lang="en-US" noProof="0" dirty="0" smtClean="0"/>
              <a:t> Global</a:t>
            </a:r>
            <a:endParaRPr lang="en-US" noProof="0" dirty="0"/>
          </a:p>
        </p:txBody>
      </p:sp>
      <p:sp>
        <p:nvSpPr>
          <p:cNvPr id="22" name="Date Placeholder 27"/>
          <p:cNvSpPr txBox="1">
            <a:spLocks/>
          </p:cNvSpPr>
          <p:nvPr userDrawn="1"/>
        </p:nvSpPr>
        <p:spPr>
          <a:xfrm>
            <a:off x="7082132" y="5994544"/>
            <a:ext cx="1970808" cy="685800"/>
          </a:xfrm>
          <a:prstGeom prst="rect">
            <a:avLst/>
          </a:prstGeom>
        </p:spPr>
        <p:txBody>
          <a:bodyPr>
            <a:noAutofit/>
          </a:bodyPr>
          <a:lstStyle>
            <a:lvl1pPr algn="ctr">
              <a:defRPr sz="2000">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kern="1200" baseline="0" noProof="0" dirty="0" smtClean="0">
                <a:solidFill>
                  <a:srgbClr val="FFFFFF"/>
                </a:solidFill>
                <a:latin typeface="Tw Cen MT" panose="020B0602020104020603" pitchFamily="34" charset="0"/>
                <a:ea typeface="+mn-ea"/>
                <a:cs typeface="+mn-cs"/>
              </a:rPr>
              <a:t>24</a:t>
            </a:r>
            <a:r>
              <a:rPr kumimoji="0" lang="en-US" sz="2000" kern="1200" baseline="30000" noProof="0" dirty="0" smtClean="0">
                <a:solidFill>
                  <a:srgbClr val="FFFFFF"/>
                </a:solidFill>
                <a:latin typeface="Tw Cen MT" panose="020B0602020104020603" pitchFamily="34" charset="0"/>
                <a:ea typeface="+mn-ea"/>
                <a:cs typeface="+mn-cs"/>
              </a:rPr>
              <a:t>th</a:t>
            </a:r>
            <a:r>
              <a:rPr kumimoji="0" lang="en-US" sz="2000" kern="1200" baseline="0" noProof="0" dirty="0" smtClean="0">
                <a:solidFill>
                  <a:srgbClr val="FFFFFF"/>
                </a:solidFill>
                <a:latin typeface="Tw Cen MT" panose="020B0602020104020603" pitchFamily="34" charset="0"/>
                <a:ea typeface="+mn-ea"/>
                <a:cs typeface="+mn-cs"/>
              </a:rPr>
              <a:t> </a:t>
            </a:r>
            <a:r>
              <a:rPr kumimoji="0" lang="en-US" sz="2000" kern="1200" noProof="0" dirty="0" smtClean="0">
                <a:solidFill>
                  <a:srgbClr val="FFFFFF"/>
                </a:solidFill>
                <a:latin typeface="Tw Cen MT" panose="020B0602020104020603" pitchFamily="34" charset="0"/>
                <a:ea typeface="+mn-ea"/>
                <a:cs typeface="+mn-cs"/>
              </a:rPr>
              <a:t>July</a:t>
            </a:r>
            <a:br>
              <a:rPr kumimoji="0" lang="en-US" sz="2000" kern="1200" noProof="0" dirty="0" smtClean="0">
                <a:solidFill>
                  <a:srgbClr val="FFFFFF"/>
                </a:solidFill>
                <a:latin typeface="Tw Cen MT" panose="020B0602020104020603" pitchFamily="34" charset="0"/>
                <a:ea typeface="+mn-ea"/>
                <a:cs typeface="+mn-cs"/>
              </a:rPr>
            </a:br>
            <a:r>
              <a:rPr kumimoji="0" lang="en-US" sz="2000" kern="1200" noProof="0" dirty="0" smtClean="0">
                <a:solidFill>
                  <a:srgbClr val="FFFFFF"/>
                </a:solidFill>
                <a:latin typeface="Tw Cen MT" panose="020B0602020104020603" pitchFamily="34" charset="0"/>
                <a:ea typeface="+mn-ea"/>
                <a:cs typeface="+mn-cs"/>
              </a:rPr>
              <a:t>2015</a:t>
            </a:r>
            <a:endParaRPr kumimoji="0" lang="en-US" sz="2000" kern="1200" noProof="0" dirty="0">
              <a:solidFill>
                <a:srgbClr val="FFFFFF"/>
              </a:solidFill>
              <a:latin typeface="Tw Cen MT" panose="020B0602020104020603" pitchFamily="34" charset="0"/>
              <a:ea typeface="+mn-ea"/>
              <a:cs typeface="+mn-cs"/>
            </a:endParaRPr>
          </a:p>
        </p:txBody>
      </p:sp>
      <p:sp>
        <p:nvSpPr>
          <p:cNvPr id="26" name="Rounded Rectangle 25"/>
          <p:cNvSpPr/>
          <p:nvPr userDrawn="1"/>
        </p:nvSpPr>
        <p:spPr>
          <a:xfrm>
            <a:off x="6158416" y="8716606"/>
            <a:ext cx="1975656" cy="739814"/>
          </a:xfrm>
          <a:prstGeom prst="roundRect">
            <a:avLst/>
          </a:prstGeom>
          <a:solidFill>
            <a:srgbClr val="990000"/>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3" name="Subtítulo 2"/>
          <p:cNvSpPr>
            <a:spLocks noGrp="1"/>
          </p:cNvSpPr>
          <p:nvPr>
            <p:ph type="subTitle" idx="1"/>
          </p:nvPr>
        </p:nvSpPr>
        <p:spPr>
          <a:xfrm>
            <a:off x="-200558" y="5969293"/>
            <a:ext cx="6008712" cy="803909"/>
          </a:xfrm>
        </p:spPr>
        <p:txBody>
          <a:bodyPr anchor="ctr" anchorCtr="0">
            <a:normAutofit/>
          </a:bodyPr>
          <a:lstStyle>
            <a:lvl1pPr marL="0" indent="0" algn="ctr">
              <a:lnSpc>
                <a:spcPct val="100000"/>
              </a:lnSpc>
              <a:spcBef>
                <a:spcPts val="0"/>
              </a:spcBef>
              <a:buNone/>
              <a:defRPr kumimoji="0" lang="en-US" sz="2600" kern="1200" noProof="0" dirty="0">
                <a:solidFill>
                  <a:srgbClr val="FFFFFF"/>
                </a:solidFill>
                <a:latin typeface="Tw Cen MT" panose="020B0602020104020603" pitchFamily="34" charset="0"/>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Click to edit Master subtitle style</a:t>
            </a:r>
            <a:endParaRPr lang="en-US" noProof="0" dirty="0"/>
          </a:p>
        </p:txBody>
      </p:sp>
    </p:spTree>
    <p:extLst>
      <p:ext uri="{BB962C8B-B14F-4D97-AF65-F5344CB8AC3E}">
        <p14:creationId xmlns:p14="http://schemas.microsoft.com/office/powerpoint/2010/main" val="32911990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903" userDrawn="1">
          <p15:clr>
            <a:srgbClr val="FBAE40"/>
          </p15:clr>
        </p15:guide>
        <p15:guide id="2" orient="horz" pos="1117">
          <p15:clr>
            <a:srgbClr val="FBAE40"/>
          </p15:clr>
        </p15:guide>
        <p15:guide id="0" pos="2880" userDrawn="1">
          <p15:clr>
            <a:srgbClr val="FBAE40"/>
          </p15:clr>
        </p15:guide>
        <p15:guide id="3"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Título e objecto">
    <p:spTree>
      <p:nvGrpSpPr>
        <p:cNvPr id="1" name=""/>
        <p:cNvGrpSpPr/>
        <p:nvPr/>
      </p:nvGrpSpPr>
      <p:grpSpPr>
        <a:xfrm>
          <a:off x="0" y="0"/>
          <a:ext cx="0" cy="0"/>
          <a:chOff x="0" y="0"/>
          <a:chExt cx="0" cy="0"/>
        </a:xfrm>
      </p:grpSpPr>
      <p:sp>
        <p:nvSpPr>
          <p:cNvPr id="8" name="Rectangle 7"/>
          <p:cNvSpPr/>
          <p:nvPr userDrawn="1"/>
        </p:nvSpPr>
        <p:spPr>
          <a:xfrm>
            <a:off x="0" y="6625208"/>
            <a:ext cx="9144000" cy="232792"/>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a:solidFill>
                <a:schemeClr val="bg1"/>
              </a:solidFill>
              <a:latin typeface="Tw Cen MT" panose="020B0602020104020603" pitchFamily="34" charset="0"/>
            </a:endParaRPr>
          </a:p>
        </p:txBody>
      </p:sp>
      <p:sp>
        <p:nvSpPr>
          <p:cNvPr id="9" name="Rectangle 8"/>
          <p:cNvSpPr/>
          <p:nvPr userDrawn="1"/>
        </p:nvSpPr>
        <p:spPr>
          <a:xfrm>
            <a:off x="3048000" y="6633356"/>
            <a:ext cx="3048000" cy="232792"/>
          </a:xfrm>
          <a:prstGeom prst="rect">
            <a:avLst/>
          </a:prstGeom>
          <a:solidFill>
            <a:srgbClr val="00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a:solidFill>
                <a:schemeClr val="bg1"/>
              </a:solidFill>
              <a:latin typeface="Tw Cen MT" panose="020B0602020104020603" pitchFamily="34" charset="0"/>
            </a:endParaRPr>
          </a:p>
        </p:txBody>
      </p:sp>
      <p:sp>
        <p:nvSpPr>
          <p:cNvPr id="7" name="Rectangle 6"/>
          <p:cNvSpPr/>
          <p:nvPr userDrawn="1"/>
        </p:nvSpPr>
        <p:spPr>
          <a:xfrm>
            <a:off x="0" y="-8620"/>
            <a:ext cx="9144000" cy="737320"/>
          </a:xfrm>
          <a:prstGeom prst="rect">
            <a:avLst/>
          </a:prstGeom>
          <a:solidFill>
            <a:srgbClr val="006600"/>
          </a:solidFill>
          <a:ln>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ítulo 1"/>
          <p:cNvSpPr>
            <a:spLocks noGrp="1"/>
          </p:cNvSpPr>
          <p:nvPr>
            <p:ph type="title"/>
          </p:nvPr>
        </p:nvSpPr>
        <p:spPr>
          <a:xfrm>
            <a:off x="1960304" y="44624"/>
            <a:ext cx="7041652" cy="647737"/>
          </a:xfrm>
        </p:spPr>
        <p:txBody>
          <a:bodyPr>
            <a:noAutofit/>
          </a:bodyPr>
          <a:lstStyle>
            <a:lvl1pPr>
              <a:defRPr sz="2800" b="1">
                <a:solidFill>
                  <a:schemeClr val="bg1"/>
                </a:solidFill>
                <a:latin typeface="+mj-lt"/>
              </a:defRPr>
            </a:lvl1pPr>
          </a:lstStyle>
          <a:p>
            <a:r>
              <a:rPr lang="en-US" noProof="0" dirty="0" smtClean="0"/>
              <a:t>Clique para </a:t>
            </a:r>
            <a:r>
              <a:rPr lang="en-US" noProof="0" dirty="0" err="1" smtClean="0"/>
              <a:t>editar</a:t>
            </a:r>
            <a:r>
              <a:rPr lang="en-US" noProof="0" dirty="0" smtClean="0"/>
              <a:t> o </a:t>
            </a:r>
            <a:r>
              <a:rPr lang="en-US" noProof="0" dirty="0" err="1" smtClean="0"/>
              <a:t>estilo</a:t>
            </a:r>
            <a:r>
              <a:rPr lang="en-US" noProof="0" dirty="0" smtClean="0"/>
              <a:t> do </a:t>
            </a:r>
            <a:r>
              <a:rPr lang="en-US" noProof="0" dirty="0" err="1" smtClean="0"/>
              <a:t>título</a:t>
            </a:r>
            <a:r>
              <a:rPr lang="en-US" noProof="0" dirty="0" smtClean="0"/>
              <a:t> do </a:t>
            </a:r>
            <a:r>
              <a:rPr lang="en-US" noProof="0" dirty="0" err="1" smtClean="0"/>
              <a:t>Modelo</a:t>
            </a:r>
            <a:r>
              <a:rPr lang="en-US" noProof="0" dirty="0" smtClean="0"/>
              <a:t> Global</a:t>
            </a:r>
            <a:endParaRPr lang="en-US" noProof="0" dirty="0"/>
          </a:p>
        </p:txBody>
      </p:sp>
      <p:sp>
        <p:nvSpPr>
          <p:cNvPr id="3" name="Marcador de Posição de Conteúdo 2"/>
          <p:cNvSpPr>
            <a:spLocks noGrp="1"/>
          </p:cNvSpPr>
          <p:nvPr>
            <p:ph idx="1"/>
          </p:nvPr>
        </p:nvSpPr>
        <p:spPr>
          <a:xfrm>
            <a:off x="457200" y="1052736"/>
            <a:ext cx="8229600" cy="5073427"/>
          </a:xfrm>
        </p:spPr>
        <p:txBody>
          <a:bodyPr/>
          <a:lstStyle>
            <a:lvl1pPr marL="358775" indent="-358775">
              <a:buFont typeface="Wingdings" panose="05000000000000000000" pitchFamily="2" charset="2"/>
              <a:buChar char="q"/>
              <a:defRPr sz="2300" b="1">
                <a:solidFill>
                  <a:srgbClr val="C00000"/>
                </a:solidFill>
              </a:defRPr>
            </a:lvl1pPr>
            <a:lvl2pPr marL="742950" indent="-285750">
              <a:buClr>
                <a:schemeClr val="accent6">
                  <a:lumMod val="75000"/>
                </a:schemeClr>
              </a:buClr>
              <a:buFont typeface="Wingdings" panose="05000000000000000000" pitchFamily="2" charset="2"/>
              <a:buChar char="Ø"/>
              <a:defRPr sz="2000" b="0">
                <a:solidFill>
                  <a:schemeClr val="accent6">
                    <a:lumMod val="50000"/>
                  </a:schemeClr>
                </a:solidFill>
                <a:latin typeface="Tw Cen MT" panose="020B0602020104020603" pitchFamily="34" charset="0"/>
              </a:defRPr>
            </a:lvl2pPr>
            <a:lvl3pPr marL="1074738" indent="-160338">
              <a:buSzPct val="110000"/>
              <a:buFont typeface="Wingdings" panose="05000000000000000000" pitchFamily="2" charset="2"/>
              <a:buChar char="§"/>
              <a:defRPr sz="1800">
                <a:solidFill>
                  <a:schemeClr val="tx2">
                    <a:lumMod val="50000"/>
                  </a:schemeClr>
                </a:solidFill>
              </a:defRPr>
            </a:lvl3pPr>
            <a:lvl4pPr marL="1527175" indent="-155575">
              <a:buSzPct val="130000"/>
              <a:buFont typeface="Arial" panose="020B0604020202020204" pitchFamily="34" charset="0"/>
              <a:buChar char="•"/>
              <a:defRPr sz="1600"/>
            </a:lvl4pPr>
            <a:lvl5pPr marL="2057400" indent="-228600">
              <a:buFont typeface="Arial" panose="020B0604020202020204" pitchFamily="34" charset="0"/>
              <a:buChar char="•"/>
              <a:defRPr sz="1400"/>
            </a:lvl5pPr>
          </a:lstStyle>
          <a:p>
            <a:pPr lvl="0"/>
            <a:r>
              <a:rPr lang="en-US" noProof="0" dirty="0" smtClean="0"/>
              <a:t>Clique para </a:t>
            </a:r>
            <a:r>
              <a:rPr lang="en-US" noProof="0" dirty="0" err="1" smtClean="0"/>
              <a:t>editar</a:t>
            </a:r>
            <a:r>
              <a:rPr lang="en-US" noProof="0" dirty="0" smtClean="0"/>
              <a:t> </a:t>
            </a:r>
            <a:r>
              <a:rPr lang="en-US" noProof="0" dirty="0" err="1" smtClean="0"/>
              <a:t>os</a:t>
            </a:r>
            <a:r>
              <a:rPr lang="en-US" noProof="0" dirty="0" smtClean="0"/>
              <a:t> </a:t>
            </a:r>
            <a:r>
              <a:rPr lang="en-US" noProof="0" dirty="0" err="1" smtClean="0"/>
              <a:t>estilos</a:t>
            </a:r>
            <a:r>
              <a:rPr lang="en-US" noProof="0" dirty="0" smtClean="0"/>
              <a:t> de </a:t>
            </a:r>
            <a:r>
              <a:rPr lang="en-US" noProof="0" dirty="0" err="1" smtClean="0"/>
              <a:t>texto</a:t>
            </a:r>
            <a:r>
              <a:rPr lang="en-US" noProof="0" dirty="0" smtClean="0"/>
              <a:t> do </a:t>
            </a:r>
            <a:r>
              <a:rPr lang="en-US" noProof="0" dirty="0" err="1" smtClean="0"/>
              <a:t>modelo</a:t>
            </a:r>
            <a:r>
              <a:rPr lang="en-US" noProof="0" dirty="0" smtClean="0"/>
              <a:t> global</a:t>
            </a:r>
          </a:p>
          <a:p>
            <a:pPr lvl="1"/>
            <a:r>
              <a:rPr lang="en-US" noProof="0" dirty="0" smtClean="0"/>
              <a:t>Segundo </a:t>
            </a:r>
            <a:r>
              <a:rPr lang="en-US" noProof="0" dirty="0" err="1" smtClean="0"/>
              <a:t>nível</a:t>
            </a:r>
            <a:endParaRPr lang="en-US" noProof="0" dirty="0" smtClean="0"/>
          </a:p>
          <a:p>
            <a:pPr lvl="2"/>
            <a:r>
              <a:rPr lang="en-US" noProof="0" dirty="0" err="1" smtClean="0"/>
              <a:t>Terceiro</a:t>
            </a:r>
            <a:r>
              <a:rPr lang="en-US" noProof="0" dirty="0" smtClean="0"/>
              <a:t> </a:t>
            </a:r>
            <a:r>
              <a:rPr lang="en-US" noProof="0" dirty="0" err="1" smtClean="0"/>
              <a:t>nível</a:t>
            </a:r>
            <a:endParaRPr lang="en-US" noProof="0" dirty="0" smtClean="0"/>
          </a:p>
          <a:p>
            <a:pPr lvl="3"/>
            <a:r>
              <a:rPr lang="en-US" noProof="0" dirty="0" smtClean="0"/>
              <a:t>Quarto </a:t>
            </a:r>
            <a:r>
              <a:rPr lang="en-US" noProof="0" dirty="0" err="1" smtClean="0"/>
              <a:t>nível</a:t>
            </a:r>
            <a:endParaRPr lang="en-US" noProof="0" dirty="0" smtClean="0"/>
          </a:p>
          <a:p>
            <a:pPr lvl="4"/>
            <a:r>
              <a:rPr lang="en-US" noProof="0" dirty="0" smtClean="0"/>
              <a:t>Quinto </a:t>
            </a:r>
            <a:r>
              <a:rPr lang="en-US" noProof="0" dirty="0" err="1" smtClean="0"/>
              <a:t>nível</a:t>
            </a:r>
            <a:endParaRPr lang="en-US" noProof="0" dirty="0"/>
          </a:p>
        </p:txBody>
      </p:sp>
      <p:sp>
        <p:nvSpPr>
          <p:cNvPr id="13" name="Marcador de Posição do Rodapé 4"/>
          <p:cNvSpPr txBox="1">
            <a:spLocks/>
          </p:cNvSpPr>
          <p:nvPr userDrawn="1"/>
        </p:nvSpPr>
        <p:spPr>
          <a:xfrm>
            <a:off x="0" y="6633654"/>
            <a:ext cx="3063280" cy="240642"/>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smtClean="0">
                <a:ln>
                  <a:noFill/>
                </a:ln>
                <a:solidFill>
                  <a:schemeClr val="bg1"/>
                </a:solidFill>
                <a:effectLst/>
                <a:uLnTx/>
                <a:uFillTx/>
                <a:latin typeface="Tw Cen MT" panose="020B0602020104020603" pitchFamily="34" charset="0"/>
                <a:ea typeface="+mn-ea"/>
                <a:cs typeface="+mn-cs"/>
              </a:rPr>
              <a:t>ENAA 2015, IST</a:t>
            </a:r>
            <a:endParaRPr kumimoji="0" lang="en-US" sz="1100" b="0" i="0" u="none" strike="noStrike" kern="1200" cap="none" spc="0" normalizeH="0" baseline="0" noProof="0" dirty="0">
              <a:ln>
                <a:noFill/>
              </a:ln>
              <a:solidFill>
                <a:schemeClr val="bg1"/>
              </a:solidFill>
              <a:effectLst/>
              <a:uLnTx/>
              <a:uFillTx/>
              <a:latin typeface="Tw Cen MT" panose="020B0602020104020603" pitchFamily="34" charset="0"/>
              <a:ea typeface="+mn-ea"/>
              <a:cs typeface="+mn-cs"/>
            </a:endParaRPr>
          </a:p>
        </p:txBody>
      </p:sp>
      <p:sp>
        <p:nvSpPr>
          <p:cNvPr id="15" name="Marcador de Posição do Rodapé 4"/>
          <p:cNvSpPr txBox="1">
            <a:spLocks/>
          </p:cNvSpPr>
          <p:nvPr userDrawn="1"/>
        </p:nvSpPr>
        <p:spPr>
          <a:xfrm>
            <a:off x="3131840" y="6642274"/>
            <a:ext cx="2895600" cy="215726"/>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smtClean="0">
                <a:ln>
                  <a:noFill/>
                </a:ln>
                <a:solidFill>
                  <a:schemeClr val="bg1"/>
                </a:solidFill>
                <a:effectLst/>
                <a:uLnTx/>
                <a:uFillTx/>
                <a:latin typeface="Tw Cen MT" panose="020B0602020104020603" pitchFamily="34" charset="0"/>
                <a:ea typeface="+mn-ea"/>
                <a:cs typeface="+mn-cs"/>
              </a:rPr>
              <a:t>João</a:t>
            </a:r>
            <a:r>
              <a:rPr kumimoji="0" lang="en-US" sz="1100" b="0" i="0" u="none" strike="noStrike" kern="1200" cap="none" spc="0" normalizeH="0" baseline="0" noProof="0" dirty="0" smtClean="0">
                <a:ln>
                  <a:noFill/>
                </a:ln>
                <a:solidFill>
                  <a:schemeClr val="bg1"/>
                </a:solidFill>
                <a:effectLst/>
                <a:uLnTx/>
                <a:uFillTx/>
                <a:latin typeface="Tw Cen MT" panose="020B0602020104020603" pitchFamily="34" charset="0"/>
                <a:ea typeface="+mn-ea"/>
                <a:cs typeface="+mn-cs"/>
              </a:rPr>
              <a:t> </a:t>
            </a:r>
            <a:r>
              <a:rPr kumimoji="0" lang="en-US" sz="1100" b="0" i="0" u="none" strike="noStrike" kern="1200" cap="none" spc="0" normalizeH="0" baseline="0" noProof="0" dirty="0" err="1" smtClean="0">
                <a:ln>
                  <a:noFill/>
                </a:ln>
                <a:solidFill>
                  <a:schemeClr val="bg1"/>
                </a:solidFill>
                <a:effectLst/>
                <a:uLnTx/>
                <a:uFillTx/>
                <a:latin typeface="Tw Cen MT" panose="020B0602020104020603" pitchFamily="34" charset="0"/>
                <a:ea typeface="+mn-ea"/>
                <a:cs typeface="+mn-cs"/>
              </a:rPr>
              <a:t>Espadanal</a:t>
            </a:r>
            <a:endParaRPr kumimoji="0" lang="en-US" sz="1100" b="0" i="0" u="none" strike="noStrike" kern="1200" cap="none" spc="0" normalizeH="0" baseline="0" noProof="0" dirty="0">
              <a:ln>
                <a:noFill/>
              </a:ln>
              <a:solidFill>
                <a:schemeClr val="bg1"/>
              </a:solidFill>
              <a:effectLst/>
              <a:uLnTx/>
              <a:uFillTx/>
              <a:latin typeface="Tw Cen MT" panose="020B0602020104020603" pitchFamily="34" charset="0"/>
              <a:ea typeface="+mn-ea"/>
              <a:cs typeface="+mn-cs"/>
            </a:endParaRPr>
          </a:p>
        </p:txBody>
      </p:sp>
      <p:sp>
        <p:nvSpPr>
          <p:cNvPr id="16" name="Marcador de Posição do Rodapé 4"/>
          <p:cNvSpPr txBox="1">
            <a:spLocks/>
          </p:cNvSpPr>
          <p:nvPr userDrawn="1"/>
        </p:nvSpPr>
        <p:spPr>
          <a:xfrm>
            <a:off x="6248400" y="6642274"/>
            <a:ext cx="2320044" cy="215726"/>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bg1"/>
                </a:solidFill>
                <a:effectLst/>
                <a:uLnTx/>
                <a:uFillTx/>
                <a:latin typeface="Tw Cen MT" panose="020B0602020104020603" pitchFamily="34" charset="0"/>
                <a:ea typeface="+mn-ea"/>
                <a:cs typeface="+mn-cs"/>
              </a:rPr>
              <a:t>Lisbon, 24</a:t>
            </a:r>
            <a:r>
              <a:rPr kumimoji="0" lang="en-US" sz="1100" b="0" i="0" u="none" strike="noStrike" kern="1200" cap="none" spc="0" normalizeH="0" baseline="30000" noProof="0" dirty="0" smtClean="0">
                <a:ln>
                  <a:noFill/>
                </a:ln>
                <a:solidFill>
                  <a:schemeClr val="bg1"/>
                </a:solidFill>
                <a:effectLst/>
                <a:uLnTx/>
                <a:uFillTx/>
                <a:latin typeface="Tw Cen MT" panose="020B0602020104020603" pitchFamily="34" charset="0"/>
                <a:ea typeface="+mn-ea"/>
                <a:cs typeface="+mn-cs"/>
              </a:rPr>
              <a:t>th</a:t>
            </a:r>
            <a:r>
              <a:rPr kumimoji="0" lang="en-US" sz="1100" b="0" i="0" u="none" strike="noStrike" kern="1200" cap="none" spc="0" normalizeH="0" baseline="0" noProof="0" dirty="0" smtClean="0">
                <a:ln>
                  <a:noFill/>
                </a:ln>
                <a:solidFill>
                  <a:schemeClr val="bg1"/>
                </a:solidFill>
                <a:effectLst/>
                <a:uLnTx/>
                <a:uFillTx/>
                <a:latin typeface="Tw Cen MT" panose="020B0602020104020603" pitchFamily="34" charset="0"/>
                <a:ea typeface="+mn-ea"/>
                <a:cs typeface="+mn-cs"/>
              </a:rPr>
              <a:t>  July 2015</a:t>
            </a:r>
            <a:endParaRPr kumimoji="0" lang="en-US" sz="1100" b="0" i="0" u="none" strike="noStrike" kern="1200" cap="none" spc="0" normalizeH="0" baseline="0" noProof="0" dirty="0">
              <a:ln>
                <a:noFill/>
              </a:ln>
              <a:solidFill>
                <a:schemeClr val="bg1"/>
              </a:solidFill>
              <a:effectLst/>
              <a:uLnTx/>
              <a:uFillTx/>
              <a:latin typeface="Tw Cen MT" panose="020B0602020104020603" pitchFamily="34" charset="0"/>
              <a:ea typeface="+mn-ea"/>
              <a:cs typeface="+mn-cs"/>
            </a:endParaRPr>
          </a:p>
        </p:txBody>
      </p:sp>
      <p:sp>
        <p:nvSpPr>
          <p:cNvPr id="17" name="Marcador de Posição do Rodapé 4"/>
          <p:cNvSpPr txBox="1">
            <a:spLocks/>
          </p:cNvSpPr>
          <p:nvPr userDrawn="1"/>
        </p:nvSpPr>
        <p:spPr>
          <a:xfrm>
            <a:off x="8640960" y="6633356"/>
            <a:ext cx="575556" cy="240940"/>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schemeClr val="bg1"/>
                </a:solidFill>
                <a:effectLst/>
                <a:uLnTx/>
                <a:uFillTx/>
                <a:latin typeface="Tw Cen MT" panose="020B0602020104020603" pitchFamily="34" charset="0"/>
                <a:ea typeface="+mn-ea"/>
                <a:cs typeface="+mn-cs"/>
              </a:rPr>
              <a:t>/13</a:t>
            </a:r>
            <a:endParaRPr kumimoji="0" lang="en-US" sz="1300" b="0" i="0" u="none" strike="noStrike" kern="1200" cap="none" spc="0" normalizeH="0" baseline="0" noProof="0" dirty="0">
              <a:ln>
                <a:noFill/>
              </a:ln>
              <a:solidFill>
                <a:schemeClr val="bg1"/>
              </a:solidFill>
              <a:effectLst/>
              <a:uLnTx/>
              <a:uFillTx/>
              <a:latin typeface="Tw Cen MT" panose="020B0602020104020603" pitchFamily="34" charset="0"/>
              <a:ea typeface="+mn-ea"/>
              <a:cs typeface="+mn-cs"/>
            </a:endParaRPr>
          </a:p>
        </p:txBody>
      </p:sp>
      <p:sp>
        <p:nvSpPr>
          <p:cNvPr id="6" name="Marcador de Posição do Número do Diapositivo 5"/>
          <p:cNvSpPr>
            <a:spLocks noGrp="1"/>
          </p:cNvSpPr>
          <p:nvPr>
            <p:ph type="sldNum" sz="quarter" idx="12"/>
          </p:nvPr>
        </p:nvSpPr>
        <p:spPr>
          <a:xfrm>
            <a:off x="8424428" y="6633356"/>
            <a:ext cx="468052" cy="224644"/>
          </a:xfrm>
        </p:spPr>
        <p:txBody>
          <a:bodyPr/>
          <a:lstStyle>
            <a:lvl1pPr>
              <a:defRPr sz="1300" b="0">
                <a:solidFill>
                  <a:schemeClr val="bg1"/>
                </a:solidFill>
                <a:latin typeface="Tw Cen MT" panose="020B0602020104020603" pitchFamily="34" charset="0"/>
              </a:defRPr>
            </a:lvl1pPr>
          </a:lstStyle>
          <a:p>
            <a:fld id="{8745C66F-FC7B-4C52-931F-EAABACA1CBDF}" type="slidenum">
              <a:rPr lang="en-US" smtClean="0"/>
              <a:pPr/>
              <a:t>‹#›</a:t>
            </a:fld>
            <a:endParaRPr lang="en-US" dirty="0"/>
          </a:p>
        </p:txBody>
      </p:sp>
      <p:sp>
        <p:nvSpPr>
          <p:cNvPr id="4" name="Rounded Rectangle 3"/>
          <p:cNvSpPr/>
          <p:nvPr userDrawn="1"/>
        </p:nvSpPr>
        <p:spPr>
          <a:xfrm>
            <a:off x="-180528" y="-8620"/>
            <a:ext cx="792088" cy="917340"/>
          </a:xfrm>
          <a:prstGeom prst="roundRect">
            <a:avLst>
              <a:gd name="adj" fmla="val 31180"/>
            </a:avLst>
          </a:prstGeom>
          <a:solidFill>
            <a:srgbClr val="006600"/>
          </a:solidFill>
          <a:ln>
            <a:noFill/>
          </a:ln>
          <a:effectLst>
            <a:outerShdw blurRad="50800" dist="635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userDrawn="1"/>
        </p:nvSpPr>
        <p:spPr>
          <a:xfrm>
            <a:off x="48072" y="-8620"/>
            <a:ext cx="792088" cy="741394"/>
          </a:xfrm>
          <a:prstGeom prst="roundRect">
            <a:avLst>
              <a:gd name="adj" fmla="val 0"/>
            </a:avLst>
          </a:prstGeom>
          <a:solidFill>
            <a:srgbClr val="006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userDrawn="1"/>
        </p:nvSpPr>
        <p:spPr>
          <a:xfrm>
            <a:off x="71500" y="44623"/>
            <a:ext cx="436996" cy="785851"/>
          </a:xfrm>
          <a:prstGeom prst="roundRect">
            <a:avLst>
              <a:gd name="adj" fmla="val 224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3" descr="C:\Users\João\Picture3.png"/>
          <p:cNvPicPr>
            <a:picLocks noChangeAspect="1" noChangeArrowheads="1"/>
          </p:cNvPicPr>
          <p:nvPr userDrawn="1"/>
        </p:nvPicPr>
        <p:blipFill>
          <a:blip r:embed="rId2" cstate="print">
            <a:clrChange>
              <a:clrFrom>
                <a:srgbClr val="FFFFFF"/>
              </a:clrFrom>
              <a:clrTo>
                <a:srgbClr val="FFFFFF">
                  <a:alpha val="0"/>
                </a:srgbClr>
              </a:clrTo>
            </a:clrChange>
          </a:blip>
          <a:srcRect/>
          <a:stretch>
            <a:fillRect/>
          </a:stretch>
        </p:blipFill>
        <p:spPr bwMode="auto">
          <a:xfrm>
            <a:off x="124100" y="-67873"/>
            <a:ext cx="1655676" cy="832577"/>
          </a:xfrm>
          <a:prstGeom prst="rect">
            <a:avLst/>
          </a:prstGeom>
          <a:noFill/>
          <a:effectLst>
            <a:outerShdw blurRad="215900" sx="105000" sy="105000" algn="tl" rotWithShape="0">
              <a:schemeClr val="bg1">
                <a:alpha val="87000"/>
              </a:schemeClr>
            </a:outerShdw>
          </a:effectLst>
        </p:spPr>
      </p:pic>
      <p:pic>
        <p:nvPicPr>
          <p:cNvPr id="18" name="Picture 1"/>
          <p:cNvPicPr>
            <a:picLocks noChangeAspect="1" noChangeArrowheads="1"/>
          </p:cNvPicPr>
          <p:nvPr userDrawn="1"/>
        </p:nvPicPr>
        <p:blipFill>
          <a:blip r:embed="rId3" cstate="print"/>
          <a:srcRect/>
          <a:stretch>
            <a:fillRect/>
          </a:stretch>
        </p:blipFill>
        <p:spPr bwMode="auto">
          <a:xfrm>
            <a:off x="116385" y="80627"/>
            <a:ext cx="358368" cy="719473"/>
          </a:xfrm>
          <a:prstGeom prst="rect">
            <a:avLst/>
          </a:prstGeom>
          <a:noFill/>
          <a:ln w="9525">
            <a:noFill/>
            <a:miter lim="800000"/>
            <a:headEnd/>
            <a:tailEnd/>
          </a:ln>
        </p:spPr>
      </p:pic>
    </p:spTree>
    <p:extLst>
      <p:ext uri="{BB962C8B-B14F-4D97-AF65-F5344CB8AC3E}">
        <p14:creationId xmlns:p14="http://schemas.microsoft.com/office/powerpoint/2010/main" val="398889364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389">
          <p15:clr>
            <a:srgbClr val="FBAE40"/>
          </p15:clr>
        </p15:guide>
        <p15:guide id="2" pos="29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ítulo e objecto">
    <p:spTree>
      <p:nvGrpSpPr>
        <p:cNvPr id="1" name=""/>
        <p:cNvGrpSpPr/>
        <p:nvPr/>
      </p:nvGrpSpPr>
      <p:grpSpPr>
        <a:xfrm>
          <a:off x="0" y="0"/>
          <a:ext cx="0" cy="0"/>
          <a:chOff x="0" y="0"/>
          <a:chExt cx="0" cy="0"/>
        </a:xfrm>
      </p:grpSpPr>
      <p:sp>
        <p:nvSpPr>
          <p:cNvPr id="8" name="Rectangle 7"/>
          <p:cNvSpPr/>
          <p:nvPr userDrawn="1"/>
        </p:nvSpPr>
        <p:spPr>
          <a:xfrm>
            <a:off x="0" y="6625208"/>
            <a:ext cx="9144000" cy="232792"/>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a:solidFill>
                <a:schemeClr val="bg1"/>
              </a:solidFill>
              <a:latin typeface="Tw Cen MT" panose="020B0602020104020603" pitchFamily="34" charset="0"/>
            </a:endParaRPr>
          </a:p>
        </p:txBody>
      </p:sp>
      <p:sp>
        <p:nvSpPr>
          <p:cNvPr id="9" name="Rectangle 8"/>
          <p:cNvSpPr/>
          <p:nvPr userDrawn="1"/>
        </p:nvSpPr>
        <p:spPr>
          <a:xfrm>
            <a:off x="3048000" y="6633356"/>
            <a:ext cx="3048000" cy="232792"/>
          </a:xfrm>
          <a:prstGeom prst="rect">
            <a:avLst/>
          </a:prstGeom>
          <a:solidFill>
            <a:srgbClr val="00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a:solidFill>
                <a:schemeClr val="bg1"/>
              </a:solidFill>
              <a:latin typeface="Tw Cen MT" panose="020B0602020104020603" pitchFamily="34" charset="0"/>
            </a:endParaRPr>
          </a:p>
        </p:txBody>
      </p:sp>
      <p:sp>
        <p:nvSpPr>
          <p:cNvPr id="7" name="Rounded Rectangle 6"/>
          <p:cNvSpPr/>
          <p:nvPr userDrawn="1"/>
        </p:nvSpPr>
        <p:spPr>
          <a:xfrm>
            <a:off x="1151620" y="2309607"/>
            <a:ext cx="6840760" cy="1018506"/>
          </a:xfrm>
          <a:prstGeom prst="roundRect">
            <a:avLst/>
          </a:prstGeom>
          <a:solidFill>
            <a:srgbClr val="006600"/>
          </a:solidFill>
          <a:ln>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ítulo 1"/>
          <p:cNvSpPr>
            <a:spLocks noGrp="1"/>
          </p:cNvSpPr>
          <p:nvPr>
            <p:ph type="title"/>
          </p:nvPr>
        </p:nvSpPr>
        <p:spPr>
          <a:xfrm>
            <a:off x="2703522" y="2450524"/>
            <a:ext cx="5155693" cy="740732"/>
          </a:xfrm>
        </p:spPr>
        <p:txBody>
          <a:bodyPr>
            <a:noAutofit/>
          </a:bodyPr>
          <a:lstStyle>
            <a:lvl1pPr>
              <a:defRPr sz="3600">
                <a:solidFill>
                  <a:schemeClr val="bg1"/>
                </a:solidFill>
              </a:defRPr>
            </a:lvl1pPr>
          </a:lstStyle>
          <a:p>
            <a:r>
              <a:rPr lang="en-US" noProof="0" dirty="0" smtClean="0"/>
              <a:t>Clique para </a:t>
            </a:r>
            <a:r>
              <a:rPr lang="en-US" noProof="0" dirty="0" err="1" smtClean="0"/>
              <a:t>editar</a:t>
            </a:r>
            <a:r>
              <a:rPr lang="en-US" noProof="0" dirty="0" smtClean="0"/>
              <a:t> o </a:t>
            </a:r>
            <a:r>
              <a:rPr lang="en-US" noProof="0" dirty="0" err="1" smtClean="0"/>
              <a:t>estilo</a:t>
            </a:r>
            <a:r>
              <a:rPr lang="en-US" noProof="0" dirty="0" smtClean="0"/>
              <a:t> do </a:t>
            </a:r>
            <a:r>
              <a:rPr lang="en-US" noProof="0" dirty="0" err="1" smtClean="0"/>
              <a:t>título</a:t>
            </a:r>
            <a:r>
              <a:rPr lang="en-US" noProof="0" dirty="0" smtClean="0"/>
              <a:t> do </a:t>
            </a:r>
            <a:r>
              <a:rPr lang="en-US" noProof="0" dirty="0" err="1" smtClean="0"/>
              <a:t>Modelo</a:t>
            </a:r>
            <a:r>
              <a:rPr lang="en-US" noProof="0" dirty="0" smtClean="0"/>
              <a:t> Global</a:t>
            </a:r>
            <a:endParaRPr lang="en-US" noProof="0" dirty="0"/>
          </a:p>
        </p:txBody>
      </p:sp>
      <p:sp>
        <p:nvSpPr>
          <p:cNvPr id="13" name="Marcador de Posição do Rodapé 4"/>
          <p:cNvSpPr txBox="1">
            <a:spLocks/>
          </p:cNvSpPr>
          <p:nvPr userDrawn="1"/>
        </p:nvSpPr>
        <p:spPr>
          <a:xfrm>
            <a:off x="71500" y="6633654"/>
            <a:ext cx="2895600" cy="215726"/>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w Cen MT" panose="020B0602020104020603" pitchFamily="34" charset="0"/>
                <a:ea typeface="+mn-ea"/>
                <a:cs typeface="+mn-cs"/>
              </a:rPr>
              <a:t>PhD Thesis, IST</a:t>
            </a:r>
            <a:endParaRPr kumimoji="0" lang="en-US" sz="1200" b="0" i="0" u="none" strike="noStrike" kern="1200" cap="none" spc="0" normalizeH="0" baseline="0" noProof="0" dirty="0">
              <a:ln>
                <a:noFill/>
              </a:ln>
              <a:solidFill>
                <a:schemeClr val="bg1"/>
              </a:solidFill>
              <a:effectLst/>
              <a:uLnTx/>
              <a:uFillTx/>
              <a:latin typeface="Tw Cen MT" panose="020B0602020104020603" pitchFamily="34" charset="0"/>
              <a:ea typeface="+mn-ea"/>
              <a:cs typeface="+mn-cs"/>
            </a:endParaRPr>
          </a:p>
        </p:txBody>
      </p:sp>
      <p:sp>
        <p:nvSpPr>
          <p:cNvPr id="15" name="Marcador de Posição do Rodapé 4"/>
          <p:cNvSpPr txBox="1">
            <a:spLocks/>
          </p:cNvSpPr>
          <p:nvPr userDrawn="1"/>
        </p:nvSpPr>
        <p:spPr>
          <a:xfrm>
            <a:off x="3131840" y="6642274"/>
            <a:ext cx="2895600" cy="215726"/>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smtClean="0">
                <a:ln>
                  <a:noFill/>
                </a:ln>
                <a:solidFill>
                  <a:schemeClr val="bg1"/>
                </a:solidFill>
                <a:effectLst/>
                <a:uLnTx/>
                <a:uFillTx/>
                <a:latin typeface="Tw Cen MT" panose="020B0602020104020603" pitchFamily="34" charset="0"/>
                <a:ea typeface="+mn-ea"/>
                <a:cs typeface="+mn-cs"/>
              </a:rPr>
              <a:t>João</a:t>
            </a:r>
            <a:r>
              <a:rPr kumimoji="0" lang="en-US" sz="1200" b="0" i="0" u="none" strike="noStrike" kern="1200" cap="none" spc="0" normalizeH="0" baseline="0" noProof="0" dirty="0" smtClean="0">
                <a:ln>
                  <a:noFill/>
                </a:ln>
                <a:solidFill>
                  <a:schemeClr val="bg1"/>
                </a:solidFill>
                <a:effectLst/>
                <a:uLnTx/>
                <a:uFillTx/>
                <a:latin typeface="Tw Cen MT" panose="020B0602020104020603" pitchFamily="34" charset="0"/>
                <a:ea typeface="+mn-ea"/>
                <a:cs typeface="+mn-cs"/>
              </a:rPr>
              <a:t> </a:t>
            </a:r>
            <a:r>
              <a:rPr kumimoji="0" lang="en-US" sz="1200" b="0" i="0" u="none" strike="noStrike" kern="1200" cap="none" spc="0" normalizeH="0" baseline="0" noProof="0" dirty="0" err="1" smtClean="0">
                <a:ln>
                  <a:noFill/>
                </a:ln>
                <a:solidFill>
                  <a:schemeClr val="bg1"/>
                </a:solidFill>
                <a:effectLst/>
                <a:uLnTx/>
                <a:uFillTx/>
                <a:latin typeface="Tw Cen MT" panose="020B0602020104020603" pitchFamily="34" charset="0"/>
                <a:ea typeface="+mn-ea"/>
                <a:cs typeface="+mn-cs"/>
              </a:rPr>
              <a:t>Espadanal</a:t>
            </a:r>
            <a:endParaRPr kumimoji="0" lang="en-US" sz="1200" b="0" i="0" u="none" strike="noStrike" kern="1200" cap="none" spc="0" normalizeH="0" baseline="0" noProof="0" dirty="0">
              <a:ln>
                <a:noFill/>
              </a:ln>
              <a:solidFill>
                <a:schemeClr val="bg1"/>
              </a:solidFill>
              <a:effectLst/>
              <a:uLnTx/>
              <a:uFillTx/>
              <a:latin typeface="Tw Cen MT" panose="020B0602020104020603" pitchFamily="34" charset="0"/>
              <a:ea typeface="+mn-ea"/>
              <a:cs typeface="+mn-cs"/>
            </a:endParaRPr>
          </a:p>
        </p:txBody>
      </p:sp>
      <p:sp>
        <p:nvSpPr>
          <p:cNvPr id="16" name="Marcador de Posição do Rodapé 4"/>
          <p:cNvSpPr txBox="1">
            <a:spLocks/>
          </p:cNvSpPr>
          <p:nvPr userDrawn="1"/>
        </p:nvSpPr>
        <p:spPr>
          <a:xfrm>
            <a:off x="6248400" y="6642274"/>
            <a:ext cx="2320044" cy="215726"/>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w Cen MT" panose="020B0602020104020603" pitchFamily="34" charset="0"/>
                <a:ea typeface="+mn-ea"/>
                <a:cs typeface="+mn-cs"/>
              </a:rPr>
              <a:t>Lisbon, 2</a:t>
            </a:r>
            <a:r>
              <a:rPr kumimoji="0" lang="en-US" sz="1200" b="0" i="0" u="none" strike="noStrike" kern="1200" cap="none" spc="0" normalizeH="0" baseline="30000" noProof="0" dirty="0" smtClean="0">
                <a:ln>
                  <a:noFill/>
                </a:ln>
                <a:solidFill>
                  <a:schemeClr val="bg1"/>
                </a:solidFill>
                <a:effectLst/>
                <a:uLnTx/>
                <a:uFillTx/>
                <a:latin typeface="Tw Cen MT" panose="020B0602020104020603" pitchFamily="34" charset="0"/>
                <a:ea typeface="+mn-ea"/>
                <a:cs typeface="+mn-cs"/>
              </a:rPr>
              <a:t>nd</a:t>
            </a:r>
            <a:r>
              <a:rPr kumimoji="0" lang="en-US" sz="1200" b="0" i="0" u="none" strike="noStrike" kern="1200" cap="none" spc="0" normalizeH="0" baseline="0" noProof="0" dirty="0" smtClean="0">
                <a:ln>
                  <a:noFill/>
                </a:ln>
                <a:solidFill>
                  <a:schemeClr val="bg1"/>
                </a:solidFill>
                <a:effectLst/>
                <a:uLnTx/>
                <a:uFillTx/>
                <a:latin typeface="Tw Cen MT" panose="020B0602020104020603" pitchFamily="34" charset="0"/>
                <a:ea typeface="+mn-ea"/>
                <a:cs typeface="+mn-cs"/>
              </a:rPr>
              <a:t> July 2015</a:t>
            </a:r>
            <a:endParaRPr kumimoji="0" lang="en-US" sz="1200" b="0" i="0" u="none" strike="noStrike" kern="1200" cap="none" spc="0" normalizeH="0" baseline="0" noProof="0" dirty="0">
              <a:ln>
                <a:noFill/>
              </a:ln>
              <a:solidFill>
                <a:schemeClr val="bg1"/>
              </a:solidFill>
              <a:effectLst/>
              <a:uLnTx/>
              <a:uFillTx/>
              <a:latin typeface="Tw Cen MT" panose="020B0602020104020603" pitchFamily="34" charset="0"/>
              <a:ea typeface="+mn-ea"/>
              <a:cs typeface="+mn-cs"/>
            </a:endParaRPr>
          </a:p>
        </p:txBody>
      </p:sp>
      <p:sp>
        <p:nvSpPr>
          <p:cNvPr id="17" name="Marcador de Posição do Rodapé 4"/>
          <p:cNvSpPr txBox="1">
            <a:spLocks/>
          </p:cNvSpPr>
          <p:nvPr userDrawn="1"/>
        </p:nvSpPr>
        <p:spPr>
          <a:xfrm>
            <a:off x="8712460" y="6633356"/>
            <a:ext cx="431540" cy="224644"/>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w Cen MT" panose="020B0602020104020603" pitchFamily="34" charset="0"/>
                <a:ea typeface="+mn-ea"/>
                <a:cs typeface="+mn-cs"/>
              </a:rPr>
              <a:t>/36</a:t>
            </a:r>
          </a:p>
        </p:txBody>
      </p:sp>
      <p:sp>
        <p:nvSpPr>
          <p:cNvPr id="6" name="Marcador de Posição do Número do Diapositivo 5"/>
          <p:cNvSpPr>
            <a:spLocks noGrp="1"/>
          </p:cNvSpPr>
          <p:nvPr>
            <p:ph type="sldNum" sz="quarter" idx="12"/>
          </p:nvPr>
        </p:nvSpPr>
        <p:spPr>
          <a:xfrm>
            <a:off x="8424428" y="6633356"/>
            <a:ext cx="468052" cy="224644"/>
          </a:xfrm>
        </p:spPr>
        <p:txBody>
          <a:bodyPr/>
          <a:lstStyle>
            <a:lvl1pPr>
              <a:defRPr b="0">
                <a:solidFill>
                  <a:schemeClr val="bg1"/>
                </a:solidFill>
                <a:latin typeface="Tw Cen MT" panose="020B0602020104020603" pitchFamily="34" charset="0"/>
              </a:defRPr>
            </a:lvl1pPr>
          </a:lstStyle>
          <a:p>
            <a:fld id="{8745C66F-FC7B-4C52-931F-EAABACA1CBDF}" type="slidenum">
              <a:rPr lang="en-US" smtClean="0"/>
              <a:pPr/>
              <a:t>‹#›</a:t>
            </a:fld>
            <a:endParaRPr lang="en-US" dirty="0"/>
          </a:p>
        </p:txBody>
      </p:sp>
      <p:sp>
        <p:nvSpPr>
          <p:cNvPr id="4" name="Rounded Rectangle 3"/>
          <p:cNvSpPr/>
          <p:nvPr userDrawn="1"/>
        </p:nvSpPr>
        <p:spPr>
          <a:xfrm>
            <a:off x="863588" y="2600908"/>
            <a:ext cx="618364" cy="917340"/>
          </a:xfrm>
          <a:prstGeom prst="roundRect">
            <a:avLst>
              <a:gd name="adj" fmla="val 31180"/>
            </a:avLst>
          </a:prstGeom>
          <a:solidFill>
            <a:srgbClr val="006600"/>
          </a:solidFill>
          <a:ln>
            <a:noFill/>
          </a:ln>
          <a:effectLst>
            <a:outerShdw blurRad="50800" dist="635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userDrawn="1"/>
        </p:nvSpPr>
        <p:spPr>
          <a:xfrm>
            <a:off x="1345145" y="2586719"/>
            <a:ext cx="792088" cy="741394"/>
          </a:xfrm>
          <a:prstGeom prst="roundRect">
            <a:avLst>
              <a:gd name="adj" fmla="val 0"/>
            </a:avLst>
          </a:prstGeom>
          <a:solidFill>
            <a:srgbClr val="006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userDrawn="1"/>
        </p:nvSpPr>
        <p:spPr>
          <a:xfrm>
            <a:off x="941892" y="2654151"/>
            <a:ext cx="436996" cy="785851"/>
          </a:xfrm>
          <a:prstGeom prst="roundRect">
            <a:avLst>
              <a:gd name="adj" fmla="val 224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3" descr="C:\Users\João\Picture3.png"/>
          <p:cNvPicPr>
            <a:picLocks noChangeAspect="1" noChangeArrowheads="1"/>
          </p:cNvPicPr>
          <p:nvPr userDrawn="1"/>
        </p:nvPicPr>
        <p:blipFill>
          <a:blip r:embed="rId2" cstate="print">
            <a:clrChange>
              <a:clrFrom>
                <a:srgbClr val="FFFFFF"/>
              </a:clrFrom>
              <a:clrTo>
                <a:srgbClr val="FFFFFF">
                  <a:alpha val="0"/>
                </a:srgbClr>
              </a:clrTo>
            </a:clrChange>
          </a:blip>
          <a:srcRect/>
          <a:stretch>
            <a:fillRect/>
          </a:stretch>
        </p:blipFill>
        <p:spPr bwMode="auto">
          <a:xfrm>
            <a:off x="1047847" y="2530659"/>
            <a:ext cx="1655676" cy="832577"/>
          </a:xfrm>
          <a:prstGeom prst="rect">
            <a:avLst/>
          </a:prstGeom>
          <a:noFill/>
          <a:effectLst>
            <a:outerShdw blurRad="215900" sx="105000" sy="105000" algn="tl" rotWithShape="0">
              <a:schemeClr val="bg1">
                <a:alpha val="87000"/>
              </a:schemeClr>
            </a:outerShdw>
          </a:effectLst>
        </p:spPr>
      </p:pic>
      <p:pic>
        <p:nvPicPr>
          <p:cNvPr id="18" name="Picture 1"/>
          <p:cNvPicPr>
            <a:picLocks noChangeAspect="1" noChangeArrowheads="1"/>
          </p:cNvPicPr>
          <p:nvPr userDrawn="1"/>
        </p:nvPicPr>
        <p:blipFill>
          <a:blip r:embed="rId3" cstate="print"/>
          <a:srcRect/>
          <a:stretch>
            <a:fillRect/>
          </a:stretch>
        </p:blipFill>
        <p:spPr bwMode="auto">
          <a:xfrm>
            <a:off x="986777" y="2690155"/>
            <a:ext cx="358368" cy="719473"/>
          </a:xfrm>
          <a:prstGeom prst="rect">
            <a:avLst/>
          </a:prstGeom>
          <a:noFill/>
          <a:ln w="9525">
            <a:noFill/>
            <a:miter lim="800000"/>
            <a:headEnd/>
            <a:tailEnd/>
          </a:ln>
        </p:spPr>
      </p:pic>
    </p:spTree>
    <p:extLst>
      <p:ext uri="{BB962C8B-B14F-4D97-AF65-F5344CB8AC3E}">
        <p14:creationId xmlns:p14="http://schemas.microsoft.com/office/powerpoint/2010/main" val="343436332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754">
          <p15:clr>
            <a:srgbClr val="FBAE40"/>
          </p15:clr>
        </p15:guide>
        <p15:guide id="2" pos="29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ítulo e objecto">
    <p:spTree>
      <p:nvGrpSpPr>
        <p:cNvPr id="1" name=""/>
        <p:cNvGrpSpPr/>
        <p:nvPr/>
      </p:nvGrpSpPr>
      <p:grpSpPr>
        <a:xfrm>
          <a:off x="0" y="0"/>
          <a:ext cx="0" cy="0"/>
          <a:chOff x="0" y="0"/>
          <a:chExt cx="0" cy="0"/>
        </a:xfrm>
      </p:grpSpPr>
      <p:sp>
        <p:nvSpPr>
          <p:cNvPr id="8" name="Rectangle 7"/>
          <p:cNvSpPr/>
          <p:nvPr userDrawn="1"/>
        </p:nvSpPr>
        <p:spPr>
          <a:xfrm>
            <a:off x="0" y="6625208"/>
            <a:ext cx="9144000" cy="232792"/>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a:solidFill>
                <a:schemeClr val="bg1"/>
              </a:solidFill>
              <a:latin typeface="Tw Cen MT" panose="020B0602020104020603" pitchFamily="34" charset="0"/>
            </a:endParaRPr>
          </a:p>
        </p:txBody>
      </p:sp>
      <p:sp>
        <p:nvSpPr>
          <p:cNvPr id="9" name="Rectangle 8"/>
          <p:cNvSpPr/>
          <p:nvPr userDrawn="1"/>
        </p:nvSpPr>
        <p:spPr>
          <a:xfrm>
            <a:off x="3048000" y="6633356"/>
            <a:ext cx="3048000" cy="232792"/>
          </a:xfrm>
          <a:prstGeom prst="rect">
            <a:avLst/>
          </a:prstGeom>
          <a:solidFill>
            <a:srgbClr val="00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a:solidFill>
                <a:schemeClr val="bg1"/>
              </a:solidFill>
              <a:latin typeface="Tw Cen MT" panose="020B0602020104020603" pitchFamily="34" charset="0"/>
            </a:endParaRPr>
          </a:p>
        </p:txBody>
      </p:sp>
      <p:sp>
        <p:nvSpPr>
          <p:cNvPr id="13" name="Marcador de Posição do Rodapé 4"/>
          <p:cNvSpPr txBox="1">
            <a:spLocks/>
          </p:cNvSpPr>
          <p:nvPr userDrawn="1"/>
        </p:nvSpPr>
        <p:spPr>
          <a:xfrm>
            <a:off x="71500" y="6633654"/>
            <a:ext cx="2895600" cy="215726"/>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w Cen MT" panose="020B0602020104020603" pitchFamily="34" charset="0"/>
                <a:ea typeface="+mn-ea"/>
                <a:cs typeface="+mn-cs"/>
              </a:rPr>
              <a:t>PhD Thesis, IST</a:t>
            </a:r>
            <a:endParaRPr kumimoji="0" lang="en-US" sz="1200" b="0" i="0" u="none" strike="noStrike" kern="1200" cap="none" spc="0" normalizeH="0" baseline="0" noProof="0" dirty="0">
              <a:ln>
                <a:noFill/>
              </a:ln>
              <a:solidFill>
                <a:schemeClr val="bg1"/>
              </a:solidFill>
              <a:effectLst/>
              <a:uLnTx/>
              <a:uFillTx/>
              <a:latin typeface="Tw Cen MT" panose="020B0602020104020603" pitchFamily="34" charset="0"/>
              <a:ea typeface="+mn-ea"/>
              <a:cs typeface="+mn-cs"/>
            </a:endParaRPr>
          </a:p>
        </p:txBody>
      </p:sp>
      <p:sp>
        <p:nvSpPr>
          <p:cNvPr id="15" name="Marcador de Posição do Rodapé 4"/>
          <p:cNvSpPr txBox="1">
            <a:spLocks/>
          </p:cNvSpPr>
          <p:nvPr userDrawn="1"/>
        </p:nvSpPr>
        <p:spPr>
          <a:xfrm>
            <a:off x="3131840" y="6642274"/>
            <a:ext cx="2895600" cy="215726"/>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smtClean="0">
                <a:ln>
                  <a:noFill/>
                </a:ln>
                <a:solidFill>
                  <a:schemeClr val="bg1"/>
                </a:solidFill>
                <a:effectLst/>
                <a:uLnTx/>
                <a:uFillTx/>
                <a:latin typeface="Tw Cen MT" panose="020B0602020104020603" pitchFamily="34" charset="0"/>
                <a:ea typeface="+mn-ea"/>
                <a:cs typeface="+mn-cs"/>
              </a:rPr>
              <a:t>João</a:t>
            </a:r>
            <a:r>
              <a:rPr kumimoji="0" lang="en-US" sz="1200" b="0" i="0" u="none" strike="noStrike" kern="1200" cap="none" spc="0" normalizeH="0" baseline="0" noProof="0" dirty="0" smtClean="0">
                <a:ln>
                  <a:noFill/>
                </a:ln>
                <a:solidFill>
                  <a:schemeClr val="bg1"/>
                </a:solidFill>
                <a:effectLst/>
                <a:uLnTx/>
                <a:uFillTx/>
                <a:latin typeface="Tw Cen MT" panose="020B0602020104020603" pitchFamily="34" charset="0"/>
                <a:ea typeface="+mn-ea"/>
                <a:cs typeface="+mn-cs"/>
              </a:rPr>
              <a:t> </a:t>
            </a:r>
            <a:r>
              <a:rPr kumimoji="0" lang="en-US" sz="1200" b="0" i="0" u="none" strike="noStrike" kern="1200" cap="none" spc="0" normalizeH="0" baseline="0" noProof="0" dirty="0" err="1" smtClean="0">
                <a:ln>
                  <a:noFill/>
                </a:ln>
                <a:solidFill>
                  <a:schemeClr val="bg1"/>
                </a:solidFill>
                <a:effectLst/>
                <a:uLnTx/>
                <a:uFillTx/>
                <a:latin typeface="Tw Cen MT" panose="020B0602020104020603" pitchFamily="34" charset="0"/>
                <a:ea typeface="+mn-ea"/>
                <a:cs typeface="+mn-cs"/>
              </a:rPr>
              <a:t>Espadanal</a:t>
            </a:r>
            <a:endParaRPr kumimoji="0" lang="en-US" sz="1200" b="0" i="0" u="none" strike="noStrike" kern="1200" cap="none" spc="0" normalizeH="0" baseline="0" noProof="0" dirty="0">
              <a:ln>
                <a:noFill/>
              </a:ln>
              <a:solidFill>
                <a:schemeClr val="bg1"/>
              </a:solidFill>
              <a:effectLst/>
              <a:uLnTx/>
              <a:uFillTx/>
              <a:latin typeface="Tw Cen MT" panose="020B0602020104020603" pitchFamily="34" charset="0"/>
              <a:ea typeface="+mn-ea"/>
              <a:cs typeface="+mn-cs"/>
            </a:endParaRPr>
          </a:p>
        </p:txBody>
      </p:sp>
      <p:sp>
        <p:nvSpPr>
          <p:cNvPr id="16" name="Marcador de Posição do Rodapé 4"/>
          <p:cNvSpPr txBox="1">
            <a:spLocks/>
          </p:cNvSpPr>
          <p:nvPr userDrawn="1"/>
        </p:nvSpPr>
        <p:spPr>
          <a:xfrm>
            <a:off x="6248400" y="6642274"/>
            <a:ext cx="2320044" cy="215726"/>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w Cen MT" panose="020B0602020104020603" pitchFamily="34" charset="0"/>
                <a:ea typeface="+mn-ea"/>
                <a:cs typeface="+mn-cs"/>
              </a:rPr>
              <a:t>Lisbon, 2</a:t>
            </a:r>
            <a:r>
              <a:rPr kumimoji="0" lang="en-US" sz="1200" b="0" i="0" u="none" strike="noStrike" kern="1200" cap="none" spc="0" normalizeH="0" baseline="30000" noProof="0" dirty="0" smtClean="0">
                <a:ln>
                  <a:noFill/>
                </a:ln>
                <a:solidFill>
                  <a:schemeClr val="bg1"/>
                </a:solidFill>
                <a:effectLst/>
                <a:uLnTx/>
                <a:uFillTx/>
                <a:latin typeface="Tw Cen MT" panose="020B0602020104020603" pitchFamily="34" charset="0"/>
                <a:ea typeface="+mn-ea"/>
                <a:cs typeface="+mn-cs"/>
              </a:rPr>
              <a:t>nd</a:t>
            </a:r>
            <a:r>
              <a:rPr kumimoji="0" lang="en-US" sz="1200" b="0" i="0" u="none" strike="noStrike" kern="1200" cap="none" spc="0" normalizeH="0" baseline="0" noProof="0" dirty="0" smtClean="0">
                <a:ln>
                  <a:noFill/>
                </a:ln>
                <a:solidFill>
                  <a:schemeClr val="bg1"/>
                </a:solidFill>
                <a:effectLst/>
                <a:uLnTx/>
                <a:uFillTx/>
                <a:latin typeface="Tw Cen MT" panose="020B0602020104020603" pitchFamily="34" charset="0"/>
                <a:ea typeface="+mn-ea"/>
                <a:cs typeface="+mn-cs"/>
              </a:rPr>
              <a:t> July 2015</a:t>
            </a:r>
            <a:endParaRPr kumimoji="0" lang="en-US" sz="1200" b="0" i="0" u="none" strike="noStrike" kern="1200" cap="none" spc="0" normalizeH="0" baseline="0" noProof="0" dirty="0">
              <a:ln>
                <a:noFill/>
              </a:ln>
              <a:solidFill>
                <a:schemeClr val="bg1"/>
              </a:solidFill>
              <a:effectLst/>
              <a:uLnTx/>
              <a:uFillTx/>
              <a:latin typeface="Tw Cen MT" panose="020B0602020104020603" pitchFamily="34" charset="0"/>
              <a:ea typeface="+mn-ea"/>
              <a:cs typeface="+mn-cs"/>
            </a:endParaRPr>
          </a:p>
        </p:txBody>
      </p:sp>
      <p:sp>
        <p:nvSpPr>
          <p:cNvPr id="17" name="Marcador de Posição do Rodapé 4"/>
          <p:cNvSpPr txBox="1">
            <a:spLocks/>
          </p:cNvSpPr>
          <p:nvPr userDrawn="1"/>
        </p:nvSpPr>
        <p:spPr>
          <a:xfrm>
            <a:off x="8712460" y="6633356"/>
            <a:ext cx="431540" cy="224644"/>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w Cen MT" panose="020B0602020104020603" pitchFamily="34" charset="0"/>
                <a:ea typeface="+mn-ea"/>
                <a:cs typeface="+mn-cs"/>
              </a:rPr>
              <a:t>/36</a:t>
            </a:r>
          </a:p>
        </p:txBody>
      </p:sp>
      <p:sp>
        <p:nvSpPr>
          <p:cNvPr id="6" name="Marcador de Posição do Número do Diapositivo 5"/>
          <p:cNvSpPr>
            <a:spLocks noGrp="1"/>
          </p:cNvSpPr>
          <p:nvPr>
            <p:ph type="sldNum" sz="quarter" idx="12"/>
          </p:nvPr>
        </p:nvSpPr>
        <p:spPr>
          <a:xfrm>
            <a:off x="8424428" y="6633356"/>
            <a:ext cx="468052" cy="224644"/>
          </a:xfrm>
        </p:spPr>
        <p:txBody>
          <a:bodyPr/>
          <a:lstStyle>
            <a:lvl1pPr>
              <a:defRPr b="0">
                <a:solidFill>
                  <a:schemeClr val="bg1"/>
                </a:solidFill>
                <a:latin typeface="Tw Cen MT" panose="020B0602020104020603" pitchFamily="34" charset="0"/>
              </a:defRPr>
            </a:lvl1pPr>
          </a:lstStyle>
          <a:p>
            <a:fld id="{8745C66F-FC7B-4C52-931F-EAABACA1CBDF}" type="slidenum">
              <a:rPr lang="en-US" smtClean="0"/>
              <a:pPr/>
              <a:t>‹#›</a:t>
            </a:fld>
            <a:endParaRPr lang="en-US" dirty="0"/>
          </a:p>
        </p:txBody>
      </p:sp>
    </p:spTree>
    <p:extLst>
      <p:ext uri="{BB962C8B-B14F-4D97-AF65-F5344CB8AC3E}">
        <p14:creationId xmlns:p14="http://schemas.microsoft.com/office/powerpoint/2010/main" val="344806508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754">
          <p15:clr>
            <a:srgbClr val="FBAE40"/>
          </p15:clr>
        </p15:guide>
        <p15:guide id="2" pos="29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011522EA-C075-4A91-A134-893F78D27CE9}" type="slidenum">
              <a:rPr lang="pt-PT" smtClean="0"/>
              <a:t>‹#›</a:t>
            </a:fld>
            <a:endParaRPr lang="pt-PT" dirty="0"/>
          </a:p>
        </p:txBody>
      </p:sp>
    </p:spTree>
    <p:extLst>
      <p:ext uri="{BB962C8B-B14F-4D97-AF65-F5344CB8AC3E}">
        <p14:creationId xmlns:p14="http://schemas.microsoft.com/office/powerpoint/2010/main" val="18046053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011522EA-C075-4A91-A134-893F78D27CE9}" type="slidenum">
              <a:rPr lang="pt-PT" smtClean="0"/>
              <a:t>‹#›</a:t>
            </a:fld>
            <a:endParaRPr lang="pt-PT"/>
          </a:p>
        </p:txBody>
      </p:sp>
    </p:spTree>
    <p:extLst>
      <p:ext uri="{BB962C8B-B14F-4D97-AF65-F5344CB8AC3E}">
        <p14:creationId xmlns:p14="http://schemas.microsoft.com/office/powerpoint/2010/main" val="1231610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011522EA-C075-4A91-A134-893F78D27CE9}" type="slidenum">
              <a:rPr lang="pt-PT" smtClean="0"/>
              <a:t>‹#›</a:t>
            </a:fld>
            <a:endParaRPr lang="pt-PT"/>
          </a:p>
        </p:txBody>
      </p:sp>
    </p:spTree>
    <p:extLst>
      <p:ext uri="{BB962C8B-B14F-4D97-AF65-F5344CB8AC3E}">
        <p14:creationId xmlns:p14="http://schemas.microsoft.com/office/powerpoint/2010/main" val="3654342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011522EA-C075-4A91-A134-893F78D27CE9}" type="slidenum">
              <a:rPr lang="pt-PT" smtClean="0"/>
              <a:t>‹#›</a:t>
            </a:fld>
            <a:endParaRPr lang="pt-PT"/>
          </a:p>
        </p:txBody>
      </p:sp>
    </p:spTree>
    <p:extLst>
      <p:ext uri="{BB962C8B-B14F-4D97-AF65-F5344CB8AC3E}">
        <p14:creationId xmlns:p14="http://schemas.microsoft.com/office/powerpoint/2010/main" val="4290352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pt-P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1522EA-C075-4A91-A134-893F78D27CE9}" type="slidenum">
              <a:rPr lang="pt-PT" smtClean="0"/>
              <a:t>‹#›</a:t>
            </a:fld>
            <a:endParaRPr lang="pt-PT"/>
          </a:p>
        </p:txBody>
      </p:sp>
    </p:spTree>
    <p:extLst>
      <p:ext uri="{BB962C8B-B14F-4D97-AF65-F5344CB8AC3E}">
        <p14:creationId xmlns:p14="http://schemas.microsoft.com/office/powerpoint/2010/main" val="3225319560"/>
      </p:ext>
    </p:extLst>
  </p:cSld>
  <p:clrMap bg1="lt1" tx1="dk1" bg2="lt2" tx2="dk2" accent1="accent1" accent2="accent2" accent3="accent3" accent4="accent4" accent5="accent5" accent6="accent6" hlink="hlink" folHlink="folHlink"/>
  <p:sldLayoutIdLst>
    <p:sldLayoutId id="2147483672" r:id="rId1"/>
    <p:sldLayoutId id="2147483675" r:id="rId2"/>
    <p:sldLayoutId id="2147483673" r:id="rId3"/>
    <p:sldLayoutId id="2147483674" r:id="rId4"/>
    <p:sldLayoutId id="2147483676"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image" Target="../media/image45.emf"/><Relationship Id="rId7" Type="http://schemas.openxmlformats.org/officeDocument/2006/relationships/image" Target="../media/image39.emf"/><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11.xml.rels><?xml version="1.0" encoding="UTF-8" standalone="yes"?>
<Relationships xmlns="http://schemas.openxmlformats.org/package/2006/relationships"><Relationship Id="rId3" Type="http://schemas.openxmlformats.org/officeDocument/2006/relationships/image" Target="../media/image51.emf"/><Relationship Id="rId7" Type="http://schemas.openxmlformats.org/officeDocument/2006/relationships/image" Target="../media/image74.png"/><Relationship Id="rId2" Type="http://schemas.openxmlformats.org/officeDocument/2006/relationships/image" Target="../media/image50.emf"/><Relationship Id="rId1" Type="http://schemas.openxmlformats.org/officeDocument/2006/relationships/slideLayout" Target="../slideLayouts/slideLayout3.xml"/><Relationship Id="rId6" Type="http://schemas.openxmlformats.org/officeDocument/2006/relationships/image" Target="../media/image73.png"/><Relationship Id="rId5" Type="http://schemas.openxmlformats.org/officeDocument/2006/relationships/image" Target="../media/image53.emf"/><Relationship Id="rId4" Type="http://schemas.openxmlformats.org/officeDocument/2006/relationships/image" Target="../media/image52.emf"/></Relationships>
</file>

<file path=ppt/slides/_rels/slide12.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55.emf"/></Relationships>
</file>

<file path=ppt/slides/_rels/slide1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0.jpeg"/><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62.png"/><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8" Type="http://schemas.openxmlformats.org/officeDocument/2006/relationships/image" Target="../media/image15.emf"/><Relationship Id="rId13" Type="http://schemas.openxmlformats.org/officeDocument/2006/relationships/image" Target="../media/image10.emf"/><Relationship Id="rId3" Type="http://schemas.openxmlformats.org/officeDocument/2006/relationships/image" Target="../media/image8.png"/><Relationship Id="rId7" Type="http://schemas.openxmlformats.org/officeDocument/2006/relationships/image" Target="../media/image14.png"/><Relationship Id="rId12"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3.jpe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emf"/></Relationships>
</file>

<file path=ppt/slides/_rels/slide19.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3.xml"/><Relationship Id="rId5" Type="http://schemas.openxmlformats.org/officeDocument/2006/relationships/image" Target="../media/image85.png"/><Relationship Id="rId4" Type="http://schemas.openxmlformats.org/officeDocument/2006/relationships/image" Target="../media/image84.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emf"/><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5.emf"/><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0.emf"/><Relationship Id="rId11" Type="http://schemas.openxmlformats.org/officeDocument/2006/relationships/image" Target="../media/image16.png"/><Relationship Id="rId5" Type="http://schemas.openxmlformats.org/officeDocument/2006/relationships/image" Target="../media/image9.jpeg"/><Relationship Id="rId15" Type="http://schemas.openxmlformats.org/officeDocument/2006/relationships/image" Target="../media/image18.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jpe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3.xml"/><Relationship Id="rId5" Type="http://schemas.openxmlformats.org/officeDocument/2006/relationships/image" Target="../media/image89.png"/><Relationship Id="rId4" Type="http://schemas.openxmlformats.org/officeDocument/2006/relationships/image" Target="../media/image88.png"/></Relationships>
</file>

<file path=ppt/slides/_rels/slide21.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3" Type="http://schemas.openxmlformats.org/officeDocument/2006/relationships/image" Target="../media/image69.jpeg"/><Relationship Id="rId7" Type="http://schemas.openxmlformats.org/officeDocument/2006/relationships/image" Target="../media/image94.png"/><Relationship Id="rId12" Type="http://schemas.openxmlformats.org/officeDocument/2006/relationships/image" Target="../media/image99.png"/><Relationship Id="rId2" Type="http://schemas.openxmlformats.org/officeDocument/2006/relationships/image" Target="../media/image24.emf"/><Relationship Id="rId1" Type="http://schemas.openxmlformats.org/officeDocument/2006/relationships/slideLayout" Target="../slideLayouts/slideLayout3.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 Id="rId14" Type="http://schemas.openxmlformats.org/officeDocument/2006/relationships/image" Target="../media/image28.emf"/></Relationships>
</file>

<file path=ppt/slides/_rels/slide2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70.emf"/><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emf"/><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3.xml"/><Relationship Id="rId6" Type="http://schemas.openxmlformats.org/officeDocument/2006/relationships/image" Target="../media/image24.emf"/><Relationship Id="rId5" Type="http://schemas.openxmlformats.org/officeDocument/2006/relationships/image" Target="../media/image105.png"/><Relationship Id="rId4" Type="http://schemas.openxmlformats.org/officeDocument/2006/relationships/image" Target="../media/image104.png"/></Relationships>
</file>

<file path=ppt/slides/_rels/slide26.xml.rels><?xml version="1.0" encoding="UTF-8" standalone="yes"?>
<Relationships xmlns="http://schemas.openxmlformats.org/package/2006/relationships"><Relationship Id="rId3" Type="http://schemas.openxmlformats.org/officeDocument/2006/relationships/image" Target="../media/image74.emf"/><Relationship Id="rId7" Type="http://schemas.openxmlformats.org/officeDocument/2006/relationships/image" Target="../media/image111.png"/><Relationship Id="rId2" Type="http://schemas.openxmlformats.org/officeDocument/2006/relationships/image" Target="../media/image73.emf"/><Relationship Id="rId1" Type="http://schemas.openxmlformats.org/officeDocument/2006/relationships/slideLayout" Target="../slideLayouts/slideLayout3.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75.emf"/></Relationships>
</file>

<file path=ppt/slides/_rels/slide27.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emf"/><Relationship Id="rId1" Type="http://schemas.openxmlformats.org/officeDocument/2006/relationships/slideLayout" Target="../slideLayouts/slideLayout3.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78.emf"/></Relationships>
</file>

<file path=ppt/slides/_rels/slide2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79.emf"/><Relationship Id="rId1" Type="http://schemas.openxmlformats.org/officeDocument/2006/relationships/slideLayout" Target="../slideLayouts/slideLayout3.xml"/><Relationship Id="rId6" Type="http://schemas.openxmlformats.org/officeDocument/2006/relationships/image" Target="../media/image116.png"/><Relationship Id="rId5" Type="http://schemas.openxmlformats.org/officeDocument/2006/relationships/image" Target="../media/image118.png"/><Relationship Id="rId4" Type="http://schemas.openxmlformats.org/officeDocument/2006/relationships/image" Target="../media/image33.emf"/></Relationships>
</file>

<file path=ppt/slides/_rels/slide29.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slideLayout" Target="../slideLayouts/slideLayout3.xml"/><Relationship Id="rId6" Type="http://schemas.openxmlformats.org/officeDocument/2006/relationships/image" Target="../media/image116.png"/><Relationship Id="rId5" Type="http://schemas.openxmlformats.org/officeDocument/2006/relationships/image" Target="../media/image122.png"/><Relationship Id="rId4" Type="http://schemas.openxmlformats.org/officeDocument/2006/relationships/image" Target="../media/image82.emf"/></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9.emf"/><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9.jpe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emf"/><Relationship Id="rId1" Type="http://schemas.openxmlformats.org/officeDocument/2006/relationships/slideLayout" Target="../slideLayouts/slideLayout3.xml"/><Relationship Id="rId6" Type="http://schemas.openxmlformats.org/officeDocument/2006/relationships/image" Target="../media/image116.png"/><Relationship Id="rId5" Type="http://schemas.openxmlformats.org/officeDocument/2006/relationships/image" Target="../media/image126.png"/><Relationship Id="rId4" Type="http://schemas.openxmlformats.org/officeDocument/2006/relationships/image" Target="../media/image85.emf"/></Relationships>
</file>

<file path=ppt/slides/_rels/slide31.xml.rels><?xml version="1.0" encoding="UTF-8" standalone="yes"?>
<Relationships xmlns="http://schemas.openxmlformats.org/package/2006/relationships"><Relationship Id="rId3" Type="http://schemas.openxmlformats.org/officeDocument/2006/relationships/image" Target="../media/image87.emf"/><Relationship Id="rId7" Type="http://schemas.openxmlformats.org/officeDocument/2006/relationships/image" Target="../media/image131.png"/><Relationship Id="rId2" Type="http://schemas.openxmlformats.org/officeDocument/2006/relationships/image" Target="../media/image86.emf"/><Relationship Id="rId1" Type="http://schemas.openxmlformats.org/officeDocument/2006/relationships/slideLayout" Target="../slideLayouts/slideLayout3.xml"/><Relationship Id="rId6" Type="http://schemas.openxmlformats.org/officeDocument/2006/relationships/image" Target="../media/image116.png"/><Relationship Id="rId5" Type="http://schemas.openxmlformats.org/officeDocument/2006/relationships/image" Target="../media/image130.png"/><Relationship Id="rId4" Type="http://schemas.openxmlformats.org/officeDocument/2006/relationships/image" Target="../media/image88.emf"/></Relationships>
</file>

<file path=ppt/slides/_rels/slide3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90.png"/><Relationship Id="rId18" Type="http://schemas.openxmlformats.org/officeDocument/2006/relationships/image" Target="../media/image240.png"/><Relationship Id="rId3" Type="http://schemas.openxmlformats.org/officeDocument/2006/relationships/image" Target="../media/image90.png"/><Relationship Id="rId21" Type="http://schemas.openxmlformats.org/officeDocument/2006/relationships/image" Target="../media/image270.png"/><Relationship Id="rId7" Type="http://schemas.openxmlformats.org/officeDocument/2006/relationships/image" Target="../media/image103.png"/><Relationship Id="rId12" Type="http://schemas.openxmlformats.org/officeDocument/2006/relationships/image" Target="../media/image181.png"/><Relationship Id="rId17" Type="http://schemas.openxmlformats.org/officeDocument/2006/relationships/image" Target="../media/image230.png"/><Relationship Id="rId2" Type="http://schemas.openxmlformats.org/officeDocument/2006/relationships/notesSlide" Target="../notesSlides/notesSlide13.xml"/><Relationship Id="rId16" Type="http://schemas.openxmlformats.org/officeDocument/2006/relationships/image" Target="../media/image221.png"/><Relationship Id="rId20" Type="http://schemas.openxmlformats.org/officeDocument/2006/relationships/image" Target="../media/image260.png"/><Relationship Id="rId1" Type="http://schemas.openxmlformats.org/officeDocument/2006/relationships/slideLayout" Target="../slideLayouts/slideLayout3.xml"/><Relationship Id="rId6" Type="http://schemas.openxmlformats.org/officeDocument/2006/relationships/image" Target="../media/image102.png"/><Relationship Id="rId11" Type="http://schemas.openxmlformats.org/officeDocument/2006/relationships/image" Target="../media/image1710.png"/><Relationship Id="rId5" Type="http://schemas.openxmlformats.org/officeDocument/2006/relationships/image" Target="../media/image101.png"/><Relationship Id="rId15" Type="http://schemas.openxmlformats.org/officeDocument/2006/relationships/image" Target="../media/image210.png"/><Relationship Id="rId23" Type="http://schemas.openxmlformats.org/officeDocument/2006/relationships/image" Target="../media/image106.png"/><Relationship Id="rId10" Type="http://schemas.openxmlformats.org/officeDocument/2006/relationships/image" Target="../media/image1610.png"/><Relationship Id="rId19" Type="http://schemas.openxmlformats.org/officeDocument/2006/relationships/image" Target="../media/image250.png"/><Relationship Id="rId4" Type="http://schemas.openxmlformats.org/officeDocument/2006/relationships/image" Target="../media/image900.png"/><Relationship Id="rId9" Type="http://schemas.openxmlformats.org/officeDocument/2006/relationships/image" Target="../media/image150.png"/><Relationship Id="rId14" Type="http://schemas.openxmlformats.org/officeDocument/2006/relationships/image" Target="../media/image205.png"/><Relationship Id="rId22" Type="http://schemas.openxmlformats.org/officeDocument/2006/relationships/image" Target="../media/image285.png"/></Relationships>
</file>

<file path=ppt/slides/_rels/slide3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08.png"/><Relationship Id="rId4" Type="http://schemas.openxmlformats.org/officeDocument/2006/relationships/image" Target="../media/image290.png"/></Relationships>
</file>

<file path=ppt/slides/_rels/slide36.xml.rels><?xml version="1.0" encoding="UTF-8" standalone="yes"?>
<Relationships xmlns="http://schemas.openxmlformats.org/package/2006/relationships"><Relationship Id="rId8" Type="http://schemas.openxmlformats.org/officeDocument/2006/relationships/image" Target="../media/image113.emf"/><Relationship Id="rId3" Type="http://schemas.openxmlformats.org/officeDocument/2006/relationships/image" Target="../media/image291.png"/><Relationship Id="rId7" Type="http://schemas.openxmlformats.org/officeDocument/2006/relationships/image" Target="../media/image112.emf"/><Relationship Id="rId12" Type="http://schemas.openxmlformats.org/officeDocument/2006/relationships/image" Target="../media/image115.emf"/><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11.emf"/><Relationship Id="rId11" Type="http://schemas.openxmlformats.org/officeDocument/2006/relationships/image" Target="../media/image299.png"/><Relationship Id="rId5" Type="http://schemas.openxmlformats.org/officeDocument/2006/relationships/image" Target="../media/image110.emf"/><Relationship Id="rId10" Type="http://schemas.openxmlformats.org/officeDocument/2006/relationships/image" Target="../media/image298.png"/><Relationship Id="rId4" Type="http://schemas.openxmlformats.org/officeDocument/2006/relationships/image" Target="../media/image109.emf"/><Relationship Id="rId9" Type="http://schemas.openxmlformats.org/officeDocument/2006/relationships/image" Target="../media/image114.emf"/></Relationships>
</file>

<file path=ppt/slides/_rels/slide37.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118.emf"/><Relationship Id="rId4" Type="http://schemas.openxmlformats.org/officeDocument/2006/relationships/image" Target="../media/image117.emf"/></Relationships>
</file>

<file path=ppt/slides/_rels/slide39.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22.emf"/><Relationship Id="rId5" Type="http://schemas.openxmlformats.org/officeDocument/2006/relationships/image" Target="../media/image121.emf"/><Relationship Id="rId4" Type="http://schemas.openxmlformats.org/officeDocument/2006/relationships/image" Target="../media/image120.emf"/></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24.emf"/><Relationship Id="rId2" Type="http://schemas.openxmlformats.org/officeDocument/2006/relationships/image" Target="../media/image22.emf"/><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3.emf"/><Relationship Id="rId4" Type="http://schemas.openxmlformats.org/officeDocument/2006/relationships/image" Target="../media/image28.png"/><Relationship Id="rId9" Type="http://schemas.openxmlformats.org/officeDocument/2006/relationships/image" Target="../media/image33.png"/></Relationships>
</file>

<file path=ppt/slides/_rels/slide40.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125.emf"/><Relationship Id="rId4" Type="http://schemas.openxmlformats.org/officeDocument/2006/relationships/image" Target="../media/image124.emf"/></Relationships>
</file>

<file path=ppt/slides/_rels/slide41.xml.rels><?xml version="1.0" encoding="UTF-8" standalone="yes"?>
<Relationships xmlns="http://schemas.openxmlformats.org/package/2006/relationships"><Relationship Id="rId13" Type="http://schemas.openxmlformats.org/officeDocument/2006/relationships/image" Target="../media/image128.emf"/><Relationship Id="rId18" Type="http://schemas.openxmlformats.org/officeDocument/2006/relationships/image" Target="../media/image55.png"/><Relationship Id="rId3" Type="http://schemas.openxmlformats.org/officeDocument/2006/relationships/image" Target="../media/image126.emf"/><Relationship Id="rId12" Type="http://schemas.openxmlformats.org/officeDocument/2006/relationships/image" Target="../media/image143.png"/><Relationship Id="rId17" Type="http://schemas.openxmlformats.org/officeDocument/2006/relationships/image" Target="../media/image132.emf"/><Relationship Id="rId2" Type="http://schemas.openxmlformats.org/officeDocument/2006/relationships/notesSlide" Target="../notesSlides/notesSlide20.xml"/><Relationship Id="rId16" Type="http://schemas.openxmlformats.org/officeDocument/2006/relationships/image" Target="../media/image131.emf"/><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127.emf"/><Relationship Id="rId15" Type="http://schemas.openxmlformats.org/officeDocument/2006/relationships/image" Target="../media/image130.emf"/><Relationship Id="rId4" Type="http://schemas.openxmlformats.org/officeDocument/2006/relationships/image" Target="../media/image52.png"/><Relationship Id="rId14" Type="http://schemas.openxmlformats.org/officeDocument/2006/relationships/image" Target="../media/image129.emf"/></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34.emf"/></Relationships>
</file>

<file path=ppt/slides/_rels/slide44.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38.emf"/></Relationships>
</file>

<file path=ppt/slides/_rels/slide47.xml.rels><?xml version="1.0" encoding="UTF-8" standalone="yes"?>
<Relationships xmlns="http://schemas.openxmlformats.org/package/2006/relationships"><Relationship Id="rId8" Type="http://schemas.openxmlformats.org/officeDocument/2006/relationships/image" Target="../media/image142.emf"/><Relationship Id="rId3" Type="http://schemas.openxmlformats.org/officeDocument/2006/relationships/image" Target="../media/image139.emf"/><Relationship Id="rId7" Type="http://schemas.openxmlformats.org/officeDocument/2006/relationships/image" Target="../media/image141.emf"/><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140.emf"/><Relationship Id="rId5" Type="http://schemas.openxmlformats.org/officeDocument/2006/relationships/image" Target="../media/image262.png"/><Relationship Id="rId4" Type="http://schemas.openxmlformats.org/officeDocument/2006/relationships/image" Target="../media/image261.png"/><Relationship Id="rId9" Type="http://schemas.openxmlformats.org/officeDocument/2006/relationships/image" Target="../media/image19.emf"/></Relationships>
</file>

<file path=ppt/slides/_rels/slide4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144.emf"/><Relationship Id="rId4" Type="http://schemas.openxmlformats.org/officeDocument/2006/relationships/image" Target="../media/image143.emf"/></Relationships>
</file>

<file path=ppt/slides/_rels/slide49.xml.rels><?xml version="1.0" encoding="UTF-8" standalone="yes"?>
<Relationships xmlns="http://schemas.openxmlformats.org/package/2006/relationships"><Relationship Id="rId3" Type="http://schemas.openxmlformats.org/officeDocument/2006/relationships/image" Target="../media/image145.emf"/><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146.emf"/></Relationships>
</file>

<file path=ppt/slides/_rels/slide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7.emf"/></Relationships>
</file>

<file path=ppt/slides/_rels/slide50.xml.rels><?xml version="1.0" encoding="UTF-8" standalone="yes"?>
<Relationships xmlns="http://schemas.openxmlformats.org/package/2006/relationships"><Relationship Id="rId3" Type="http://schemas.openxmlformats.org/officeDocument/2006/relationships/image" Target="../media/image147.emf"/><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148.emf"/></Relationships>
</file>

<file path=ppt/slides/_rels/slide51.xml.rels><?xml version="1.0" encoding="UTF-8" standalone="yes"?>
<Relationships xmlns="http://schemas.openxmlformats.org/package/2006/relationships"><Relationship Id="rId8" Type="http://schemas.openxmlformats.org/officeDocument/2006/relationships/hyperlink" Target="http://arxiv.org/abs/1307.5059v1" TargetMode="External"/><Relationship Id="rId3" Type="http://schemas.openxmlformats.org/officeDocument/2006/relationships/image" Target="../media/image149.emf"/><Relationship Id="rId7" Type="http://schemas.openxmlformats.org/officeDocument/2006/relationships/image" Target="../media/image320.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344.png"/><Relationship Id="rId5" Type="http://schemas.openxmlformats.org/officeDocument/2006/relationships/image" Target="../media/image310.png"/><Relationship Id="rId4" Type="http://schemas.openxmlformats.org/officeDocument/2006/relationships/image" Target="../media/image150.emf"/></Relationships>
</file>

<file path=ppt/slides/_rels/slide52.xml.rels><?xml version="1.0" encoding="UTF-8" standalone="yes"?>
<Relationships xmlns="http://schemas.openxmlformats.org/package/2006/relationships"><Relationship Id="rId3" Type="http://schemas.openxmlformats.org/officeDocument/2006/relationships/image" Target="../media/image151.emf"/><Relationship Id="rId7" Type="http://schemas.openxmlformats.org/officeDocument/2006/relationships/hyperlink" Target="http://arxiv.org/abs/1307.5059v1"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153.emf"/><Relationship Id="rId5" Type="http://schemas.openxmlformats.org/officeDocument/2006/relationships/image" Target="../media/image3810.png"/><Relationship Id="rId4" Type="http://schemas.openxmlformats.org/officeDocument/2006/relationships/image" Target="../media/image152.emf"/></Relationships>
</file>

<file path=ppt/slides/_rels/slide53.xml.rels><?xml version="1.0" encoding="UTF-8" standalone="yes"?>
<Relationships xmlns="http://schemas.openxmlformats.org/package/2006/relationships"><Relationship Id="rId8" Type="http://schemas.openxmlformats.org/officeDocument/2006/relationships/hyperlink" Target="http://arxiv.org/abs/1307.5059v1" TargetMode="External"/><Relationship Id="rId3" Type="http://schemas.openxmlformats.org/officeDocument/2006/relationships/image" Target="../media/image15.emf"/><Relationship Id="rId7" Type="http://schemas.openxmlformats.org/officeDocument/2006/relationships/image" Target="../media/image155.emf"/><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128.emf"/><Relationship Id="rId5" Type="http://schemas.openxmlformats.org/officeDocument/2006/relationships/image" Target="../media/image154.emf"/><Relationship Id="rId4" Type="http://schemas.openxmlformats.org/officeDocument/2006/relationships/image" Target="../media/image18.png"/></Relationships>
</file>

<file path=ppt/slides/_rels/slide54.xml.rels><?xml version="1.0" encoding="UTF-8" standalone="yes"?>
<Relationships xmlns="http://schemas.openxmlformats.org/package/2006/relationships"><Relationship Id="rId8" Type="http://schemas.openxmlformats.org/officeDocument/2006/relationships/image" Target="../media/image157.emf"/><Relationship Id="rId3" Type="http://schemas.openxmlformats.org/officeDocument/2006/relationships/image" Target="../media/image156.emf"/><Relationship Id="rId7" Type="http://schemas.openxmlformats.org/officeDocument/2006/relationships/hyperlink" Target="http://arxiv.org/abs/1307.5059v1"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0.png"/><Relationship Id="rId9" Type="http://schemas.openxmlformats.org/officeDocument/2006/relationships/image" Target="../media/image680.png"/></Relationships>
</file>

<file path=ppt/slides/_rels/slide55.xml.rels><?xml version="1.0" encoding="UTF-8" standalone="yes"?>
<Relationships xmlns="http://schemas.openxmlformats.org/package/2006/relationships"><Relationship Id="rId8" Type="http://schemas.openxmlformats.org/officeDocument/2006/relationships/hyperlink" Target="http://arxiv.org/abs/1307.5059v1" TargetMode="External"/><Relationship Id="rId3" Type="http://schemas.openxmlformats.org/officeDocument/2006/relationships/image" Target="../media/image158.emf"/><Relationship Id="rId7" Type="http://schemas.openxmlformats.org/officeDocument/2006/relationships/image" Target="../media/image740.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730.png"/><Relationship Id="rId5" Type="http://schemas.openxmlformats.org/officeDocument/2006/relationships/image" Target="../media/image72.png"/><Relationship Id="rId4" Type="http://schemas.openxmlformats.org/officeDocument/2006/relationships/image" Target="../media/image159.emf"/><Relationship Id="rId9" Type="http://schemas.openxmlformats.org/officeDocument/2006/relationships/image" Target="../media/image71.png"/></Relationships>
</file>

<file path=ppt/slides/_rels/slide56.xml.rels><?xml version="1.0" encoding="UTF-8" standalone="yes"?>
<Relationships xmlns="http://schemas.openxmlformats.org/package/2006/relationships"><Relationship Id="rId8" Type="http://schemas.openxmlformats.org/officeDocument/2006/relationships/image" Target="../media/image780.png"/><Relationship Id="rId3" Type="http://schemas.openxmlformats.org/officeDocument/2006/relationships/image" Target="../media/image160.emf"/><Relationship Id="rId7" Type="http://schemas.openxmlformats.org/officeDocument/2006/relationships/image" Target="../media/image770.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76.png"/><Relationship Id="rId5" Type="http://schemas.openxmlformats.org/officeDocument/2006/relationships/image" Target="../media/image159.emf"/><Relationship Id="rId10" Type="http://schemas.openxmlformats.org/officeDocument/2006/relationships/image" Target="../media/image75.png"/><Relationship Id="rId4" Type="http://schemas.openxmlformats.org/officeDocument/2006/relationships/image" Target="../media/image158.emf"/><Relationship Id="rId9" Type="http://schemas.openxmlformats.org/officeDocument/2006/relationships/hyperlink" Target="http://arxiv.org/abs/1307.5059v1" TargetMode="External"/></Relationships>
</file>

<file path=ppt/slides/_rels/slide57.xml.rels><?xml version="1.0" encoding="UTF-8" standalone="yes"?>
<Relationships xmlns="http://schemas.openxmlformats.org/package/2006/relationships"><Relationship Id="rId8" Type="http://schemas.openxmlformats.org/officeDocument/2006/relationships/image" Target="../media/image165.png"/><Relationship Id="rId13" Type="http://schemas.openxmlformats.org/officeDocument/2006/relationships/image" Target="../media/image170.jpeg"/><Relationship Id="rId3" Type="http://schemas.openxmlformats.org/officeDocument/2006/relationships/image" Target="../media/image161.emf"/><Relationship Id="rId7" Type="http://schemas.openxmlformats.org/officeDocument/2006/relationships/image" Target="../media/image164.png"/><Relationship Id="rId12" Type="http://schemas.openxmlformats.org/officeDocument/2006/relationships/image" Target="../media/image169.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163.png"/><Relationship Id="rId11" Type="http://schemas.openxmlformats.org/officeDocument/2006/relationships/image" Target="../media/image168.png"/><Relationship Id="rId5" Type="http://schemas.openxmlformats.org/officeDocument/2006/relationships/image" Target="../media/image162.png"/><Relationship Id="rId10" Type="http://schemas.openxmlformats.org/officeDocument/2006/relationships/image" Target="../media/image167.png"/><Relationship Id="rId4" Type="http://schemas.openxmlformats.org/officeDocument/2006/relationships/image" Target="../media/image8.png"/><Relationship Id="rId9" Type="http://schemas.openxmlformats.org/officeDocument/2006/relationships/image" Target="../media/image166.png"/><Relationship Id="rId14" Type="http://schemas.openxmlformats.org/officeDocument/2006/relationships/image" Target="../media/image171.jpeg"/></Relationships>
</file>

<file path=ppt/slides/_rels/slide58.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56.jpeg"/><Relationship Id="rId7" Type="http://schemas.openxmlformats.org/officeDocument/2006/relationships/image" Target="../media/image175.jpe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png"/><Relationship Id="rId9" Type="http://schemas.openxmlformats.org/officeDocument/2006/relationships/image" Target="../media/image177.jpeg"/></Relationships>
</file>

<file path=ppt/slides/_rels/slide59.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76.png"/><Relationship Id="rId7" Type="http://schemas.openxmlformats.org/officeDocument/2006/relationships/image" Target="../media/image179.gif"/><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178.png"/><Relationship Id="rId5" Type="http://schemas.openxmlformats.org/officeDocument/2006/relationships/image" Target="../media/image107.jpe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24.emf"/><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28.emf"/><Relationship Id="rId4" Type="http://schemas.openxmlformats.org/officeDocument/2006/relationships/image" Target="../media/image40.png"/></Relationships>
</file>

<file path=ppt/slides/_rels/slide60.xml.rels><?xml version="1.0" encoding="UTF-8" standalone="yes"?>
<Relationships xmlns="http://schemas.openxmlformats.org/package/2006/relationships"><Relationship Id="rId8" Type="http://schemas.openxmlformats.org/officeDocument/2006/relationships/image" Target="../media/image181.emf"/><Relationship Id="rId18" Type="http://schemas.openxmlformats.org/officeDocument/2006/relationships/image" Target="../media/image340.png"/><Relationship Id="rId26" Type="http://schemas.openxmlformats.org/officeDocument/2006/relationships/image" Target="../media/image2750.png"/><Relationship Id="rId3" Type="http://schemas.openxmlformats.org/officeDocument/2006/relationships/image" Target="../media/image2680.png"/><Relationship Id="rId21" Type="http://schemas.openxmlformats.org/officeDocument/2006/relationships/image" Target="../media/image185.emf"/><Relationship Id="rId7" Type="http://schemas.openxmlformats.org/officeDocument/2006/relationships/image" Target="../media/image2720.png"/><Relationship Id="rId17" Type="http://schemas.openxmlformats.org/officeDocument/2006/relationships/image" Target="../media/image330.png"/><Relationship Id="rId25" Type="http://schemas.openxmlformats.org/officeDocument/2006/relationships/image" Target="../media/image2740.png"/><Relationship Id="rId2" Type="http://schemas.openxmlformats.org/officeDocument/2006/relationships/notesSlide" Target="../notesSlides/notesSlide39.xml"/><Relationship Id="rId20" Type="http://schemas.openxmlformats.org/officeDocument/2006/relationships/image" Target="../media/image184.emf"/><Relationship Id="rId1" Type="http://schemas.openxmlformats.org/officeDocument/2006/relationships/slideLayout" Target="../slideLayouts/slideLayout3.xml"/><Relationship Id="rId6" Type="http://schemas.openxmlformats.org/officeDocument/2006/relationships/image" Target="../media/image2710.png"/><Relationship Id="rId24" Type="http://schemas.openxmlformats.org/officeDocument/2006/relationships/image" Target="../media/image186.emf"/><Relationship Id="rId5" Type="http://schemas.openxmlformats.org/officeDocument/2006/relationships/image" Target="../media/image2700.png"/><Relationship Id="rId23" Type="http://schemas.openxmlformats.org/officeDocument/2006/relationships/image" Target="../media/image640.png"/><Relationship Id="rId28" Type="http://schemas.openxmlformats.org/officeDocument/2006/relationships/image" Target="../media/image187.png"/><Relationship Id="rId10" Type="http://schemas.openxmlformats.org/officeDocument/2006/relationships/image" Target="../media/image183.png"/><Relationship Id="rId19" Type="http://schemas.openxmlformats.org/officeDocument/2006/relationships/image" Target="../media/image600.png"/><Relationship Id="rId4" Type="http://schemas.openxmlformats.org/officeDocument/2006/relationships/image" Target="../media/image2690.png"/><Relationship Id="rId9" Type="http://schemas.openxmlformats.org/officeDocument/2006/relationships/image" Target="../media/image182.emf"/><Relationship Id="rId22" Type="http://schemas.openxmlformats.org/officeDocument/2006/relationships/image" Target="../media/image630.png"/><Relationship Id="rId27" Type="http://schemas.openxmlformats.org/officeDocument/2006/relationships/image" Target="../media/image2760.png"/></Relationships>
</file>

<file path=ppt/slides/_rels/slide61.xml.rels><?xml version="1.0" encoding="UTF-8" standalone="yes"?>
<Relationships xmlns="http://schemas.openxmlformats.org/package/2006/relationships"><Relationship Id="rId8" Type="http://schemas.openxmlformats.org/officeDocument/2006/relationships/image" Target="../media/image2800.png"/><Relationship Id="rId3" Type="http://schemas.openxmlformats.org/officeDocument/2006/relationships/image" Target="../media/image187.png"/><Relationship Id="rId7" Type="http://schemas.openxmlformats.org/officeDocument/2006/relationships/image" Target="../media/image2790.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2780.png"/><Relationship Id="rId5" Type="http://schemas.openxmlformats.org/officeDocument/2006/relationships/image" Target="../media/image176.png"/><Relationship Id="rId10" Type="http://schemas.openxmlformats.org/officeDocument/2006/relationships/image" Target="../media/image740.png"/><Relationship Id="rId4" Type="http://schemas.openxmlformats.org/officeDocument/2006/relationships/image" Target="../media/image177.jpeg"/><Relationship Id="rId9" Type="http://schemas.openxmlformats.org/officeDocument/2006/relationships/image" Target="../media/image470.png"/></Relationships>
</file>

<file path=ppt/slides/_rels/slide6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188.png"/></Relationships>
</file>

<file path=ppt/slides/_rels/slide63.xml.rels><?xml version="1.0" encoding="UTF-8" standalone="yes"?>
<Relationships xmlns="http://schemas.openxmlformats.org/package/2006/relationships"><Relationship Id="rId3" Type="http://schemas.openxmlformats.org/officeDocument/2006/relationships/image" Target="../media/image189.emf"/><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192.emf"/><Relationship Id="rId5" Type="http://schemas.openxmlformats.org/officeDocument/2006/relationships/image" Target="../media/image191.emf"/><Relationship Id="rId4" Type="http://schemas.openxmlformats.org/officeDocument/2006/relationships/image" Target="../media/image190.emf"/></Relationships>
</file>

<file path=ppt/slides/_rels/slide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1.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3.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35.emf"/><Relationship Id="rId7" Type="http://schemas.openxmlformats.org/officeDocument/2006/relationships/image" Target="../media/image57.png"/><Relationship Id="rId2" Type="http://schemas.openxmlformats.org/officeDocument/2006/relationships/image" Target="../media/image34.emf"/><Relationship Id="rId1" Type="http://schemas.openxmlformats.org/officeDocument/2006/relationships/slideLayout" Target="../slideLayouts/slideLayout3.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emf"/></Relationships>
</file>

<file path=ppt/slides/_rels/slide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41.png"/><Relationship Id="rId7" Type="http://schemas.openxmlformats.org/officeDocument/2006/relationships/image" Target="../media/image38.emf"/><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64954" y="1811090"/>
            <a:ext cx="6750518" cy="2078678"/>
          </a:xfrm>
        </p:spPr>
        <p:txBody>
          <a:bodyPr>
            <a:noAutofit/>
          </a:bodyPr>
          <a:lstStyle/>
          <a:p>
            <a:pPr algn="r"/>
            <a:r>
              <a:rPr lang="en-GB" sz="3400" dirty="0"/>
              <a:t>Cosmic Rays Anisotropies and </a:t>
            </a:r>
            <a:r>
              <a:rPr lang="en-GB" sz="3400" dirty="0" smtClean="0"/>
              <a:t/>
            </a:r>
            <a:br>
              <a:rPr lang="en-GB" sz="3400" dirty="0" smtClean="0"/>
            </a:br>
            <a:r>
              <a:rPr lang="en-GB" sz="3400" dirty="0" smtClean="0"/>
              <a:t>Point </a:t>
            </a:r>
            <a:r>
              <a:rPr lang="en-GB" sz="3400" dirty="0"/>
              <a:t>Sources at </a:t>
            </a:r>
            <a:r>
              <a:rPr lang="en-GB" sz="3400" dirty="0" smtClean="0"/>
              <a:t>Pierre </a:t>
            </a:r>
            <a:r>
              <a:rPr lang="en-GB" sz="3400" dirty="0"/>
              <a:t>Auger </a:t>
            </a:r>
            <a:r>
              <a:rPr lang="en-GB" sz="3400" dirty="0" smtClean="0"/>
              <a:t>Observatory</a:t>
            </a:r>
            <a:endParaRPr lang="pt-PT" sz="3400" dirty="0">
              <a:latin typeface="Tw Cen MT" panose="020B0602020104020603" pitchFamily="34" charset="0"/>
            </a:endParaRPr>
          </a:p>
        </p:txBody>
      </p:sp>
      <p:sp>
        <p:nvSpPr>
          <p:cNvPr id="5" name="Subtitle 4"/>
          <p:cNvSpPr>
            <a:spLocks noGrp="1"/>
          </p:cNvSpPr>
          <p:nvPr>
            <p:ph type="subTitle" idx="1"/>
          </p:nvPr>
        </p:nvSpPr>
        <p:spPr>
          <a:xfrm>
            <a:off x="127030" y="5969293"/>
            <a:ext cx="5681124" cy="803909"/>
          </a:xfrm>
        </p:spPr>
        <p:txBody>
          <a:bodyPr>
            <a:normAutofit/>
          </a:bodyPr>
          <a:lstStyle/>
          <a:p>
            <a:pPr lvl="0" algn="l">
              <a:spcBef>
                <a:spcPts val="700"/>
              </a:spcBef>
              <a:buClr>
                <a:srgbClr val="DD8047"/>
              </a:buClr>
              <a:buSzPct val="60000"/>
            </a:pPr>
            <a:r>
              <a:rPr lang="pt-PT" dirty="0">
                <a:latin typeface="Tw Cen MT" panose="020B0602020104020603" pitchFamily="34" charset="0"/>
              </a:rPr>
              <a:t>João Pedro Canhoto Espadanal</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7199" y="5068130"/>
            <a:ext cx="1175350" cy="441818"/>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8204" y="3889768"/>
            <a:ext cx="952500" cy="642938"/>
          </a:xfrm>
          <a:prstGeom prst="rect">
            <a:avLst/>
          </a:prstGeom>
        </p:spPr>
      </p:pic>
      <p:pic>
        <p:nvPicPr>
          <p:cNvPr id="13" name="Picture 1"/>
          <p:cNvPicPr>
            <a:picLocks noChangeAspect="1" noChangeArrowheads="1"/>
          </p:cNvPicPr>
          <p:nvPr/>
        </p:nvPicPr>
        <p:blipFill>
          <a:blip r:embed="rId5" cstate="print"/>
          <a:srcRect/>
          <a:stretch>
            <a:fillRect/>
          </a:stretch>
        </p:blipFill>
        <p:spPr bwMode="auto">
          <a:xfrm>
            <a:off x="7846517" y="3889768"/>
            <a:ext cx="807010" cy="1620180"/>
          </a:xfrm>
          <a:prstGeom prst="rect">
            <a:avLst/>
          </a:prstGeom>
          <a:noFill/>
          <a:ln w="9525">
            <a:noFill/>
            <a:miter lim="800000"/>
            <a:headEnd/>
            <a:tailEnd/>
          </a:ln>
        </p:spPr>
      </p:pic>
      <p:sp>
        <p:nvSpPr>
          <p:cNvPr id="14" name="Content Placeholder 5"/>
          <p:cNvSpPr txBox="1">
            <a:spLocks/>
          </p:cNvSpPr>
          <p:nvPr/>
        </p:nvSpPr>
        <p:spPr>
          <a:xfrm>
            <a:off x="2735796" y="4421253"/>
            <a:ext cx="3672408" cy="422980"/>
          </a:xfrm>
          <a:prstGeom prst="rect">
            <a:avLst/>
          </a:prstGeom>
        </p:spPr>
        <p:txBody>
          <a:bodyPr vert="horz" lIns="91440" tIns="45720" rIns="91440" bIns="45720" rtlCol="0">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000" b="1" i="0" kern="1200">
                <a:solidFill>
                  <a:srgbClr val="54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t>ENAA 2015</a:t>
            </a:r>
            <a:endParaRPr lang="pt-PT" sz="2400" dirty="0">
              <a:solidFill>
                <a:srgbClr val="7A0000"/>
              </a:solidFill>
              <a:latin typeface="Tw Cen MT" panose="020B0602020104020603" pitchFamily="34" charset="0"/>
            </a:endParaRPr>
          </a:p>
        </p:txBody>
      </p:sp>
      <p:pic>
        <p:nvPicPr>
          <p:cNvPr id="15" name="Picture 3" descr="C:\Users\João\Documents\Phd\seminarios\imagens\Untitled.png"/>
          <p:cNvPicPr>
            <a:picLocks noChangeAspect="1" noChangeArrowheads="1"/>
          </p:cNvPicPr>
          <p:nvPr/>
        </p:nvPicPr>
        <p:blipFill>
          <a:blip r:embed="rId6" cstate="print"/>
          <a:srcRect/>
          <a:stretch>
            <a:fillRect/>
          </a:stretch>
        </p:blipFill>
        <p:spPr bwMode="auto">
          <a:xfrm>
            <a:off x="2195362" y="425187"/>
            <a:ext cx="4536504" cy="1600050"/>
          </a:xfrm>
          <a:prstGeom prst="rect">
            <a:avLst/>
          </a:prstGeom>
          <a:noFill/>
        </p:spPr>
      </p:pic>
      <p:pic>
        <p:nvPicPr>
          <p:cNvPr id="18" name="Picture 17"/>
          <p:cNvPicPr>
            <a:picLocks noChangeAspect="1"/>
          </p:cNvPicPr>
          <p:nvPr/>
        </p:nvPicPr>
        <p:blipFill rotWithShape="1">
          <a:blip r:embed="rId7" cstate="print">
            <a:extLst>
              <a:ext uri="{28A0092B-C50C-407E-A947-70E740481C1C}">
                <a14:useLocalDpi xmlns:a14="http://schemas.microsoft.com/office/drawing/2010/main" val="0"/>
              </a:ext>
            </a:extLst>
          </a:blip>
          <a:srcRect l="19209" t="31248" r="19173" b="32357"/>
          <a:stretch/>
        </p:blipFill>
        <p:spPr>
          <a:xfrm>
            <a:off x="282857" y="298346"/>
            <a:ext cx="1762997" cy="735860"/>
          </a:xfrm>
          <a:prstGeom prst="rect">
            <a:avLst/>
          </a:prstGeom>
        </p:spPr>
      </p:pic>
      <p:sp>
        <p:nvSpPr>
          <p:cNvPr id="20" name="Rectangle 19"/>
          <p:cNvSpPr/>
          <p:nvPr/>
        </p:nvSpPr>
        <p:spPr>
          <a:xfrm rot="18788485">
            <a:off x="6130029" y="709260"/>
            <a:ext cx="625570" cy="1327030"/>
          </a:xfrm>
          <a:prstGeom prst="rect">
            <a:avLst/>
          </a:prstGeom>
          <a:gradFill flip="none" rotWithShape="1">
            <a:gsLst>
              <a:gs pos="0">
                <a:schemeClr val="bg1">
                  <a:alpha val="0"/>
                </a:schemeClr>
              </a:gs>
              <a:gs pos="22000">
                <a:schemeClr val="bg1">
                  <a:alpha val="67000"/>
                </a:schemeClr>
              </a:gs>
              <a:gs pos="46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p:cNvCxnSpPr/>
          <p:nvPr/>
        </p:nvCxnSpPr>
        <p:spPr>
          <a:xfrm>
            <a:off x="4608513" y="2025237"/>
            <a:ext cx="2401887"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90803" y="-1503802"/>
            <a:ext cx="2246967" cy="527702"/>
          </a:xfrm>
          <a:prstGeom prst="rect">
            <a:avLst/>
          </a:prstGeom>
        </p:spPr>
      </p:pic>
    </p:spTree>
    <p:extLst>
      <p:ext uri="{BB962C8B-B14F-4D97-AF65-F5344CB8AC3E}">
        <p14:creationId xmlns:p14="http://schemas.microsoft.com/office/powerpoint/2010/main" val="18903394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b="0" dirty="0">
                <a:solidFill>
                  <a:prstClr val="white"/>
                </a:solidFill>
              </a:rPr>
              <a:t>Large Scale anisotropies </a:t>
            </a:r>
            <a:r>
              <a:rPr lang="en-US" sz="2000" b="0" dirty="0" smtClean="0">
                <a:solidFill>
                  <a:prstClr val="white"/>
                </a:solidFill>
              </a:rPr>
              <a:t>with Spherical </a:t>
            </a:r>
            <a:r>
              <a:rPr lang="en-US" sz="2000" b="0" dirty="0">
                <a:solidFill>
                  <a:prstClr val="white"/>
                </a:solidFill>
              </a:rPr>
              <a:t>harmonic </a:t>
            </a:r>
            <a:r>
              <a:rPr lang="en-US" sz="2000" b="0" dirty="0" smtClean="0">
                <a:solidFill>
                  <a:prstClr val="white"/>
                </a:solidFill>
              </a:rPr>
              <a:t>At Auger</a:t>
            </a:r>
            <a:endParaRPr lang="en-US" sz="2400"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10</a:t>
            </a:fld>
            <a:endParaRPr lang="en-US" dirty="0"/>
          </a:p>
        </p:txBody>
      </p:sp>
      <p:pic>
        <p:nvPicPr>
          <p:cNvPr id="5" name="Picture 4"/>
          <p:cNvPicPr>
            <a:picLocks noChangeAspect="1"/>
          </p:cNvPicPr>
          <p:nvPr/>
        </p:nvPicPr>
        <p:blipFill>
          <a:blip r:embed="rId3"/>
          <a:stretch>
            <a:fillRect/>
          </a:stretch>
        </p:blipFill>
        <p:spPr>
          <a:xfrm>
            <a:off x="4210396" y="2205038"/>
            <a:ext cx="2364003" cy="1710754"/>
          </a:xfrm>
          <a:prstGeom prst="rect">
            <a:avLst/>
          </a:prstGeom>
        </p:spPr>
      </p:pic>
      <p:pic>
        <p:nvPicPr>
          <p:cNvPr id="6" name="Picture 5"/>
          <p:cNvPicPr>
            <a:picLocks noChangeAspect="1"/>
          </p:cNvPicPr>
          <p:nvPr/>
        </p:nvPicPr>
        <p:blipFill>
          <a:blip r:embed="rId4"/>
          <a:stretch>
            <a:fillRect/>
          </a:stretch>
        </p:blipFill>
        <p:spPr>
          <a:xfrm>
            <a:off x="6922634" y="2221470"/>
            <a:ext cx="1909387" cy="1775678"/>
          </a:xfrm>
          <a:prstGeom prst="rect">
            <a:avLst/>
          </a:prstGeom>
        </p:spPr>
      </p:pic>
      <p:pic>
        <p:nvPicPr>
          <p:cNvPr id="7" name="Picture 6"/>
          <p:cNvPicPr>
            <a:picLocks noChangeAspect="1"/>
          </p:cNvPicPr>
          <p:nvPr/>
        </p:nvPicPr>
        <p:blipFill>
          <a:blip r:embed="rId5"/>
          <a:stretch>
            <a:fillRect/>
          </a:stretch>
        </p:blipFill>
        <p:spPr>
          <a:xfrm>
            <a:off x="4481578" y="4861954"/>
            <a:ext cx="2244439" cy="1639008"/>
          </a:xfrm>
          <a:prstGeom prst="rect">
            <a:avLst/>
          </a:prstGeom>
        </p:spPr>
      </p:pic>
      <p:sp>
        <p:nvSpPr>
          <p:cNvPr id="11" name="Rectangle 10"/>
          <p:cNvSpPr/>
          <p:nvPr/>
        </p:nvSpPr>
        <p:spPr>
          <a:xfrm>
            <a:off x="339347" y="928816"/>
            <a:ext cx="4504118" cy="461665"/>
          </a:xfrm>
          <a:prstGeom prst="rect">
            <a:avLst/>
          </a:prstGeom>
        </p:spPr>
        <p:txBody>
          <a:bodyPr wrap="none">
            <a:spAutoFit/>
          </a:bodyPr>
          <a:lstStyle/>
          <a:p>
            <a:pPr marL="311150" lvl="1" indent="-285750">
              <a:buFont typeface="Wingdings" panose="05000000000000000000" pitchFamily="2" charset="2"/>
              <a:buChar char="q"/>
            </a:pPr>
            <a:r>
              <a:rPr lang="en-GB" sz="2400" dirty="0" smtClean="0">
                <a:solidFill>
                  <a:srgbClr val="C00000"/>
                </a:solidFill>
              </a:rPr>
              <a:t> </a:t>
            </a:r>
            <a:r>
              <a:rPr lang="en-GB" sz="2400" dirty="0">
                <a:solidFill>
                  <a:srgbClr val="C00000"/>
                </a:solidFill>
              </a:rPr>
              <a:t>3D: Spherical harmonic analysis</a:t>
            </a:r>
          </a:p>
        </p:txBody>
      </p:sp>
      <p:sp>
        <p:nvSpPr>
          <p:cNvPr id="18" name="Rounded Rectangle 17"/>
          <p:cNvSpPr/>
          <p:nvPr/>
        </p:nvSpPr>
        <p:spPr>
          <a:xfrm>
            <a:off x="725232" y="1524984"/>
            <a:ext cx="2667290" cy="447544"/>
          </a:xfrm>
          <a:prstGeom prst="roundRect">
            <a:avLst/>
          </a:prstGeom>
          <a:solidFill>
            <a:schemeClr val="bg1"/>
          </a:solidFill>
          <a:ln w="508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Ø"/>
            </a:pPr>
            <a:r>
              <a:rPr lang="en-US" dirty="0">
                <a:solidFill>
                  <a:srgbClr val="007033"/>
                </a:solidFill>
              </a:rPr>
              <a:t>Only dipole searches</a:t>
            </a:r>
          </a:p>
        </p:txBody>
      </p:sp>
      <p:sp>
        <p:nvSpPr>
          <p:cNvPr id="19" name="Rounded Rectangle 18"/>
          <p:cNvSpPr/>
          <p:nvPr/>
        </p:nvSpPr>
        <p:spPr>
          <a:xfrm>
            <a:off x="725231" y="4186408"/>
            <a:ext cx="4118233" cy="447544"/>
          </a:xfrm>
          <a:prstGeom prst="roundRect">
            <a:avLst/>
          </a:prstGeom>
          <a:solidFill>
            <a:schemeClr val="bg1"/>
          </a:solidFill>
          <a:ln w="508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Ø"/>
            </a:pPr>
            <a:r>
              <a:rPr lang="en-US" dirty="0">
                <a:solidFill>
                  <a:srgbClr val="007033"/>
                </a:solidFill>
              </a:rPr>
              <a:t>Only dipole and quadrupole </a:t>
            </a:r>
            <a:r>
              <a:rPr lang="en-US" dirty="0" smtClean="0">
                <a:solidFill>
                  <a:srgbClr val="007033"/>
                </a:solidFill>
              </a:rPr>
              <a:t>searches</a:t>
            </a:r>
            <a:endParaRPr lang="en-US" dirty="0">
              <a:solidFill>
                <a:srgbClr val="007033"/>
              </a:solidFill>
            </a:endParaRPr>
          </a:p>
        </p:txBody>
      </p:sp>
      <p:pic>
        <p:nvPicPr>
          <p:cNvPr id="21" name="Picture 20"/>
          <p:cNvPicPr>
            <a:picLocks noChangeAspect="1"/>
          </p:cNvPicPr>
          <p:nvPr/>
        </p:nvPicPr>
        <p:blipFill>
          <a:blip r:embed="rId6"/>
          <a:stretch>
            <a:fillRect/>
          </a:stretch>
        </p:blipFill>
        <p:spPr>
          <a:xfrm>
            <a:off x="6752701" y="4851386"/>
            <a:ext cx="2249255" cy="1645466"/>
          </a:xfrm>
          <a:prstGeom prst="rect">
            <a:avLst/>
          </a:prstGeom>
        </p:spPr>
      </p:pic>
      <p:sp>
        <p:nvSpPr>
          <p:cNvPr id="23" name="Rectangle 22"/>
          <p:cNvSpPr/>
          <p:nvPr/>
        </p:nvSpPr>
        <p:spPr>
          <a:xfrm>
            <a:off x="848957" y="2321466"/>
            <a:ext cx="2195330" cy="523220"/>
          </a:xfrm>
          <a:prstGeom prst="rect">
            <a:avLst/>
          </a:prstGeom>
        </p:spPr>
        <p:txBody>
          <a:bodyPr wrap="square">
            <a:spAutoFit/>
          </a:bodyPr>
          <a:lstStyle/>
          <a:p>
            <a:pPr>
              <a:buFont typeface="Wingdings" panose="05000000000000000000" pitchFamily="2" charset="2"/>
              <a:buChar char="§"/>
            </a:pPr>
            <a:r>
              <a:rPr lang="en-GB" sz="1400" dirty="0"/>
              <a:t>Incomplete sky-coverage and non-uniform exposure</a:t>
            </a:r>
            <a:endParaRPr lang="en-US" sz="1400" dirty="0"/>
          </a:p>
        </p:txBody>
      </p:sp>
      <p:sp>
        <p:nvSpPr>
          <p:cNvPr id="25" name="Rectangle 24"/>
          <p:cNvSpPr/>
          <p:nvPr/>
        </p:nvSpPr>
        <p:spPr>
          <a:xfrm>
            <a:off x="848957" y="2984514"/>
            <a:ext cx="2543565" cy="738664"/>
          </a:xfrm>
          <a:prstGeom prst="rect">
            <a:avLst/>
          </a:prstGeom>
        </p:spPr>
        <p:txBody>
          <a:bodyPr wrap="square">
            <a:spAutoFit/>
          </a:bodyPr>
          <a:lstStyle/>
          <a:p>
            <a:pPr>
              <a:buFont typeface="Wingdings" panose="05000000000000000000" pitchFamily="2" charset="2"/>
              <a:buChar char="§"/>
            </a:pPr>
            <a:r>
              <a:rPr lang="en-GB" sz="1400" dirty="0"/>
              <a:t>alignment of the phases in right ascension as a </a:t>
            </a:r>
            <a:r>
              <a:rPr lang="en-GB" sz="1400" dirty="0" smtClean="0"/>
              <a:t>function of </a:t>
            </a:r>
            <a:r>
              <a:rPr lang="en-GB" sz="1400" dirty="0"/>
              <a:t>the </a:t>
            </a:r>
            <a:r>
              <a:rPr lang="en-GB" sz="1400" dirty="0" smtClean="0"/>
              <a:t>energy, as the previous slide</a:t>
            </a:r>
            <a:endParaRPr lang="en-US" sz="1400" dirty="0"/>
          </a:p>
        </p:txBody>
      </p:sp>
      <p:sp>
        <p:nvSpPr>
          <p:cNvPr id="26" name="Rectangle 25"/>
          <p:cNvSpPr/>
          <p:nvPr/>
        </p:nvSpPr>
        <p:spPr>
          <a:xfrm>
            <a:off x="738573" y="5009134"/>
            <a:ext cx="3729663" cy="1015663"/>
          </a:xfrm>
          <a:prstGeom prst="rect">
            <a:avLst/>
          </a:prstGeom>
        </p:spPr>
        <p:txBody>
          <a:bodyPr wrap="square">
            <a:spAutoFit/>
          </a:bodyPr>
          <a:lstStyle/>
          <a:p>
            <a:pPr>
              <a:buFont typeface="Wingdings" panose="05000000000000000000" pitchFamily="2" charset="2"/>
              <a:buChar char="§"/>
            </a:pPr>
            <a:r>
              <a:rPr lang="en-GB" sz="1600" dirty="0">
                <a:solidFill>
                  <a:srgbClr val="C00000"/>
                </a:solidFill>
              </a:rPr>
              <a:t>Protons @ </a:t>
            </a:r>
            <a:r>
              <a:rPr lang="en-GB" sz="1600" dirty="0" err="1">
                <a:solidFill>
                  <a:srgbClr val="C00000"/>
                </a:solidFill>
              </a:rPr>
              <a:t>EeV</a:t>
            </a:r>
            <a:r>
              <a:rPr lang="en-GB" sz="1600" dirty="0">
                <a:solidFill>
                  <a:srgbClr val="C00000"/>
                </a:solidFill>
              </a:rPr>
              <a:t> energies from stationary galactic </a:t>
            </a:r>
            <a:r>
              <a:rPr lang="en-GB" sz="1600" dirty="0" smtClean="0">
                <a:solidFill>
                  <a:srgbClr val="C00000"/>
                </a:solidFill>
              </a:rPr>
              <a:t>sources origin disfavoured</a:t>
            </a:r>
          </a:p>
          <a:p>
            <a:r>
              <a:rPr lang="en-GB" sz="1400" dirty="0" smtClean="0">
                <a:solidFill>
                  <a:schemeClr val="tx1">
                    <a:lumMod val="65000"/>
                    <a:lumOff val="35000"/>
                  </a:schemeClr>
                </a:solidFill>
              </a:rPr>
              <a:t>Considering a Galactic </a:t>
            </a:r>
            <a:r>
              <a:rPr lang="en-GB" sz="1400" dirty="0">
                <a:solidFill>
                  <a:schemeClr val="tx1">
                    <a:lumMod val="65000"/>
                    <a:lumOff val="35000"/>
                  </a:schemeClr>
                </a:solidFill>
              </a:rPr>
              <a:t>magnetic field: </a:t>
            </a:r>
            <a:endParaRPr lang="en-GB" sz="1400" dirty="0" smtClean="0">
              <a:solidFill>
                <a:schemeClr val="tx1">
                  <a:lumMod val="65000"/>
                  <a:lumOff val="35000"/>
                </a:schemeClr>
              </a:solidFill>
            </a:endParaRPr>
          </a:p>
          <a:p>
            <a:r>
              <a:rPr lang="en-GB" sz="1400" dirty="0" smtClean="0">
                <a:solidFill>
                  <a:schemeClr val="tx1">
                    <a:lumMod val="65000"/>
                    <a:lumOff val="35000"/>
                  </a:schemeClr>
                </a:solidFill>
              </a:rPr>
              <a:t>Regular</a:t>
            </a:r>
            <a:r>
              <a:rPr lang="en-GB" sz="1400" dirty="0">
                <a:solidFill>
                  <a:schemeClr val="tx1">
                    <a:lumMod val="65000"/>
                    <a:lumOff val="35000"/>
                  </a:schemeClr>
                </a:solidFill>
              </a:rPr>
              <a:t>: disk field and halo field + Turbulent field</a:t>
            </a:r>
            <a:endParaRPr lang="en-US" sz="1400" dirty="0">
              <a:solidFill>
                <a:schemeClr val="tx1">
                  <a:lumMod val="65000"/>
                  <a:lumOff val="35000"/>
                </a:schemeClr>
              </a:solidFill>
            </a:endParaRPr>
          </a:p>
        </p:txBody>
      </p:sp>
      <p:pic>
        <p:nvPicPr>
          <p:cNvPr id="27" name="Picture 26"/>
          <p:cNvPicPr>
            <a:picLocks noChangeAspect="1"/>
          </p:cNvPicPr>
          <p:nvPr/>
        </p:nvPicPr>
        <p:blipFill>
          <a:blip r:embed="rId7"/>
          <a:stretch>
            <a:fillRect/>
          </a:stretch>
        </p:blipFill>
        <p:spPr>
          <a:xfrm>
            <a:off x="4843464" y="894963"/>
            <a:ext cx="4158492" cy="480277"/>
          </a:xfrm>
          <a:prstGeom prst="rect">
            <a:avLst/>
          </a:prstGeom>
        </p:spPr>
      </p:pic>
      <p:pic>
        <p:nvPicPr>
          <p:cNvPr id="28" name="Picture 27"/>
          <p:cNvPicPr>
            <a:picLocks noChangeAspect="1"/>
          </p:cNvPicPr>
          <p:nvPr/>
        </p:nvPicPr>
        <p:blipFill>
          <a:blip r:embed="rId8"/>
          <a:stretch>
            <a:fillRect/>
          </a:stretch>
        </p:blipFill>
        <p:spPr>
          <a:xfrm>
            <a:off x="4843463" y="1366351"/>
            <a:ext cx="4158493" cy="396619"/>
          </a:xfrm>
          <a:prstGeom prst="rect">
            <a:avLst/>
          </a:prstGeom>
        </p:spPr>
      </p:pic>
    </p:spTree>
    <p:extLst>
      <p:ext uri="{BB962C8B-B14F-4D97-AF65-F5344CB8AC3E}">
        <p14:creationId xmlns:p14="http://schemas.microsoft.com/office/powerpoint/2010/main" val="250486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3" grpId="0"/>
      <p:bldP spid="25"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0" dirty="0"/>
              <a:t>Large Scale anisotropies Spherical </a:t>
            </a:r>
            <a:r>
              <a:rPr lang="en-US" sz="2400" b="0" dirty="0" smtClean="0"/>
              <a:t>harmonic Full Sky </a:t>
            </a:r>
            <a:endParaRPr lang="en-US" sz="2400" b="0"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11</a:t>
            </a:fld>
            <a:endParaRPr lang="en-US" dirty="0"/>
          </a:p>
        </p:txBody>
      </p:sp>
      <p:pic>
        <p:nvPicPr>
          <p:cNvPr id="5" name="Picture 4"/>
          <p:cNvPicPr>
            <a:picLocks noChangeAspect="1"/>
          </p:cNvPicPr>
          <p:nvPr/>
        </p:nvPicPr>
        <p:blipFill>
          <a:blip r:embed="rId2"/>
          <a:stretch>
            <a:fillRect/>
          </a:stretch>
        </p:blipFill>
        <p:spPr>
          <a:xfrm>
            <a:off x="5262742" y="1586507"/>
            <a:ext cx="3222699" cy="2265231"/>
          </a:xfrm>
          <a:prstGeom prst="rect">
            <a:avLst/>
          </a:prstGeom>
        </p:spPr>
      </p:pic>
      <p:pic>
        <p:nvPicPr>
          <p:cNvPr id="7" name="Picture 6"/>
          <p:cNvPicPr>
            <a:picLocks noChangeAspect="1"/>
          </p:cNvPicPr>
          <p:nvPr/>
        </p:nvPicPr>
        <p:blipFill>
          <a:blip r:embed="rId3"/>
          <a:stretch>
            <a:fillRect/>
          </a:stretch>
        </p:blipFill>
        <p:spPr>
          <a:xfrm>
            <a:off x="5262742" y="4367763"/>
            <a:ext cx="2944244" cy="2143673"/>
          </a:xfrm>
          <a:prstGeom prst="rect">
            <a:avLst/>
          </a:prstGeom>
        </p:spPr>
      </p:pic>
      <p:pic>
        <p:nvPicPr>
          <p:cNvPr id="8" name="Picture 7"/>
          <p:cNvPicPr>
            <a:picLocks noChangeAspect="1"/>
          </p:cNvPicPr>
          <p:nvPr/>
        </p:nvPicPr>
        <p:blipFill>
          <a:blip r:embed="rId4"/>
          <a:stretch>
            <a:fillRect/>
          </a:stretch>
        </p:blipFill>
        <p:spPr>
          <a:xfrm>
            <a:off x="977975" y="3530523"/>
            <a:ext cx="1632210" cy="1137125"/>
          </a:xfrm>
          <a:prstGeom prst="rect">
            <a:avLst/>
          </a:prstGeom>
        </p:spPr>
      </p:pic>
      <p:pic>
        <p:nvPicPr>
          <p:cNvPr id="9" name="Picture 8"/>
          <p:cNvPicPr>
            <a:picLocks noChangeAspect="1"/>
          </p:cNvPicPr>
          <p:nvPr/>
        </p:nvPicPr>
        <p:blipFill>
          <a:blip r:embed="rId5"/>
          <a:stretch>
            <a:fillRect/>
          </a:stretch>
        </p:blipFill>
        <p:spPr>
          <a:xfrm>
            <a:off x="2762137" y="3530523"/>
            <a:ext cx="1617766" cy="1151565"/>
          </a:xfrm>
          <a:prstGeom prst="rect">
            <a:avLst/>
          </a:prstGeom>
        </p:spPr>
      </p:pic>
      <mc:AlternateContent xmlns:mc="http://schemas.openxmlformats.org/markup-compatibility/2006" xmlns:a14="http://schemas.microsoft.com/office/drawing/2010/main">
        <mc:Choice Requires="a14">
          <p:sp>
            <p:nvSpPr>
              <p:cNvPr id="10" name="Rounded Rectangle 9"/>
              <p:cNvSpPr/>
              <p:nvPr/>
            </p:nvSpPr>
            <p:spPr>
              <a:xfrm>
                <a:off x="3038968" y="1011342"/>
                <a:ext cx="1609342" cy="818458"/>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14:m>
                  <m:oMath xmlns:m="http://schemas.openxmlformats.org/officeDocument/2006/math">
                    <m:r>
                      <a:rPr lang="en-GB" sz="2000" i="1" smtClean="0">
                        <a:latin typeface="Cambria Math" panose="02040503050406030204" pitchFamily="18" charset="0"/>
                      </a:rPr>
                      <m:t>𝐸</m:t>
                    </m:r>
                    <m:r>
                      <a:rPr lang="en-GB" sz="2000" b="0" i="1" smtClean="0">
                        <a:latin typeface="Cambria Math" panose="02040503050406030204" pitchFamily="18" charset="0"/>
                      </a:rPr>
                      <m:t>&gt;1</m:t>
                    </m:r>
                  </m:oMath>
                </a14:m>
                <a:r>
                  <a:rPr lang="en-GB" sz="2000" dirty="0"/>
                  <a:t>EeV</a:t>
                </a:r>
                <a:r>
                  <a:rPr lang="en-US" sz="2000" i="1" dirty="0" smtClean="0">
                    <a:solidFill>
                      <a:prstClr val="white"/>
                    </a:solidFill>
                    <a:cs typeface="Arial" pitchFamily="34" charset="0"/>
                  </a:rPr>
                  <a:t> </a:t>
                </a:r>
              </a:p>
            </p:txBody>
          </p:sp>
        </mc:Choice>
        <mc:Fallback xmlns="">
          <p:sp>
            <p:nvSpPr>
              <p:cNvPr id="10" name="Rounded Rectangle 9"/>
              <p:cNvSpPr>
                <a:spLocks noRot="1" noChangeAspect="1" noMove="1" noResize="1" noEditPoints="1" noAdjustHandles="1" noChangeArrowheads="1" noChangeShapeType="1" noTextEdit="1"/>
              </p:cNvSpPr>
              <p:nvPr/>
            </p:nvSpPr>
            <p:spPr>
              <a:xfrm>
                <a:off x="3038968" y="1011342"/>
                <a:ext cx="1609342" cy="818458"/>
              </a:xfrm>
              <a:prstGeom prst="roundRect">
                <a:avLst/>
              </a:prstGeom>
              <a:blipFill rotWithShape="0">
                <a:blip r:embed="rId6"/>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11" name="Rounded Rectangle 10"/>
          <p:cNvSpPr/>
          <p:nvPr/>
        </p:nvSpPr>
        <p:spPr>
          <a:xfrm>
            <a:off x="595323" y="1011342"/>
            <a:ext cx="2397513" cy="818458"/>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GB" sz="2000" i="1" dirty="0">
                <a:solidFill>
                  <a:prstClr val="white"/>
                </a:solidFill>
                <a:cs typeface="Arial" pitchFamily="34" charset="0"/>
              </a:rPr>
              <a:t>Full-Sky: Auger </a:t>
            </a:r>
            <a:r>
              <a:rPr lang="en-GB" sz="2000" i="1" dirty="0" smtClean="0">
                <a:solidFill>
                  <a:prstClr val="white"/>
                </a:solidFill>
                <a:cs typeface="Arial" pitchFamily="34" charset="0"/>
              </a:rPr>
              <a:t>+Telescope Array</a:t>
            </a:r>
            <a:endParaRPr lang="en-US" sz="2000" i="1" dirty="0" smtClean="0">
              <a:solidFill>
                <a:prstClr val="white"/>
              </a:solidFill>
              <a:cs typeface="Arial" pitchFamily="34" charset="0"/>
            </a:endParaRPr>
          </a:p>
        </p:txBody>
      </p:sp>
      <mc:AlternateContent xmlns:mc="http://schemas.openxmlformats.org/markup-compatibility/2006" xmlns:a14="http://schemas.microsoft.com/office/drawing/2010/main">
        <mc:Choice Requires="a14">
          <p:sp>
            <p:nvSpPr>
              <p:cNvPr id="13" name="Rounded Rectangle 12"/>
              <p:cNvSpPr/>
              <p:nvPr/>
            </p:nvSpPr>
            <p:spPr>
              <a:xfrm>
                <a:off x="749375" y="2012033"/>
                <a:ext cx="3259489" cy="1396181"/>
              </a:xfrm>
              <a:prstGeom prst="roundRect">
                <a:avLst/>
              </a:prstGeom>
              <a:solidFill>
                <a:schemeClr val="bg1"/>
              </a:solidFill>
              <a:ln w="31750">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lvl="0"/>
                <a:r>
                  <a:rPr lang="en-GB" b="1" dirty="0" smtClean="0">
                    <a:solidFill>
                      <a:srgbClr val="C00000"/>
                    </a:solidFill>
                  </a:rPr>
                  <a:t>Dipole:</a:t>
                </a:r>
              </a:p>
              <a:p>
                <a:pPr marL="268288" lvl="0"/>
                <a:r>
                  <a:rPr lang="en-GB" sz="1600" dirty="0" smtClean="0">
                    <a:solidFill>
                      <a:schemeClr val="tx1">
                        <a:lumMod val="65000"/>
                        <a:lumOff val="35000"/>
                      </a:schemeClr>
                    </a:solidFill>
                  </a:rPr>
                  <a:t>Dipole amplitude </a:t>
                </a:r>
                <a14:m>
                  <m:oMath xmlns:m="http://schemas.openxmlformats.org/officeDocument/2006/math">
                    <m:r>
                      <a:rPr lang="en-GB" sz="1600" b="0" i="1" smtClean="0">
                        <a:solidFill>
                          <a:schemeClr val="tx1">
                            <a:lumMod val="65000"/>
                            <a:lumOff val="35000"/>
                          </a:schemeClr>
                        </a:solidFill>
                        <a:latin typeface="Cambria Math" panose="02040503050406030204" pitchFamily="18" charset="0"/>
                      </a:rPr>
                      <m:t>6.5</m:t>
                    </m:r>
                    <m:r>
                      <a:rPr lang="en-GB" sz="1600" b="0" i="1" smtClean="0">
                        <a:solidFill>
                          <a:schemeClr val="tx1">
                            <a:lumMod val="65000"/>
                            <a:lumOff val="35000"/>
                          </a:schemeClr>
                        </a:solidFill>
                        <a:latin typeface="Cambria Math" panose="02040503050406030204" pitchFamily="18" charset="0"/>
                        <a:ea typeface="Cambria Math" panose="02040503050406030204" pitchFamily="18" charset="0"/>
                      </a:rPr>
                      <m:t>±1.9%</m:t>
                    </m:r>
                  </m:oMath>
                </a14:m>
                <a:endParaRPr lang="en-GB" sz="1600" dirty="0" smtClean="0">
                  <a:solidFill>
                    <a:schemeClr val="tx1">
                      <a:lumMod val="65000"/>
                      <a:lumOff val="35000"/>
                    </a:schemeClr>
                  </a:solidFill>
                </a:endParaRPr>
              </a:p>
              <a:p>
                <a:pPr marL="268288" lvl="0"/>
                <a:r>
                  <a:rPr lang="en-GB" sz="1600" dirty="0" smtClean="0">
                    <a:solidFill>
                      <a:schemeClr val="tx1">
                        <a:lumMod val="65000"/>
                        <a:lumOff val="35000"/>
                      </a:schemeClr>
                    </a:solidFill>
                  </a:rPr>
                  <a:t>Right ascension  </a:t>
                </a:r>
                <a14:m>
                  <m:oMath xmlns:m="http://schemas.openxmlformats.org/officeDocument/2006/math">
                    <m:r>
                      <a:rPr lang="en-GB" sz="1600" b="0" i="1" smtClean="0">
                        <a:solidFill>
                          <a:schemeClr val="tx1">
                            <a:lumMod val="65000"/>
                            <a:lumOff val="35000"/>
                          </a:schemeClr>
                        </a:solidFill>
                        <a:latin typeface="Cambria Math" panose="02040503050406030204" pitchFamily="18" charset="0"/>
                      </a:rPr>
                      <m:t>93</m:t>
                    </m:r>
                    <m:r>
                      <a:rPr lang="en-GB" sz="1600" b="0" i="1" smtClean="0">
                        <a:solidFill>
                          <a:schemeClr val="tx1">
                            <a:lumMod val="65000"/>
                            <a:lumOff val="35000"/>
                          </a:schemeClr>
                        </a:solidFill>
                        <a:latin typeface="Cambria Math" panose="02040503050406030204" pitchFamily="18" charset="0"/>
                        <a:ea typeface="Cambria Math" panose="02040503050406030204" pitchFamily="18" charset="0"/>
                      </a:rPr>
                      <m:t>°±24°</m:t>
                    </m:r>
                  </m:oMath>
                </a14:m>
                <a:endParaRPr lang="en-GB" sz="1600" dirty="0" smtClean="0">
                  <a:solidFill>
                    <a:schemeClr val="tx1">
                      <a:lumMod val="65000"/>
                      <a:lumOff val="35000"/>
                    </a:schemeClr>
                  </a:solidFill>
                </a:endParaRPr>
              </a:p>
              <a:p>
                <a:pPr marL="268288" lvl="0"/>
                <a:r>
                  <a:rPr lang="en-GB" sz="1600" dirty="0" smtClean="0">
                    <a:solidFill>
                      <a:schemeClr val="tx1">
                        <a:lumMod val="65000"/>
                        <a:lumOff val="35000"/>
                      </a:schemeClr>
                    </a:solidFill>
                  </a:rPr>
                  <a:t>Declination </a:t>
                </a:r>
                <a14:m>
                  <m:oMath xmlns:m="http://schemas.openxmlformats.org/officeDocument/2006/math">
                    <m:r>
                      <a:rPr lang="en-GB" sz="1600" b="0" i="1" smtClean="0">
                        <a:solidFill>
                          <a:schemeClr val="tx1">
                            <a:lumMod val="65000"/>
                            <a:lumOff val="35000"/>
                          </a:schemeClr>
                        </a:solidFill>
                        <a:latin typeface="Cambria Math" panose="02040503050406030204" pitchFamily="18" charset="0"/>
                      </a:rPr>
                      <m:t>−46</m:t>
                    </m:r>
                    <m:r>
                      <a:rPr lang="en-GB" sz="1600" b="0" i="1" smtClean="0">
                        <a:solidFill>
                          <a:schemeClr val="tx1">
                            <a:lumMod val="65000"/>
                            <a:lumOff val="35000"/>
                          </a:schemeClr>
                        </a:solidFill>
                        <a:latin typeface="Cambria Math" panose="02040503050406030204" pitchFamily="18" charset="0"/>
                        <a:ea typeface="Cambria Math" panose="02040503050406030204" pitchFamily="18" charset="0"/>
                      </a:rPr>
                      <m:t>°±18°</m:t>
                    </m:r>
                  </m:oMath>
                </a14:m>
                <a:endParaRPr lang="en-GB" sz="1600" dirty="0" smtClean="0">
                  <a:solidFill>
                    <a:schemeClr val="tx1">
                      <a:lumMod val="65000"/>
                      <a:lumOff val="35000"/>
                    </a:schemeClr>
                  </a:solidFill>
                </a:endParaRPr>
              </a:p>
              <a:p>
                <a:pPr marL="268288" lvl="0"/>
                <a:r>
                  <a:rPr lang="en-GB" sz="1600" dirty="0" smtClean="0">
                    <a:solidFill>
                      <a:schemeClr val="tx1">
                        <a:lumMod val="65000"/>
                        <a:lumOff val="35000"/>
                      </a:schemeClr>
                    </a:solidFill>
                  </a:rPr>
                  <a:t>Probability from </a:t>
                </a:r>
                <a:r>
                  <a:rPr lang="en-GB" sz="1600" dirty="0" err="1" smtClean="0">
                    <a:solidFill>
                      <a:schemeClr val="tx1">
                        <a:lumMod val="65000"/>
                        <a:lumOff val="35000"/>
                      </a:schemeClr>
                    </a:solidFill>
                  </a:rPr>
                  <a:t>iso</a:t>
                </a:r>
                <a:r>
                  <a:rPr lang="en-GB" sz="1600" dirty="0" smtClean="0">
                    <a:solidFill>
                      <a:schemeClr val="tx1">
                        <a:lumMod val="65000"/>
                        <a:lumOff val="35000"/>
                      </a:schemeClr>
                    </a:solidFill>
                  </a:rPr>
                  <a:t>: </a:t>
                </a:r>
                <a14:m>
                  <m:oMath xmlns:m="http://schemas.openxmlformats.org/officeDocument/2006/math">
                    <m:r>
                      <a:rPr lang="en-GB" sz="1600" b="1" i="1" dirty="0" smtClean="0">
                        <a:solidFill>
                          <a:srgbClr val="C00000"/>
                        </a:solidFill>
                        <a:latin typeface="Cambria Math" panose="02040503050406030204" pitchFamily="18" charset="0"/>
                      </a:rPr>
                      <m:t>𝟎</m:t>
                    </m:r>
                    <m:r>
                      <a:rPr lang="en-GB" sz="1600" b="1" i="1" dirty="0" smtClean="0">
                        <a:solidFill>
                          <a:srgbClr val="C00000"/>
                        </a:solidFill>
                        <a:latin typeface="Cambria Math" panose="02040503050406030204" pitchFamily="18" charset="0"/>
                      </a:rPr>
                      <m:t>.</m:t>
                    </m:r>
                    <m:r>
                      <a:rPr lang="en-GB" sz="1600" b="1" i="1" dirty="0" smtClean="0">
                        <a:solidFill>
                          <a:srgbClr val="C00000"/>
                        </a:solidFill>
                        <a:latin typeface="Cambria Math" panose="02040503050406030204" pitchFamily="18" charset="0"/>
                      </a:rPr>
                      <m:t>𝟓</m:t>
                    </m:r>
                    <m:r>
                      <a:rPr lang="en-GB" sz="1600" b="1" i="1" dirty="0" smtClean="0">
                        <a:solidFill>
                          <a:srgbClr val="C00000"/>
                        </a:solidFill>
                        <a:latin typeface="Cambria Math" panose="02040503050406030204" pitchFamily="18" charset="0"/>
                      </a:rPr>
                      <m:t>%</m:t>
                    </m:r>
                  </m:oMath>
                </a14:m>
                <a:endParaRPr lang="en-GB" sz="1600" b="1" dirty="0">
                  <a:solidFill>
                    <a:srgbClr val="C00000"/>
                  </a:solidFill>
                </a:endParaRPr>
              </a:p>
            </p:txBody>
          </p:sp>
        </mc:Choice>
        <mc:Fallback xmlns="">
          <p:sp>
            <p:nvSpPr>
              <p:cNvPr id="13" name="Rounded Rectangle 12"/>
              <p:cNvSpPr>
                <a:spLocks noRot="1" noChangeAspect="1" noMove="1" noResize="1" noEditPoints="1" noAdjustHandles="1" noChangeArrowheads="1" noChangeShapeType="1" noTextEdit="1"/>
              </p:cNvSpPr>
              <p:nvPr/>
            </p:nvSpPr>
            <p:spPr>
              <a:xfrm>
                <a:off x="749375" y="2012033"/>
                <a:ext cx="3259489" cy="1396181"/>
              </a:xfrm>
              <a:prstGeom prst="roundRect">
                <a:avLst/>
              </a:prstGeom>
              <a:blipFill rotWithShape="0">
                <a:blip r:embed="rId7"/>
                <a:stretch>
                  <a:fillRect/>
                </a:stretch>
              </a:blipFill>
              <a:ln w="31750">
                <a:solidFill>
                  <a:srgbClr val="800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14" name="Rounded Rectangle 13"/>
          <p:cNvSpPr/>
          <p:nvPr/>
        </p:nvSpPr>
        <p:spPr>
          <a:xfrm>
            <a:off x="5089729" y="1062730"/>
            <a:ext cx="3395712" cy="447544"/>
          </a:xfrm>
          <a:prstGeom prst="roundRect">
            <a:avLst/>
          </a:prstGeom>
          <a:solidFill>
            <a:schemeClr val="bg1"/>
          </a:solidFill>
          <a:ln w="508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dirty="0" smtClean="0">
                <a:solidFill>
                  <a:srgbClr val="800000"/>
                </a:solidFill>
                <a:cs typeface="Arial" pitchFamily="34" charset="0"/>
              </a:rPr>
              <a:t>Sky map with average flux</a:t>
            </a:r>
            <a:endParaRPr lang="en-US" sz="1600" dirty="0" smtClean="0">
              <a:solidFill>
                <a:schemeClr val="tx1">
                  <a:lumMod val="65000"/>
                  <a:lumOff val="35000"/>
                </a:schemeClr>
              </a:solidFill>
              <a:latin typeface="Calibri" pitchFamily="34" charset="0"/>
              <a:cs typeface="Arial" pitchFamily="34" charset="0"/>
            </a:endParaRPr>
          </a:p>
        </p:txBody>
      </p:sp>
      <p:sp>
        <p:nvSpPr>
          <p:cNvPr id="15" name="Rounded Rectangle 14"/>
          <p:cNvSpPr/>
          <p:nvPr/>
        </p:nvSpPr>
        <p:spPr>
          <a:xfrm>
            <a:off x="743756" y="4986629"/>
            <a:ext cx="4036761" cy="1149780"/>
          </a:xfrm>
          <a:prstGeom prst="roundRect">
            <a:avLst/>
          </a:prstGeom>
          <a:solidFill>
            <a:schemeClr val="bg1"/>
          </a:solidFill>
          <a:ln w="31750">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lvl="0"/>
            <a:r>
              <a:rPr lang="en-GB" b="1" dirty="0" smtClean="0">
                <a:solidFill>
                  <a:srgbClr val="C00000"/>
                </a:solidFill>
              </a:rPr>
              <a:t>Multipoles:</a:t>
            </a:r>
          </a:p>
          <a:p>
            <a:pPr marL="268288" lvl="0"/>
            <a:r>
              <a:rPr lang="en-GB" sz="1600" dirty="0">
                <a:solidFill>
                  <a:schemeClr val="tx1">
                    <a:lumMod val="65000"/>
                    <a:lumOff val="35000"/>
                  </a:schemeClr>
                </a:solidFill>
              </a:rPr>
              <a:t>Quadrupole within statistical fluctuations </a:t>
            </a:r>
            <a:r>
              <a:rPr lang="en-GB" sz="1600" dirty="0" smtClean="0">
                <a:solidFill>
                  <a:schemeClr val="tx1">
                    <a:lumMod val="65000"/>
                    <a:lumOff val="35000"/>
                  </a:schemeClr>
                </a:solidFill>
              </a:rPr>
              <a:t>expected from </a:t>
            </a:r>
            <a:r>
              <a:rPr lang="en-GB" sz="1600" dirty="0">
                <a:solidFill>
                  <a:schemeClr val="tx1">
                    <a:lumMod val="65000"/>
                    <a:lumOff val="35000"/>
                  </a:schemeClr>
                </a:solidFill>
              </a:rPr>
              <a:t>isotropic samples </a:t>
            </a:r>
          </a:p>
        </p:txBody>
      </p:sp>
      <p:sp>
        <p:nvSpPr>
          <p:cNvPr id="16" name="Rounded Rectangle 15"/>
          <p:cNvSpPr/>
          <p:nvPr/>
        </p:nvSpPr>
        <p:spPr>
          <a:xfrm>
            <a:off x="5089729" y="3893658"/>
            <a:ext cx="3395712" cy="447544"/>
          </a:xfrm>
          <a:prstGeom prst="roundRect">
            <a:avLst/>
          </a:prstGeom>
          <a:solidFill>
            <a:schemeClr val="bg1"/>
          </a:solidFill>
          <a:ln w="508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dirty="0" smtClean="0">
                <a:solidFill>
                  <a:srgbClr val="800000"/>
                </a:solidFill>
                <a:cs typeface="Arial" pitchFamily="34" charset="0"/>
              </a:rPr>
              <a:t>Multipoles amplitudes</a:t>
            </a:r>
            <a:endParaRPr lang="en-US" sz="1600" dirty="0" smtClean="0">
              <a:solidFill>
                <a:schemeClr val="tx1">
                  <a:lumMod val="65000"/>
                  <a:lumOff val="35000"/>
                </a:schemeClr>
              </a:solidFill>
              <a:latin typeface="Calibri" pitchFamily="34" charset="0"/>
              <a:cs typeface="Arial" pitchFamily="34" charset="0"/>
            </a:endParaRPr>
          </a:p>
        </p:txBody>
      </p:sp>
      <p:sp>
        <p:nvSpPr>
          <p:cNvPr id="17" name="Oval 16"/>
          <p:cNvSpPr/>
          <p:nvPr/>
        </p:nvSpPr>
        <p:spPr>
          <a:xfrm>
            <a:off x="5731727" y="4505824"/>
            <a:ext cx="460793" cy="437016"/>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123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700" dirty="0" smtClean="0"/>
              <a:t>Photons and neutrinos fluxes at Ultra High energy</a:t>
            </a:r>
            <a:endParaRPr lang="en-US" sz="2700"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12</a:t>
            </a:fld>
            <a:endParaRPr lang="en-US" dirty="0"/>
          </a:p>
        </p:txBody>
      </p:sp>
      <p:pic>
        <p:nvPicPr>
          <p:cNvPr id="5" name="Picture 4"/>
          <p:cNvPicPr>
            <a:picLocks noChangeAspect="1"/>
          </p:cNvPicPr>
          <p:nvPr/>
        </p:nvPicPr>
        <p:blipFill>
          <a:blip r:embed="rId3"/>
          <a:stretch>
            <a:fillRect/>
          </a:stretch>
        </p:blipFill>
        <p:spPr>
          <a:xfrm>
            <a:off x="468313" y="1449388"/>
            <a:ext cx="3570750" cy="2728934"/>
          </a:xfrm>
          <a:prstGeom prst="rect">
            <a:avLst/>
          </a:prstGeom>
        </p:spPr>
      </p:pic>
      <p:pic>
        <p:nvPicPr>
          <p:cNvPr id="6" name="Picture 5"/>
          <p:cNvPicPr>
            <a:picLocks noChangeAspect="1"/>
          </p:cNvPicPr>
          <p:nvPr/>
        </p:nvPicPr>
        <p:blipFill>
          <a:blip r:embed="rId4"/>
          <a:stretch>
            <a:fillRect/>
          </a:stretch>
        </p:blipFill>
        <p:spPr>
          <a:xfrm>
            <a:off x="4851256" y="1596109"/>
            <a:ext cx="3829500" cy="2690134"/>
          </a:xfrm>
          <a:prstGeom prst="rect">
            <a:avLst/>
          </a:prstGeom>
        </p:spPr>
      </p:pic>
      <p:sp>
        <p:nvSpPr>
          <p:cNvPr id="7" name="Rounded Rectangle 6"/>
          <p:cNvSpPr/>
          <p:nvPr/>
        </p:nvSpPr>
        <p:spPr>
          <a:xfrm>
            <a:off x="643351" y="985471"/>
            <a:ext cx="3395712" cy="447544"/>
          </a:xfrm>
          <a:prstGeom prst="roundRect">
            <a:avLst/>
          </a:prstGeom>
          <a:solidFill>
            <a:schemeClr val="bg1"/>
          </a:solidFill>
          <a:ln w="508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dirty="0" smtClean="0">
                <a:solidFill>
                  <a:srgbClr val="800000"/>
                </a:solidFill>
                <a:cs typeface="Arial" pitchFamily="34" charset="0"/>
              </a:rPr>
              <a:t>Photon limits</a:t>
            </a:r>
            <a:endParaRPr lang="en-US" sz="1600" dirty="0" smtClean="0">
              <a:solidFill>
                <a:schemeClr val="tx1">
                  <a:lumMod val="65000"/>
                  <a:lumOff val="35000"/>
                </a:schemeClr>
              </a:solidFill>
              <a:latin typeface="Calibri" pitchFamily="34" charset="0"/>
              <a:cs typeface="Arial" pitchFamily="34" charset="0"/>
            </a:endParaRPr>
          </a:p>
        </p:txBody>
      </p:sp>
      <p:sp>
        <p:nvSpPr>
          <p:cNvPr id="8" name="Rounded Rectangle 7"/>
          <p:cNvSpPr/>
          <p:nvPr/>
        </p:nvSpPr>
        <p:spPr>
          <a:xfrm>
            <a:off x="5099055" y="985471"/>
            <a:ext cx="3395712" cy="447544"/>
          </a:xfrm>
          <a:prstGeom prst="roundRect">
            <a:avLst/>
          </a:prstGeom>
          <a:solidFill>
            <a:schemeClr val="bg1"/>
          </a:solidFill>
          <a:ln w="508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dirty="0" smtClean="0">
                <a:solidFill>
                  <a:srgbClr val="800000"/>
                </a:solidFill>
                <a:cs typeface="Arial" pitchFamily="34" charset="0"/>
              </a:rPr>
              <a:t>Neutrino limits</a:t>
            </a:r>
            <a:endParaRPr lang="en-US" sz="1600" dirty="0" smtClean="0">
              <a:solidFill>
                <a:schemeClr val="tx1">
                  <a:lumMod val="65000"/>
                  <a:lumOff val="35000"/>
                </a:schemeClr>
              </a:solidFill>
              <a:latin typeface="Calibri" pitchFamily="34" charset="0"/>
              <a:cs typeface="Arial" pitchFamily="34" charset="0"/>
            </a:endParaRPr>
          </a:p>
        </p:txBody>
      </p:sp>
      <p:sp>
        <p:nvSpPr>
          <p:cNvPr id="9" name="Rounded Rectangle 8"/>
          <p:cNvSpPr/>
          <p:nvPr/>
        </p:nvSpPr>
        <p:spPr>
          <a:xfrm>
            <a:off x="245612" y="4449337"/>
            <a:ext cx="4191137" cy="1585352"/>
          </a:xfrm>
          <a:prstGeom prst="roundRect">
            <a:avLst/>
          </a:prstGeom>
          <a:solidFill>
            <a:schemeClr val="bg1"/>
          </a:solidFill>
          <a:ln w="31750">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88900" lvl="1" indent="-88900">
              <a:lnSpc>
                <a:spcPct val="90000"/>
              </a:lnSpc>
              <a:buFont typeface="Wingdings" panose="05000000000000000000" pitchFamily="2" charset="2"/>
              <a:buChar char="Ø"/>
            </a:pPr>
            <a:r>
              <a:rPr lang="en-GB" sz="1600" dirty="0">
                <a:solidFill>
                  <a:prstClr val="black">
                    <a:lumMod val="65000"/>
                    <a:lumOff val="35000"/>
                  </a:prstClr>
                </a:solidFill>
              </a:rPr>
              <a:t>Photons flux strongly disfavour top-down model of CR acceleration </a:t>
            </a:r>
            <a:endParaRPr lang="en-GB" sz="1600" dirty="0" smtClean="0">
              <a:solidFill>
                <a:prstClr val="black">
                  <a:lumMod val="65000"/>
                  <a:lumOff val="35000"/>
                </a:prstClr>
              </a:solidFill>
            </a:endParaRPr>
          </a:p>
          <a:p>
            <a:pPr marL="88900" lvl="1" indent="-88900">
              <a:lnSpc>
                <a:spcPct val="90000"/>
              </a:lnSpc>
              <a:buFont typeface="Wingdings" panose="05000000000000000000" pitchFamily="2" charset="2"/>
              <a:buChar char="Ø"/>
            </a:pPr>
            <a:r>
              <a:rPr lang="en-GB" sz="1200" dirty="0" smtClean="0">
                <a:solidFill>
                  <a:prstClr val="black">
                    <a:lumMod val="65000"/>
                    <a:lumOff val="35000"/>
                  </a:prstClr>
                </a:solidFill>
              </a:rPr>
              <a:t>E&gt; </a:t>
            </a:r>
            <a:r>
              <a:rPr lang="en-GB" sz="1200" dirty="0">
                <a:solidFill>
                  <a:prstClr val="black">
                    <a:lumMod val="65000"/>
                    <a:lumOff val="35000"/>
                  </a:prstClr>
                </a:solidFill>
              </a:rPr>
              <a:t>10 </a:t>
            </a:r>
            <a:r>
              <a:rPr lang="en-GB" sz="1200" dirty="0" err="1">
                <a:solidFill>
                  <a:prstClr val="black">
                    <a:lumMod val="65000"/>
                    <a:lumOff val="35000"/>
                  </a:prstClr>
                </a:solidFill>
              </a:rPr>
              <a:t>EeV</a:t>
            </a:r>
            <a:r>
              <a:rPr lang="en-GB" sz="1200" dirty="0">
                <a:solidFill>
                  <a:prstClr val="black">
                    <a:lumMod val="65000"/>
                    <a:lumOff val="35000"/>
                  </a:prstClr>
                </a:solidFill>
              </a:rPr>
              <a:t> start constraining the most optimistic predictions of </a:t>
            </a:r>
            <a:r>
              <a:rPr lang="en-GB" sz="1200" dirty="0" err="1">
                <a:solidFill>
                  <a:prstClr val="black">
                    <a:lumMod val="65000"/>
                    <a:lumOff val="35000"/>
                  </a:prstClr>
                </a:solidFill>
              </a:rPr>
              <a:t>cosmogenic</a:t>
            </a:r>
            <a:r>
              <a:rPr lang="en-GB" sz="1200" dirty="0">
                <a:solidFill>
                  <a:prstClr val="black">
                    <a:lumMod val="65000"/>
                    <a:lumOff val="35000"/>
                  </a:prstClr>
                </a:solidFill>
              </a:rPr>
              <a:t> </a:t>
            </a:r>
            <a:r>
              <a:rPr lang="en-GB" sz="1200" dirty="0" smtClean="0">
                <a:solidFill>
                  <a:prstClr val="black">
                    <a:lumMod val="65000"/>
                    <a:lumOff val="35000"/>
                  </a:prstClr>
                </a:solidFill>
              </a:rPr>
              <a:t>photon fluxes </a:t>
            </a:r>
            <a:r>
              <a:rPr lang="en-GB" sz="1200" dirty="0">
                <a:solidFill>
                  <a:prstClr val="black">
                    <a:lumMod val="65000"/>
                    <a:lumOff val="35000"/>
                  </a:prstClr>
                </a:solidFill>
              </a:rPr>
              <a:t>in the assumption of a pure proton composition at the sources</a:t>
            </a:r>
          </a:p>
        </p:txBody>
      </p:sp>
      <p:sp>
        <p:nvSpPr>
          <p:cNvPr id="10" name="Rounded Rectangle 9"/>
          <p:cNvSpPr/>
          <p:nvPr/>
        </p:nvSpPr>
        <p:spPr>
          <a:xfrm>
            <a:off x="4701343" y="4449337"/>
            <a:ext cx="4191137" cy="1585352"/>
          </a:xfrm>
          <a:prstGeom prst="roundRect">
            <a:avLst/>
          </a:prstGeom>
          <a:solidFill>
            <a:schemeClr val="bg1"/>
          </a:solidFill>
          <a:ln w="31750">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88900" lvl="1" indent="-88900">
              <a:lnSpc>
                <a:spcPct val="90000"/>
              </a:lnSpc>
              <a:buFont typeface="Wingdings" panose="05000000000000000000" pitchFamily="2" charset="2"/>
              <a:buChar char="Ø"/>
            </a:pPr>
            <a:r>
              <a:rPr lang="en-GB" sz="1600" dirty="0">
                <a:solidFill>
                  <a:prstClr val="black">
                    <a:lumMod val="65000"/>
                    <a:lumOff val="35000"/>
                  </a:prstClr>
                </a:solidFill>
              </a:rPr>
              <a:t>Neutrino flux disfavour, Waxman-</a:t>
            </a:r>
            <a:r>
              <a:rPr lang="en-GB" sz="1600" dirty="0" err="1">
                <a:solidFill>
                  <a:prstClr val="black">
                    <a:lumMod val="65000"/>
                    <a:lumOff val="35000"/>
                  </a:prstClr>
                </a:solidFill>
              </a:rPr>
              <a:t>Bahcall</a:t>
            </a:r>
            <a:r>
              <a:rPr lang="en-GB" sz="1600" dirty="0">
                <a:solidFill>
                  <a:prstClr val="black">
                    <a:lumMod val="65000"/>
                    <a:lumOff val="35000"/>
                  </a:prstClr>
                </a:solidFill>
              </a:rPr>
              <a:t> bound on neutrino production in optically thin sources and Some models of neutrino production in astrophysical sources such as Active Galactic Nuclei (AGN)</a:t>
            </a:r>
          </a:p>
        </p:txBody>
      </p:sp>
    </p:spTree>
    <p:extLst>
      <p:ext uri="{BB962C8B-B14F-4D97-AF65-F5344CB8AC3E}">
        <p14:creationId xmlns:p14="http://schemas.microsoft.com/office/powerpoint/2010/main" val="167140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700" dirty="0" smtClean="0"/>
              <a:t>Summary</a:t>
            </a:r>
            <a:endParaRPr lang="en-US" sz="2700"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13</a:t>
            </a:fld>
            <a:endParaRPr lang="en-US" dirty="0"/>
          </a:p>
        </p:txBody>
      </p:sp>
      <p:sp>
        <p:nvSpPr>
          <p:cNvPr id="5" name="Rounded Rectangle 4"/>
          <p:cNvSpPr/>
          <p:nvPr/>
        </p:nvSpPr>
        <p:spPr>
          <a:xfrm>
            <a:off x="468313" y="1112701"/>
            <a:ext cx="8094711" cy="457019"/>
          </a:xfrm>
          <a:prstGeom prst="roundRect">
            <a:avLst>
              <a:gd name="adj" fmla="val 22922"/>
            </a:avLst>
          </a:prstGeom>
          <a:solidFill>
            <a:schemeClr val="bg1"/>
          </a:solidFill>
          <a:ln w="31750">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358775" lvl="0" indent="-358775">
              <a:lnSpc>
                <a:spcPct val="90000"/>
              </a:lnSpc>
              <a:spcBef>
                <a:spcPts val="1000"/>
              </a:spcBef>
              <a:buFont typeface="Wingdings" panose="05000000000000000000" pitchFamily="2" charset="2"/>
              <a:buChar char="q"/>
            </a:pPr>
            <a:r>
              <a:rPr lang="en-GB" sz="2300" b="1" dirty="0">
                <a:solidFill>
                  <a:srgbClr val="C00000"/>
                </a:solidFill>
              </a:rPr>
              <a:t>Arrival directions quite </a:t>
            </a:r>
            <a:r>
              <a:rPr lang="en-GB" sz="2300" b="1" dirty="0" smtClean="0">
                <a:solidFill>
                  <a:srgbClr val="C00000"/>
                </a:solidFill>
              </a:rPr>
              <a:t>isotopically distributed</a:t>
            </a:r>
            <a:endParaRPr lang="en-GB" sz="2300" b="1" dirty="0">
              <a:solidFill>
                <a:srgbClr val="C00000"/>
              </a:solidFill>
            </a:endParaRPr>
          </a:p>
        </p:txBody>
      </p:sp>
      <mc:AlternateContent xmlns:mc="http://schemas.openxmlformats.org/markup-compatibility/2006" xmlns:a14="http://schemas.microsoft.com/office/drawing/2010/main">
        <mc:Choice Requires="a14">
          <p:sp>
            <p:nvSpPr>
              <p:cNvPr id="7" name="Rounded Rectangle 6"/>
              <p:cNvSpPr/>
              <p:nvPr/>
            </p:nvSpPr>
            <p:spPr>
              <a:xfrm>
                <a:off x="468313" y="1715741"/>
                <a:ext cx="8094711" cy="2139980"/>
              </a:xfrm>
              <a:prstGeom prst="roundRect">
                <a:avLst>
                  <a:gd name="adj" fmla="val 5137"/>
                </a:avLst>
              </a:prstGeom>
              <a:solidFill>
                <a:schemeClr val="bg1"/>
              </a:solidFill>
              <a:ln w="31750">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358775" indent="-358775">
                  <a:lnSpc>
                    <a:spcPct val="90000"/>
                  </a:lnSpc>
                  <a:spcBef>
                    <a:spcPts val="1000"/>
                  </a:spcBef>
                  <a:buFont typeface="Wingdings" panose="05000000000000000000" pitchFamily="2" charset="2"/>
                  <a:buChar char="q"/>
                </a:pPr>
                <a:r>
                  <a:rPr lang="en-GB" sz="2000" b="1" dirty="0">
                    <a:solidFill>
                      <a:schemeClr val="accent6">
                        <a:lumMod val="50000"/>
                      </a:schemeClr>
                    </a:solidFill>
                  </a:rPr>
                  <a:t>Large scales anisotropy hints:</a:t>
                </a:r>
              </a:p>
              <a:p>
                <a:pPr marL="815975" lvl="1" indent="-358775">
                  <a:lnSpc>
                    <a:spcPct val="90000"/>
                  </a:lnSpc>
                  <a:spcBef>
                    <a:spcPts val="1000"/>
                  </a:spcBef>
                  <a:buFont typeface="Wingdings" panose="05000000000000000000" pitchFamily="2" charset="2"/>
                  <a:buChar char="Ø"/>
                </a:pPr>
                <a:r>
                  <a:rPr lang="en-GB" sz="1600" dirty="0" smtClean="0">
                    <a:solidFill>
                      <a:schemeClr val="tx1">
                        <a:lumMod val="65000"/>
                        <a:lumOff val="35000"/>
                      </a:schemeClr>
                    </a:solidFill>
                  </a:rPr>
                  <a:t>Dipole </a:t>
                </a:r>
                <a:r>
                  <a:rPr lang="en-GB" sz="1600" dirty="0">
                    <a:solidFill>
                      <a:schemeClr val="tx1">
                        <a:lumMod val="65000"/>
                        <a:lumOff val="35000"/>
                      </a:schemeClr>
                    </a:solidFill>
                  </a:rPr>
                  <a:t>amplitudes with isotropic probability &lt; 1% in three energy </a:t>
                </a:r>
                <a:r>
                  <a:rPr lang="en-GB" sz="1600" dirty="0" smtClean="0">
                    <a:solidFill>
                      <a:schemeClr val="tx1">
                        <a:lumMod val="65000"/>
                        <a:lumOff val="35000"/>
                      </a:schemeClr>
                    </a:solidFill>
                  </a:rPr>
                  <a:t>ranges equatorial </a:t>
                </a:r>
                <a:r>
                  <a:rPr lang="en-GB" sz="1600" dirty="0">
                    <a:solidFill>
                      <a:schemeClr val="tx1">
                        <a:lumMod val="65000"/>
                        <a:lumOff val="35000"/>
                      </a:schemeClr>
                    </a:solidFill>
                  </a:rPr>
                  <a:t>dipole rising from </a:t>
                </a:r>
                <a14:m>
                  <m:oMath xmlns:m="http://schemas.openxmlformats.org/officeDocument/2006/math">
                    <m:r>
                      <a:rPr lang="en-GB" sz="1600" i="1" dirty="0" smtClean="0">
                        <a:solidFill>
                          <a:schemeClr val="tx1">
                            <a:lumMod val="65000"/>
                            <a:lumOff val="35000"/>
                          </a:schemeClr>
                        </a:solidFill>
                        <a:latin typeface="Cambria Math" panose="02040503050406030204" pitchFamily="18" charset="0"/>
                      </a:rPr>
                      <m:t>~1%</m:t>
                    </m:r>
                  </m:oMath>
                </a14:m>
                <a:r>
                  <a:rPr lang="en-GB" sz="1600" dirty="0">
                    <a:solidFill>
                      <a:schemeClr val="tx1">
                        <a:lumMod val="65000"/>
                        <a:lumOff val="35000"/>
                      </a:schemeClr>
                    </a:solidFill>
                  </a:rPr>
                  <a:t> @ 1 </a:t>
                </a:r>
                <a:r>
                  <a:rPr lang="en-GB" sz="1600" dirty="0" err="1">
                    <a:solidFill>
                      <a:schemeClr val="tx1">
                        <a:lumMod val="65000"/>
                        <a:lumOff val="35000"/>
                      </a:schemeClr>
                    </a:solidFill>
                  </a:rPr>
                  <a:t>EeV</a:t>
                </a:r>
                <a:r>
                  <a:rPr lang="en-GB" sz="1600" dirty="0">
                    <a:solidFill>
                      <a:schemeClr val="tx1">
                        <a:lumMod val="65000"/>
                        <a:lumOff val="35000"/>
                      </a:schemeClr>
                    </a:solidFill>
                  </a:rPr>
                  <a:t> to few % @ 10 </a:t>
                </a:r>
                <a:r>
                  <a:rPr lang="en-GB" sz="1600" dirty="0" err="1">
                    <a:solidFill>
                      <a:schemeClr val="tx1">
                        <a:lumMod val="65000"/>
                        <a:lumOff val="35000"/>
                      </a:schemeClr>
                    </a:solidFill>
                  </a:rPr>
                  <a:t>EeV</a:t>
                </a:r>
                <a:endParaRPr lang="en-GB" sz="1600" dirty="0">
                  <a:solidFill>
                    <a:schemeClr val="tx1">
                      <a:lumMod val="65000"/>
                      <a:lumOff val="35000"/>
                    </a:schemeClr>
                  </a:solidFill>
                </a:endParaRPr>
              </a:p>
              <a:p>
                <a:pPr marL="815975" lvl="1" indent="-358775">
                  <a:lnSpc>
                    <a:spcPct val="90000"/>
                  </a:lnSpc>
                  <a:spcBef>
                    <a:spcPts val="1000"/>
                  </a:spcBef>
                  <a:buFont typeface="Wingdings" panose="05000000000000000000" pitchFamily="2" charset="2"/>
                  <a:buChar char="Ø"/>
                </a:pPr>
                <a:r>
                  <a:rPr lang="en-GB" sz="1600" dirty="0" smtClean="0">
                    <a:solidFill>
                      <a:schemeClr val="tx1">
                        <a:lumMod val="65000"/>
                        <a:lumOff val="35000"/>
                      </a:schemeClr>
                    </a:solidFill>
                  </a:rPr>
                  <a:t>Constant </a:t>
                </a:r>
                <a:r>
                  <a:rPr lang="en-GB" sz="1600" dirty="0">
                    <a:solidFill>
                      <a:schemeClr val="tx1">
                        <a:lumMod val="65000"/>
                        <a:lumOff val="35000"/>
                      </a:schemeClr>
                    </a:solidFill>
                  </a:rPr>
                  <a:t>phase of first-harmonic in right ascension in </a:t>
                </a:r>
                <a:r>
                  <a:rPr lang="en-GB" sz="1600" dirty="0" smtClean="0">
                    <a:solidFill>
                      <a:schemeClr val="tx1">
                        <a:lumMod val="65000"/>
                        <a:lumOff val="35000"/>
                      </a:schemeClr>
                    </a:solidFill>
                  </a:rPr>
                  <a:t>independent energy </a:t>
                </a:r>
                <a:r>
                  <a:rPr lang="en-GB" sz="1600" dirty="0">
                    <a:solidFill>
                      <a:schemeClr val="tx1">
                        <a:lumMod val="65000"/>
                        <a:lumOff val="35000"/>
                      </a:schemeClr>
                    </a:solidFill>
                  </a:rPr>
                  <a:t>ranges points to </a:t>
                </a:r>
                <a14:m>
                  <m:oMath xmlns:m="http://schemas.openxmlformats.org/officeDocument/2006/math">
                    <m:r>
                      <a:rPr lang="en-GB" sz="1600" i="1" dirty="0" smtClean="0">
                        <a:solidFill>
                          <a:schemeClr val="tx1">
                            <a:lumMod val="65000"/>
                            <a:lumOff val="35000"/>
                          </a:schemeClr>
                        </a:solidFill>
                        <a:latin typeface="Cambria Math" panose="02040503050406030204" pitchFamily="18" charset="0"/>
                      </a:rPr>
                      <m:t>~ 270</m:t>
                    </m:r>
                    <m:r>
                      <a:rPr lang="en-GB" sz="1600" i="1" dirty="0" smtClean="0">
                        <a:solidFill>
                          <a:schemeClr val="tx1">
                            <a:lumMod val="65000"/>
                            <a:lumOff val="35000"/>
                          </a:schemeClr>
                        </a:solidFill>
                        <a:latin typeface="Cambria Math" panose="02040503050406030204" pitchFamily="18" charset="0"/>
                        <a:ea typeface="Cambria Math" panose="02040503050406030204" pitchFamily="18" charset="0"/>
                      </a:rPr>
                      <m:t>°</m:t>
                    </m:r>
                  </m:oMath>
                </a14:m>
                <a:r>
                  <a:rPr lang="en-GB" sz="1600" dirty="0">
                    <a:solidFill>
                      <a:schemeClr val="tx1">
                        <a:lumMod val="65000"/>
                        <a:lumOff val="35000"/>
                      </a:schemeClr>
                    </a:solidFill>
                  </a:rPr>
                  <a:t> (GC direction) below 1 </a:t>
                </a:r>
                <a:r>
                  <a:rPr lang="en-GB" sz="1600" dirty="0" err="1">
                    <a:solidFill>
                      <a:schemeClr val="tx1">
                        <a:lumMod val="65000"/>
                        <a:lumOff val="35000"/>
                      </a:schemeClr>
                    </a:solidFill>
                  </a:rPr>
                  <a:t>EeV</a:t>
                </a:r>
                <a:r>
                  <a:rPr lang="en-GB" sz="1600" dirty="0">
                    <a:solidFill>
                      <a:schemeClr val="tx1">
                        <a:lumMod val="65000"/>
                        <a:lumOff val="35000"/>
                      </a:schemeClr>
                    </a:solidFill>
                  </a:rPr>
                  <a:t> and </a:t>
                </a:r>
                <a14:m>
                  <m:oMath xmlns:m="http://schemas.openxmlformats.org/officeDocument/2006/math">
                    <m:r>
                      <a:rPr lang="en-GB" sz="1600" i="1" dirty="0" smtClean="0">
                        <a:solidFill>
                          <a:schemeClr val="tx1">
                            <a:lumMod val="65000"/>
                            <a:lumOff val="35000"/>
                          </a:schemeClr>
                        </a:solidFill>
                        <a:latin typeface="Cambria Math" panose="02040503050406030204" pitchFamily="18" charset="0"/>
                      </a:rPr>
                      <m:t>~ 90</m:t>
                    </m:r>
                    <m:r>
                      <a:rPr lang="en-GB" sz="1600" i="1" dirty="0" smtClean="0">
                        <a:solidFill>
                          <a:schemeClr val="tx1">
                            <a:lumMod val="65000"/>
                            <a:lumOff val="35000"/>
                          </a:schemeClr>
                        </a:solidFill>
                        <a:latin typeface="Cambria Math" panose="02040503050406030204" pitchFamily="18" charset="0"/>
                        <a:ea typeface="Cambria Math" panose="02040503050406030204" pitchFamily="18" charset="0"/>
                      </a:rPr>
                      <m:t>°</m:t>
                    </m:r>
                    <m:r>
                      <a:rPr lang="en-GB" sz="1600" i="1" dirty="0" smtClean="0">
                        <a:solidFill>
                          <a:schemeClr val="tx1">
                            <a:lumMod val="65000"/>
                            <a:lumOff val="35000"/>
                          </a:schemeClr>
                        </a:solidFill>
                        <a:latin typeface="Cambria Math" panose="02040503050406030204" pitchFamily="18" charset="0"/>
                      </a:rPr>
                      <m:t> </m:t>
                    </m:r>
                  </m:oMath>
                </a14:m>
                <a:r>
                  <a:rPr lang="en-GB" sz="1600" dirty="0" smtClean="0">
                    <a:solidFill>
                      <a:schemeClr val="tx1">
                        <a:lumMod val="65000"/>
                        <a:lumOff val="35000"/>
                      </a:schemeClr>
                    </a:solidFill>
                  </a:rPr>
                  <a:t>at higher </a:t>
                </a:r>
                <a:r>
                  <a:rPr lang="en-GB" sz="1600" dirty="0">
                    <a:solidFill>
                      <a:schemeClr val="tx1">
                        <a:lumMod val="65000"/>
                        <a:lumOff val="35000"/>
                      </a:schemeClr>
                    </a:solidFill>
                  </a:rPr>
                  <a:t>energies</a:t>
                </a:r>
              </a:p>
              <a:p>
                <a:pPr marL="815975" lvl="1" indent="-358775">
                  <a:lnSpc>
                    <a:spcPct val="90000"/>
                  </a:lnSpc>
                  <a:spcBef>
                    <a:spcPts val="1000"/>
                  </a:spcBef>
                  <a:buFont typeface="Wingdings" panose="05000000000000000000" pitchFamily="2" charset="2"/>
                  <a:buChar char="Ø"/>
                </a:pPr>
                <a:r>
                  <a:rPr lang="en-GB" sz="1600" dirty="0" smtClean="0">
                    <a:solidFill>
                      <a:schemeClr val="tx1">
                        <a:lumMod val="65000"/>
                        <a:lumOff val="35000"/>
                      </a:schemeClr>
                    </a:solidFill>
                  </a:rPr>
                  <a:t>Upper </a:t>
                </a:r>
                <a:r>
                  <a:rPr lang="en-GB" sz="1600" dirty="0">
                    <a:solidFill>
                      <a:schemeClr val="tx1">
                        <a:lumMod val="65000"/>
                        <a:lumOff val="35000"/>
                      </a:schemeClr>
                    </a:solidFill>
                  </a:rPr>
                  <a:t>limits on dipole and quadrupole patterns challenge models with a galactic light component at </a:t>
                </a:r>
                <a:r>
                  <a:rPr lang="en-GB" sz="1600" dirty="0" err="1">
                    <a:solidFill>
                      <a:schemeClr val="tx1">
                        <a:lumMod val="65000"/>
                        <a:lumOff val="35000"/>
                      </a:schemeClr>
                    </a:solidFill>
                  </a:rPr>
                  <a:t>EeV</a:t>
                </a:r>
                <a:r>
                  <a:rPr lang="en-GB" sz="1600" dirty="0">
                    <a:solidFill>
                      <a:schemeClr val="tx1">
                        <a:lumMod val="65000"/>
                        <a:lumOff val="35000"/>
                      </a:schemeClr>
                    </a:solidFill>
                  </a:rPr>
                  <a:t> energies</a:t>
                </a:r>
                <a:endParaRPr lang="en-US" sz="1600" dirty="0">
                  <a:solidFill>
                    <a:schemeClr val="tx1">
                      <a:lumMod val="65000"/>
                      <a:lumOff val="35000"/>
                    </a:schemeClr>
                  </a:solidFill>
                </a:endParaRPr>
              </a:p>
            </p:txBody>
          </p:sp>
        </mc:Choice>
        <mc:Fallback xmlns="">
          <p:sp>
            <p:nvSpPr>
              <p:cNvPr id="7" name="Rounded Rectangle 6"/>
              <p:cNvSpPr>
                <a:spLocks noRot="1" noChangeAspect="1" noMove="1" noResize="1" noEditPoints="1" noAdjustHandles="1" noChangeArrowheads="1" noChangeShapeType="1" noTextEdit="1"/>
              </p:cNvSpPr>
              <p:nvPr/>
            </p:nvSpPr>
            <p:spPr>
              <a:xfrm>
                <a:off x="468313" y="1715741"/>
                <a:ext cx="8094711" cy="2139980"/>
              </a:xfrm>
              <a:prstGeom prst="roundRect">
                <a:avLst>
                  <a:gd name="adj" fmla="val 5137"/>
                </a:avLst>
              </a:prstGeom>
              <a:blipFill rotWithShape="0">
                <a:blip r:embed="rId2"/>
                <a:stretch>
                  <a:fillRect/>
                </a:stretch>
              </a:blipFill>
              <a:ln w="31750">
                <a:solidFill>
                  <a:srgbClr val="800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9" name="Rounded Rectangle 8"/>
          <p:cNvSpPr/>
          <p:nvPr/>
        </p:nvSpPr>
        <p:spPr>
          <a:xfrm>
            <a:off x="468313" y="4001742"/>
            <a:ext cx="8094711" cy="1052772"/>
          </a:xfrm>
          <a:prstGeom prst="roundRect">
            <a:avLst>
              <a:gd name="adj" fmla="val 11410"/>
            </a:avLst>
          </a:prstGeom>
          <a:solidFill>
            <a:schemeClr val="bg1"/>
          </a:solidFill>
          <a:ln w="31750">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358775" indent="-358775">
              <a:lnSpc>
                <a:spcPct val="90000"/>
              </a:lnSpc>
              <a:spcBef>
                <a:spcPts val="1000"/>
              </a:spcBef>
              <a:buFont typeface="Wingdings" panose="05000000000000000000" pitchFamily="2" charset="2"/>
              <a:buChar char="q"/>
            </a:pPr>
            <a:r>
              <a:rPr lang="en-GB" sz="2000" b="1" dirty="0">
                <a:solidFill>
                  <a:schemeClr val="accent6">
                    <a:lumMod val="50000"/>
                  </a:schemeClr>
                </a:solidFill>
              </a:rPr>
              <a:t>Small angular scales:</a:t>
            </a:r>
          </a:p>
          <a:p>
            <a:pPr marL="815975" lvl="1" indent="-358775">
              <a:lnSpc>
                <a:spcPct val="90000"/>
              </a:lnSpc>
              <a:buFont typeface="Wingdings" panose="05000000000000000000" pitchFamily="2" charset="2"/>
              <a:buChar char="Ø"/>
            </a:pPr>
            <a:r>
              <a:rPr lang="en-GB" sz="1600" dirty="0">
                <a:solidFill>
                  <a:schemeClr val="tx1">
                    <a:lumMod val="65000"/>
                    <a:lumOff val="35000"/>
                  </a:schemeClr>
                </a:solidFill>
              </a:rPr>
              <a:t>No clear evidence for anisotropy</a:t>
            </a:r>
          </a:p>
          <a:p>
            <a:pPr marL="815975" lvl="1" indent="-358775">
              <a:lnSpc>
                <a:spcPct val="90000"/>
              </a:lnSpc>
              <a:buFont typeface="Wingdings" panose="05000000000000000000" pitchFamily="2" charset="2"/>
              <a:buChar char="Ø"/>
            </a:pPr>
            <a:r>
              <a:rPr lang="en-US" sz="1600" dirty="0">
                <a:solidFill>
                  <a:schemeClr val="tx1">
                    <a:lumMod val="65000"/>
                    <a:lumOff val="35000"/>
                  </a:schemeClr>
                </a:solidFill>
              </a:rPr>
              <a:t>Excess near Cen A?</a:t>
            </a:r>
          </a:p>
          <a:p>
            <a:pPr marL="815975" lvl="1" indent="-358775">
              <a:lnSpc>
                <a:spcPct val="90000"/>
              </a:lnSpc>
              <a:buFont typeface="Wingdings" panose="05000000000000000000" pitchFamily="2" charset="2"/>
              <a:buChar char="Ø"/>
            </a:pPr>
            <a:r>
              <a:rPr lang="en-GB" sz="1600" dirty="0">
                <a:solidFill>
                  <a:schemeClr val="tx1">
                    <a:lumMod val="65000"/>
                    <a:lumOff val="35000"/>
                  </a:schemeClr>
                </a:solidFill>
              </a:rPr>
              <a:t>No point-like (neutron) excess at 1 </a:t>
            </a:r>
            <a:r>
              <a:rPr lang="en-GB" sz="1600" dirty="0" err="1">
                <a:solidFill>
                  <a:schemeClr val="tx1">
                    <a:lumMod val="65000"/>
                    <a:lumOff val="35000"/>
                  </a:schemeClr>
                </a:solidFill>
              </a:rPr>
              <a:t>EeV</a:t>
            </a:r>
            <a:endParaRPr lang="en-US" sz="1600" dirty="0">
              <a:solidFill>
                <a:schemeClr val="tx1">
                  <a:lumMod val="65000"/>
                  <a:lumOff val="35000"/>
                </a:schemeClr>
              </a:solidFill>
            </a:endParaRPr>
          </a:p>
        </p:txBody>
      </p:sp>
      <p:sp>
        <p:nvSpPr>
          <p:cNvPr id="10" name="Rounded Rectangle 9"/>
          <p:cNvSpPr/>
          <p:nvPr/>
        </p:nvSpPr>
        <p:spPr>
          <a:xfrm>
            <a:off x="468312" y="5210869"/>
            <a:ext cx="8094711" cy="1315808"/>
          </a:xfrm>
          <a:prstGeom prst="roundRect">
            <a:avLst>
              <a:gd name="adj" fmla="val 10928"/>
            </a:avLst>
          </a:prstGeom>
          <a:solidFill>
            <a:schemeClr val="bg1"/>
          </a:solidFill>
          <a:ln w="31750">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358775" indent="-358775">
              <a:lnSpc>
                <a:spcPct val="90000"/>
              </a:lnSpc>
              <a:spcBef>
                <a:spcPts val="1000"/>
              </a:spcBef>
              <a:buFont typeface="Wingdings" panose="05000000000000000000" pitchFamily="2" charset="2"/>
              <a:buChar char="q"/>
            </a:pPr>
            <a:r>
              <a:rPr lang="en-GB" sz="2000" b="1" dirty="0" smtClean="0">
                <a:solidFill>
                  <a:schemeClr val="accent6">
                    <a:lumMod val="50000"/>
                  </a:schemeClr>
                </a:solidFill>
              </a:rPr>
              <a:t>Neutrino and photon fluxes:</a:t>
            </a:r>
            <a:endParaRPr lang="en-GB" sz="2000" b="1" dirty="0">
              <a:solidFill>
                <a:schemeClr val="accent6">
                  <a:lumMod val="50000"/>
                </a:schemeClr>
              </a:solidFill>
            </a:endParaRPr>
          </a:p>
          <a:p>
            <a:pPr marL="815975" lvl="1" indent="-358775">
              <a:lnSpc>
                <a:spcPct val="90000"/>
              </a:lnSpc>
              <a:buFont typeface="Wingdings" panose="05000000000000000000" pitchFamily="2" charset="2"/>
              <a:buChar char="Ø"/>
            </a:pPr>
            <a:r>
              <a:rPr lang="en-GB" sz="1600" dirty="0" smtClean="0">
                <a:solidFill>
                  <a:schemeClr val="tx1">
                    <a:lumMod val="65000"/>
                    <a:lumOff val="35000"/>
                  </a:schemeClr>
                </a:solidFill>
              </a:rPr>
              <a:t>Neutrino flux disfavour, </a:t>
            </a:r>
            <a:r>
              <a:rPr lang="en-GB" sz="1600" dirty="0">
                <a:solidFill>
                  <a:schemeClr val="tx1">
                    <a:lumMod val="65000"/>
                    <a:lumOff val="35000"/>
                  </a:schemeClr>
                </a:solidFill>
              </a:rPr>
              <a:t>Waxman-</a:t>
            </a:r>
            <a:r>
              <a:rPr lang="en-GB" sz="1600" dirty="0" err="1">
                <a:solidFill>
                  <a:schemeClr val="tx1">
                    <a:lumMod val="65000"/>
                    <a:lumOff val="35000"/>
                  </a:schemeClr>
                </a:solidFill>
              </a:rPr>
              <a:t>Bahcall</a:t>
            </a:r>
            <a:r>
              <a:rPr lang="en-GB" sz="1600" dirty="0">
                <a:solidFill>
                  <a:schemeClr val="tx1">
                    <a:lumMod val="65000"/>
                    <a:lumOff val="35000"/>
                  </a:schemeClr>
                </a:solidFill>
              </a:rPr>
              <a:t> bound on neutrino production </a:t>
            </a:r>
            <a:r>
              <a:rPr lang="en-GB" sz="1600" dirty="0" smtClean="0">
                <a:solidFill>
                  <a:schemeClr val="tx1">
                    <a:lumMod val="65000"/>
                    <a:lumOff val="35000"/>
                  </a:schemeClr>
                </a:solidFill>
              </a:rPr>
              <a:t>in optically </a:t>
            </a:r>
            <a:r>
              <a:rPr lang="en-GB" sz="1600" dirty="0">
                <a:solidFill>
                  <a:schemeClr val="tx1">
                    <a:lumMod val="65000"/>
                    <a:lumOff val="35000"/>
                  </a:schemeClr>
                </a:solidFill>
              </a:rPr>
              <a:t>thin sources and Some models of neutrino production in </a:t>
            </a:r>
            <a:r>
              <a:rPr lang="en-GB" sz="1600" dirty="0" smtClean="0">
                <a:solidFill>
                  <a:schemeClr val="tx1">
                    <a:lumMod val="65000"/>
                    <a:lumOff val="35000"/>
                  </a:schemeClr>
                </a:solidFill>
              </a:rPr>
              <a:t>astrophysical sources </a:t>
            </a:r>
            <a:r>
              <a:rPr lang="en-GB" sz="1600" dirty="0">
                <a:solidFill>
                  <a:schemeClr val="tx1">
                    <a:lumMod val="65000"/>
                    <a:lumOff val="35000"/>
                  </a:schemeClr>
                </a:solidFill>
              </a:rPr>
              <a:t>such as Active Galactic Nuclei (AGN</a:t>
            </a:r>
            <a:r>
              <a:rPr lang="en-GB" sz="1600" dirty="0" smtClean="0">
                <a:solidFill>
                  <a:schemeClr val="tx1">
                    <a:lumMod val="65000"/>
                    <a:lumOff val="35000"/>
                  </a:schemeClr>
                </a:solidFill>
              </a:rPr>
              <a:t>)</a:t>
            </a:r>
          </a:p>
          <a:p>
            <a:pPr marL="815975" lvl="1" indent="-358775">
              <a:lnSpc>
                <a:spcPct val="90000"/>
              </a:lnSpc>
              <a:buFont typeface="Wingdings" panose="05000000000000000000" pitchFamily="2" charset="2"/>
              <a:buChar char="Ø"/>
            </a:pPr>
            <a:r>
              <a:rPr lang="en-GB" sz="1600" dirty="0" smtClean="0">
                <a:solidFill>
                  <a:schemeClr val="tx1">
                    <a:lumMod val="65000"/>
                    <a:lumOff val="35000"/>
                  </a:schemeClr>
                </a:solidFill>
              </a:rPr>
              <a:t>Photons flux strongly disfavour top-down model of CR acceleration </a:t>
            </a:r>
            <a:endParaRPr lang="en-GB" sz="1600" dirty="0">
              <a:solidFill>
                <a:schemeClr val="tx1">
                  <a:lumMod val="65000"/>
                  <a:lumOff val="35000"/>
                </a:schemeClr>
              </a:solidFill>
            </a:endParaRPr>
          </a:p>
        </p:txBody>
      </p:sp>
    </p:spTree>
    <p:extLst>
      <p:ext uri="{BB962C8B-B14F-4D97-AF65-F5344CB8AC3E}">
        <p14:creationId xmlns:p14="http://schemas.microsoft.com/office/powerpoint/2010/main" val="313917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C:\Users\João\Picture2.jpg"/>
          <p:cNvPicPr>
            <a:picLocks noChangeAspect="1" noChangeArrowheads="1"/>
          </p:cNvPicPr>
          <p:nvPr/>
        </p:nvPicPr>
        <p:blipFill rotWithShape="1">
          <a:blip r:embed="rId3" cstate="print">
            <a:clrChange>
              <a:clrFrom>
                <a:srgbClr val="FFFFFF"/>
              </a:clrFrom>
              <a:clrTo>
                <a:srgbClr val="FFFFFF">
                  <a:alpha val="0"/>
                </a:srgbClr>
              </a:clrTo>
            </a:clrChange>
          </a:blip>
          <a:srcRect t="37796"/>
          <a:stretch/>
        </p:blipFill>
        <p:spPr bwMode="auto">
          <a:xfrm rot="19790919">
            <a:off x="3337442" y="945668"/>
            <a:ext cx="1789216" cy="1572449"/>
          </a:xfrm>
          <a:prstGeom prst="rect">
            <a:avLst/>
          </a:prstGeom>
          <a:noFill/>
          <a:scene3d>
            <a:camera prst="orthographicFront">
              <a:rot lat="0" lon="0" rev="0"/>
            </a:camera>
            <a:lightRig rig="threePt" dir="t"/>
          </a:scene3d>
        </p:spPr>
      </p:pic>
      <p:pic>
        <p:nvPicPr>
          <p:cNvPr id="16" name="Picture 15" descr="C:\Users\João\Picture2.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rot="3208109">
            <a:off x="6548850" y="494871"/>
            <a:ext cx="2131117" cy="4257442"/>
          </a:xfrm>
          <a:prstGeom prst="rect">
            <a:avLst/>
          </a:prstGeom>
          <a:noFill/>
          <a:scene3d>
            <a:camera prst="orthographicFront">
              <a:rot lat="2700000" lon="0" rev="0"/>
            </a:camera>
            <a:lightRig rig="threePt" dir="t"/>
          </a:scene3d>
        </p:spPr>
      </p:pic>
      <p:sp>
        <p:nvSpPr>
          <p:cNvPr id="19" name="Rectangle 18"/>
          <p:cNvSpPr/>
          <p:nvPr/>
        </p:nvSpPr>
        <p:spPr>
          <a:xfrm rot="8765415">
            <a:off x="6205859" y="2011404"/>
            <a:ext cx="2987957" cy="1360990"/>
          </a:xfrm>
          <a:prstGeom prst="rect">
            <a:avLst/>
          </a:prstGeom>
          <a:gradFill flip="none" rotWithShape="1">
            <a:gsLst>
              <a:gs pos="9000">
                <a:schemeClr val="bg1">
                  <a:alpha val="0"/>
                </a:schemeClr>
              </a:gs>
              <a:gs pos="74000">
                <a:srgbClr val="FFFFFF">
                  <a:alpha val="71000"/>
                </a:srgbClr>
              </a:gs>
              <a:gs pos="37000">
                <a:schemeClr val="bg1">
                  <a:alpha val="39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3" descr="C:\Users\João\Documents\Phd\seminarios\imagens\Untitled.png"/>
          <p:cNvPicPr>
            <a:picLocks noChangeAspect="1" noChangeArrowheads="1"/>
          </p:cNvPicPr>
          <p:nvPr/>
        </p:nvPicPr>
        <p:blipFill>
          <a:blip r:embed="rId4" cstate="print"/>
          <a:srcRect/>
          <a:stretch>
            <a:fillRect/>
          </a:stretch>
        </p:blipFill>
        <p:spPr bwMode="auto">
          <a:xfrm>
            <a:off x="1093694" y="3478666"/>
            <a:ext cx="4536504" cy="1600050"/>
          </a:xfrm>
          <a:prstGeom prst="rect">
            <a:avLst/>
          </a:prstGeom>
          <a:noFill/>
        </p:spPr>
      </p:pic>
      <p:sp>
        <p:nvSpPr>
          <p:cNvPr id="9" name="Rectangle 8"/>
          <p:cNvSpPr/>
          <p:nvPr/>
        </p:nvSpPr>
        <p:spPr>
          <a:xfrm rot="18788485">
            <a:off x="4983712" y="3817477"/>
            <a:ext cx="731608" cy="1327030"/>
          </a:xfrm>
          <a:prstGeom prst="rect">
            <a:avLst/>
          </a:prstGeom>
          <a:gradFill flip="none" rotWithShape="1">
            <a:gsLst>
              <a:gs pos="0">
                <a:schemeClr val="bg1">
                  <a:alpha val="0"/>
                </a:schemeClr>
              </a:gs>
              <a:gs pos="22000">
                <a:schemeClr val="bg1">
                  <a:alpha val="67000"/>
                </a:schemeClr>
              </a:gs>
              <a:gs pos="46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5" cstate="print">
            <a:clrChange>
              <a:clrFrom>
                <a:srgbClr val="FDFFFE"/>
              </a:clrFrom>
              <a:clrTo>
                <a:srgbClr val="FDFFFE">
                  <a:alpha val="0"/>
                </a:srgbClr>
              </a:clrTo>
            </a:clrChange>
            <a:extLst>
              <a:ext uri="{28A0092B-C50C-407E-A947-70E740481C1C}">
                <a14:useLocalDpi xmlns:a14="http://schemas.microsoft.com/office/drawing/2010/main" val="0"/>
              </a:ext>
            </a:extLst>
          </a:blip>
          <a:srcRect t="19600"/>
          <a:stretch/>
        </p:blipFill>
        <p:spPr>
          <a:xfrm flipH="1">
            <a:off x="4065840" y="5040630"/>
            <a:ext cx="1577779" cy="1041846"/>
          </a:xfrm>
          <a:prstGeom prst="rect">
            <a:avLst/>
          </a:prstGeom>
        </p:spPr>
      </p:pic>
      <p:pic>
        <p:nvPicPr>
          <p:cNvPr id="11" name="Picture 10"/>
          <p:cNvPicPr>
            <a:picLocks noChangeAspect="1"/>
          </p:cNvPicPr>
          <p:nvPr/>
        </p:nvPicPr>
        <p:blipFill rotWithShape="1">
          <a:blip r:embed="rId6" cstate="print">
            <a:clrChange>
              <a:clrFrom>
                <a:srgbClr val="FDFFFE"/>
              </a:clrFrom>
              <a:clrTo>
                <a:srgbClr val="FDFFFE">
                  <a:alpha val="0"/>
                </a:srgbClr>
              </a:clrTo>
            </a:clrChange>
            <a:extLst>
              <a:ext uri="{28A0092B-C50C-407E-A947-70E740481C1C}">
                <a14:useLocalDpi xmlns:a14="http://schemas.microsoft.com/office/drawing/2010/main" val="0"/>
              </a:ext>
            </a:extLst>
          </a:blip>
          <a:srcRect t="19600"/>
          <a:stretch/>
        </p:blipFill>
        <p:spPr>
          <a:xfrm flipH="1">
            <a:off x="2993166" y="4974286"/>
            <a:ext cx="502427" cy="331765"/>
          </a:xfrm>
          <a:prstGeom prst="rect">
            <a:avLst/>
          </a:prstGeom>
        </p:spPr>
      </p:pic>
      <p:pic>
        <p:nvPicPr>
          <p:cNvPr id="12" name="Picture 11"/>
          <p:cNvPicPr>
            <a:picLocks noChangeAspect="1"/>
          </p:cNvPicPr>
          <p:nvPr/>
        </p:nvPicPr>
        <p:blipFill rotWithShape="1">
          <a:blip r:embed="rId6" cstate="print">
            <a:clrChange>
              <a:clrFrom>
                <a:srgbClr val="FDFFFE"/>
              </a:clrFrom>
              <a:clrTo>
                <a:srgbClr val="FDFFFE">
                  <a:alpha val="0"/>
                </a:srgbClr>
              </a:clrTo>
            </a:clrChange>
            <a:extLst>
              <a:ext uri="{28A0092B-C50C-407E-A947-70E740481C1C}">
                <a14:useLocalDpi xmlns:a14="http://schemas.microsoft.com/office/drawing/2010/main" val="0"/>
              </a:ext>
            </a:extLst>
          </a:blip>
          <a:srcRect t="19600"/>
          <a:stretch/>
        </p:blipFill>
        <p:spPr>
          <a:xfrm flipH="1">
            <a:off x="6213866" y="4974286"/>
            <a:ext cx="502427" cy="331765"/>
          </a:xfrm>
          <a:prstGeom prst="rect">
            <a:avLst/>
          </a:prstGeom>
        </p:spPr>
      </p:pic>
      <p:pic>
        <p:nvPicPr>
          <p:cNvPr id="14" name="Picture 3" descr="C:\Users\João\Documents\Phd\seminarios\imagens\Untitled.png"/>
          <p:cNvPicPr>
            <a:picLocks noChangeAspect="1" noChangeArrowheads="1"/>
          </p:cNvPicPr>
          <p:nvPr/>
        </p:nvPicPr>
        <p:blipFill>
          <a:blip r:embed="rId4" cstate="print"/>
          <a:srcRect/>
          <a:stretch>
            <a:fillRect/>
          </a:stretch>
        </p:blipFill>
        <p:spPr bwMode="auto">
          <a:xfrm rot="6695194">
            <a:off x="-3399131" y="3239106"/>
            <a:ext cx="3288813" cy="1159982"/>
          </a:xfrm>
          <a:prstGeom prst="rect">
            <a:avLst/>
          </a:prstGeom>
          <a:noFill/>
        </p:spPr>
      </p:pic>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8745C66F-FC7B-4C52-931F-EAABACA1CBDF}" type="slidenum">
              <a:rPr lang="en-US" smtClean="0"/>
              <a:pPr/>
              <a:t>14</a:t>
            </a:fld>
            <a:endParaRPr lang="en-US" dirty="0"/>
          </a:p>
        </p:txBody>
      </p:sp>
      <p:sp>
        <p:nvSpPr>
          <p:cNvPr id="5" name="Rounded Rectangle 4"/>
          <p:cNvSpPr/>
          <p:nvPr/>
        </p:nvSpPr>
        <p:spPr>
          <a:xfrm>
            <a:off x="4119720" y="3252104"/>
            <a:ext cx="3083719" cy="914082"/>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5575" lvl="1"/>
            <a:r>
              <a:rPr lang="pt-PT" sz="3200" b="0" dirty="0" smtClean="0">
                <a:solidFill>
                  <a:schemeClr val="bg1"/>
                </a:solidFill>
              </a:rPr>
              <a:t>END</a:t>
            </a:r>
            <a:endParaRPr lang="en-GB" sz="3200" dirty="0">
              <a:solidFill>
                <a:schemeClr val="bg1"/>
              </a:solidFill>
            </a:endParaRPr>
          </a:p>
        </p:txBody>
      </p:sp>
      <p:sp>
        <p:nvSpPr>
          <p:cNvPr id="10" name="Arc 9"/>
          <p:cNvSpPr/>
          <p:nvPr/>
        </p:nvSpPr>
        <p:spPr>
          <a:xfrm rot="5400000">
            <a:off x="-1161512" y="5511705"/>
            <a:ext cx="121919" cy="1141540"/>
          </a:xfrm>
          <a:prstGeom prst="arc">
            <a:avLst>
              <a:gd name="adj1" fmla="val 5449823"/>
              <a:gd name="adj2" fmla="val 1622336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ectangle 17"/>
          <p:cNvSpPr/>
          <p:nvPr/>
        </p:nvSpPr>
        <p:spPr>
          <a:xfrm rot="13975759">
            <a:off x="3319177" y="1345114"/>
            <a:ext cx="1916897" cy="1061819"/>
          </a:xfrm>
          <a:prstGeom prst="rect">
            <a:avLst/>
          </a:prstGeom>
          <a:gradFill flip="none" rotWithShape="1">
            <a:gsLst>
              <a:gs pos="18000">
                <a:schemeClr val="bg1">
                  <a:alpha val="0"/>
                </a:schemeClr>
              </a:gs>
              <a:gs pos="72000">
                <a:srgbClr val="FFFFFF">
                  <a:alpha val="90000"/>
                </a:srgbClr>
              </a:gs>
              <a:gs pos="54000">
                <a:srgbClr val="FFFFFF">
                  <a:alpha val="71000"/>
                </a:srgbClr>
              </a:gs>
              <a:gs pos="23000">
                <a:srgbClr val="FFFFFF">
                  <a:alpha val="11000"/>
                </a:srgbClr>
              </a:gs>
              <a:gs pos="43000">
                <a:srgbClr val="FFFFFF">
                  <a:alpha val="51000"/>
                </a:srgbClr>
              </a:gs>
              <a:gs pos="31000">
                <a:schemeClr val="bg1">
                  <a:alpha val="39000"/>
                </a:schemeClr>
              </a:gs>
              <a:gs pos="93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1926083" y="2286318"/>
            <a:ext cx="3555047" cy="1026587"/>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3200" dirty="0" smtClean="0">
                <a:solidFill>
                  <a:srgbClr val="800000"/>
                </a:solidFill>
                <a:latin typeface="Calibri" pitchFamily="34" charset="0"/>
                <a:cs typeface="Arial" pitchFamily="34" charset="0"/>
              </a:rPr>
              <a:t>Thank you</a:t>
            </a:r>
          </a:p>
        </p:txBody>
      </p:sp>
    </p:spTree>
    <p:extLst>
      <p:ext uri="{BB962C8B-B14F-4D97-AF65-F5344CB8AC3E}">
        <p14:creationId xmlns:p14="http://schemas.microsoft.com/office/powerpoint/2010/main" val="31678320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11522EA-C075-4A91-A134-893F78D27CE9}" type="slidenum">
              <a:rPr lang="pt-PT" smtClean="0">
                <a:solidFill>
                  <a:prstClr val="black">
                    <a:tint val="75000"/>
                  </a:prstClr>
                </a:solidFill>
              </a:rPr>
              <a:pPr/>
              <a:t>15</a:t>
            </a:fld>
            <a:endParaRPr lang="pt-PT" dirty="0">
              <a:solidFill>
                <a:prstClr val="black">
                  <a:tint val="75000"/>
                </a:prstClr>
              </a:solidFill>
            </a:endParaRPr>
          </a:p>
        </p:txBody>
      </p:sp>
    </p:spTree>
    <p:extLst>
      <p:ext uri="{BB962C8B-B14F-4D97-AF65-F5344CB8AC3E}">
        <p14:creationId xmlns:p14="http://schemas.microsoft.com/office/powerpoint/2010/main" val="22026286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US" dirty="0"/>
          </a:p>
        </p:txBody>
      </p:sp>
      <p:sp>
        <p:nvSpPr>
          <p:cNvPr id="4" name="Slide Number Placeholder 3"/>
          <p:cNvSpPr>
            <a:spLocks noGrp="1"/>
          </p:cNvSpPr>
          <p:nvPr>
            <p:ph type="sldNum" sz="quarter" idx="12"/>
          </p:nvPr>
        </p:nvSpPr>
        <p:spPr/>
        <p:txBody>
          <a:bodyPr/>
          <a:lstStyle/>
          <a:p>
            <a:fld id="{8745C66F-FC7B-4C52-931F-EAABACA1CBDF}" type="slidenum">
              <a:rPr lang="en-US" smtClean="0">
                <a:solidFill>
                  <a:prstClr val="white"/>
                </a:solidFill>
              </a:rPr>
              <a:pPr/>
              <a:t>16</a:t>
            </a:fld>
            <a:endParaRPr lang="en-US" dirty="0">
              <a:solidFill>
                <a:prstClr val="white"/>
              </a:solidFill>
            </a:endParaRPr>
          </a:p>
        </p:txBody>
      </p:sp>
      <p:pic>
        <p:nvPicPr>
          <p:cNvPr id="5" name="Picture 4"/>
          <p:cNvPicPr>
            <a:picLocks noChangeAspect="1"/>
          </p:cNvPicPr>
          <p:nvPr/>
        </p:nvPicPr>
        <p:blipFill>
          <a:blip r:embed="rId3"/>
          <a:stretch>
            <a:fillRect/>
          </a:stretch>
        </p:blipFill>
        <p:spPr>
          <a:xfrm>
            <a:off x="1367644" y="2384884"/>
            <a:ext cx="6505984" cy="2386043"/>
          </a:xfrm>
          <a:prstGeom prst="rect">
            <a:avLst/>
          </a:prstGeom>
        </p:spPr>
      </p:pic>
    </p:spTree>
    <p:extLst>
      <p:ext uri="{BB962C8B-B14F-4D97-AF65-F5344CB8AC3E}">
        <p14:creationId xmlns:p14="http://schemas.microsoft.com/office/powerpoint/2010/main" val="2234271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Cosmic Rays</a:t>
            </a:r>
            <a:endParaRPr lang="en-GB" dirty="0"/>
          </a:p>
        </p:txBody>
      </p:sp>
      <p:sp>
        <p:nvSpPr>
          <p:cNvPr id="5" name="Slide Number Placeholder 4"/>
          <p:cNvSpPr>
            <a:spLocks noGrp="1"/>
          </p:cNvSpPr>
          <p:nvPr>
            <p:ph type="sldNum" sz="quarter" idx="12"/>
          </p:nvPr>
        </p:nvSpPr>
        <p:spPr>
          <a:prstGeom prst="rect">
            <a:avLst/>
          </a:prstGeom>
        </p:spPr>
        <p:txBody>
          <a:bodyPr/>
          <a:lstStyle/>
          <a:p>
            <a:fld id="{8745C66F-FC7B-4C52-931F-EAABACA1CBDF}" type="slidenum">
              <a:rPr lang="en-US" smtClean="0"/>
              <a:pPr/>
              <a:t>17</a:t>
            </a:fld>
            <a:endParaRPr lang="en-US" dirty="0"/>
          </a:p>
        </p:txBody>
      </p:sp>
      <p:pic>
        <p:nvPicPr>
          <p:cNvPr id="3074" name="Picture 2" descr="C:\Users\João\Documents\Phd\My Master Thesis\Thesis\Thesis\Figures\chap2\espectrum.jpg"/>
          <p:cNvPicPr>
            <a:picLocks noChangeAspect="1" noChangeArrowheads="1"/>
          </p:cNvPicPr>
          <p:nvPr/>
        </p:nvPicPr>
        <p:blipFill>
          <a:blip r:embed="rId2" cstate="print"/>
          <a:srcRect/>
          <a:stretch>
            <a:fillRect/>
          </a:stretch>
        </p:blipFill>
        <p:spPr bwMode="auto">
          <a:xfrm>
            <a:off x="4803501" y="1592796"/>
            <a:ext cx="3872955" cy="4488284"/>
          </a:xfrm>
          <a:prstGeom prst="rect">
            <a:avLst/>
          </a:prstGeom>
          <a:noFill/>
        </p:spPr>
      </p:pic>
      <p:sp>
        <p:nvSpPr>
          <p:cNvPr id="7" name="TextBox 6"/>
          <p:cNvSpPr txBox="1"/>
          <p:nvPr/>
        </p:nvSpPr>
        <p:spPr>
          <a:xfrm>
            <a:off x="358775" y="1016732"/>
            <a:ext cx="4788532" cy="369332"/>
          </a:xfrm>
          <a:prstGeom prst="rect">
            <a:avLst/>
          </a:prstGeom>
          <a:noFill/>
        </p:spPr>
        <p:txBody>
          <a:bodyPr wrap="square" rtlCol="0">
            <a:spAutoFit/>
          </a:bodyPr>
          <a:lstStyle/>
          <a:p>
            <a:pPr>
              <a:buClr>
                <a:srgbClr val="540000"/>
              </a:buClr>
              <a:buSzPct val="75000"/>
              <a:buFont typeface="Wingdings" pitchFamily="2" charset="2"/>
              <a:buChar char="q"/>
            </a:pPr>
            <a:r>
              <a:rPr lang="en-GB" b="1" dirty="0" smtClean="0">
                <a:solidFill>
                  <a:srgbClr val="540000"/>
                </a:solidFill>
                <a:effectLst>
                  <a:outerShdw blurRad="38100" dist="38100" dir="2700000" algn="tl">
                    <a:srgbClr val="000000">
                      <a:alpha val="43137"/>
                    </a:srgbClr>
                  </a:outerShdw>
                </a:effectLst>
              </a:rPr>
              <a:t> Cosmic Rays</a:t>
            </a:r>
            <a:endParaRPr lang="en-GB" b="1" dirty="0">
              <a:solidFill>
                <a:srgbClr val="540000"/>
              </a:solidFill>
              <a:effectLst>
                <a:outerShdw blurRad="38100" dist="38100" dir="2700000" algn="tl">
                  <a:srgbClr val="000000">
                    <a:alpha val="43137"/>
                  </a:srgbClr>
                </a:outerShdw>
              </a:effectLst>
            </a:endParaRPr>
          </a:p>
        </p:txBody>
      </p:sp>
      <p:sp>
        <p:nvSpPr>
          <p:cNvPr id="8" name="TextBox 7"/>
          <p:cNvSpPr txBox="1"/>
          <p:nvPr/>
        </p:nvSpPr>
        <p:spPr>
          <a:xfrm>
            <a:off x="611560" y="1340768"/>
            <a:ext cx="4212468" cy="1169551"/>
          </a:xfrm>
          <a:prstGeom prst="rect">
            <a:avLst/>
          </a:prstGeom>
          <a:noFill/>
        </p:spPr>
        <p:txBody>
          <a:bodyPr wrap="square" rtlCol="0">
            <a:spAutoFit/>
          </a:bodyPr>
          <a:lstStyle/>
          <a:p>
            <a:pPr indent="179388">
              <a:buClr>
                <a:srgbClr val="254159"/>
              </a:buClr>
              <a:buSzPct val="75000"/>
              <a:buBlip>
                <a:blip r:embed="rId3"/>
              </a:buBlip>
            </a:pPr>
            <a:r>
              <a:rPr lang="en-GB" sz="1400" dirty="0" smtClean="0">
                <a:solidFill>
                  <a:schemeClr val="tx2">
                    <a:lumMod val="50000"/>
                  </a:schemeClr>
                </a:solidFill>
              </a:rPr>
              <a:t>Extraterrestrial particles that hit the Earth</a:t>
            </a:r>
          </a:p>
          <a:p>
            <a:pPr indent="179388">
              <a:buClr>
                <a:srgbClr val="254159"/>
              </a:buClr>
              <a:buSzPct val="75000"/>
              <a:buBlip>
                <a:blip r:embed="rId3"/>
              </a:buBlip>
            </a:pPr>
            <a:r>
              <a:rPr lang="en-GB" sz="1400" dirty="0" smtClean="0">
                <a:solidFill>
                  <a:schemeClr val="tx2">
                    <a:lumMod val="50000"/>
                  </a:schemeClr>
                </a:solidFill>
              </a:rPr>
              <a:t>During early 20th century, most of the new particles were discovered in cosmic rays</a:t>
            </a:r>
          </a:p>
          <a:p>
            <a:pPr indent="179388">
              <a:buClr>
                <a:srgbClr val="254159"/>
              </a:buClr>
              <a:buSzPct val="75000"/>
              <a:buBlip>
                <a:blip r:embed="rId3"/>
              </a:buBlip>
            </a:pPr>
            <a:r>
              <a:rPr lang="en-GB" sz="1400" dirty="0" smtClean="0">
                <a:solidFill>
                  <a:schemeClr val="tx2">
                    <a:lumMod val="50000"/>
                  </a:schemeClr>
                </a:solidFill>
              </a:rPr>
              <a:t>Now, the most energetic particles we can access are cosmic rays</a:t>
            </a:r>
          </a:p>
        </p:txBody>
      </p:sp>
      <p:pic>
        <p:nvPicPr>
          <p:cNvPr id="9" name="Picture 3"/>
          <p:cNvPicPr>
            <a:picLocks noChangeAspect="1" noChangeArrowheads="1"/>
          </p:cNvPicPr>
          <p:nvPr/>
        </p:nvPicPr>
        <p:blipFill>
          <a:blip r:embed="rId4" cstate="print"/>
          <a:srcRect/>
          <a:stretch>
            <a:fillRect/>
          </a:stretch>
        </p:blipFill>
        <p:spPr bwMode="auto">
          <a:xfrm>
            <a:off x="1187624" y="4509120"/>
            <a:ext cx="2448272" cy="1836204"/>
          </a:xfrm>
          <a:prstGeom prst="rect">
            <a:avLst/>
          </a:prstGeom>
          <a:noFill/>
          <a:ln w="9525">
            <a:noFill/>
            <a:miter lim="800000"/>
            <a:headEnd/>
            <a:tailEnd/>
          </a:ln>
        </p:spPr>
      </p:pic>
      <p:sp>
        <p:nvSpPr>
          <p:cNvPr id="10" name="TextBox 9"/>
          <p:cNvSpPr txBox="1"/>
          <p:nvPr/>
        </p:nvSpPr>
        <p:spPr>
          <a:xfrm>
            <a:off x="611560" y="2665946"/>
            <a:ext cx="4212468" cy="1308050"/>
          </a:xfrm>
          <a:prstGeom prst="rect">
            <a:avLst/>
          </a:prstGeom>
          <a:noFill/>
        </p:spPr>
        <p:txBody>
          <a:bodyPr wrap="square" rtlCol="0">
            <a:spAutoFit/>
          </a:bodyPr>
          <a:lstStyle/>
          <a:p>
            <a:pPr indent="179388">
              <a:buClr>
                <a:srgbClr val="254159"/>
              </a:buClr>
              <a:buSzPct val="75000"/>
              <a:buBlip>
                <a:blip r:embed="rId3"/>
              </a:buBlip>
            </a:pPr>
            <a:r>
              <a:rPr lang="en-GB" sz="1400" dirty="0" smtClean="0">
                <a:solidFill>
                  <a:schemeClr val="tx2">
                    <a:lumMod val="50000"/>
                  </a:schemeClr>
                </a:solidFill>
              </a:rPr>
              <a:t>Challenges:</a:t>
            </a:r>
          </a:p>
          <a:p>
            <a:pPr lvl="1" indent="179388">
              <a:buClr>
                <a:srgbClr val="254159"/>
              </a:buClr>
              <a:buSzPct val="75000"/>
              <a:buBlip>
                <a:blip r:embed="rId3"/>
              </a:buBlip>
            </a:pPr>
            <a:r>
              <a:rPr lang="en-GB" sz="1300" dirty="0" smtClean="0">
                <a:solidFill>
                  <a:schemeClr val="tx2">
                    <a:lumMod val="50000"/>
                  </a:schemeClr>
                </a:solidFill>
              </a:rPr>
              <a:t>Small flux (difficult to detect directly)</a:t>
            </a:r>
          </a:p>
          <a:p>
            <a:pPr lvl="1" indent="179388">
              <a:buClr>
                <a:srgbClr val="254159"/>
              </a:buClr>
              <a:buSzPct val="75000"/>
              <a:buBlip>
                <a:blip r:embed="rId3"/>
              </a:buBlip>
            </a:pPr>
            <a:r>
              <a:rPr lang="en-GB" sz="1300" dirty="0" smtClean="0">
                <a:solidFill>
                  <a:schemeClr val="tx2">
                    <a:lumMod val="50000"/>
                  </a:schemeClr>
                </a:solidFill>
              </a:rPr>
              <a:t>How to indirectly detect them?</a:t>
            </a:r>
          </a:p>
          <a:p>
            <a:pPr lvl="1" indent="179388">
              <a:buClr>
                <a:srgbClr val="254159"/>
              </a:buClr>
              <a:buSzPct val="75000"/>
              <a:buBlip>
                <a:blip r:embed="rId3"/>
              </a:buBlip>
            </a:pPr>
            <a:r>
              <a:rPr lang="en-GB" sz="1300" dirty="0" smtClean="0">
                <a:solidFill>
                  <a:schemeClr val="tx2">
                    <a:lumMod val="50000"/>
                  </a:schemeClr>
                </a:solidFill>
              </a:rPr>
              <a:t>Which are their directions and sources?</a:t>
            </a:r>
          </a:p>
          <a:p>
            <a:pPr lvl="1" indent="179388">
              <a:buClr>
                <a:srgbClr val="254159"/>
              </a:buClr>
              <a:buSzPct val="75000"/>
              <a:buBlip>
                <a:blip r:embed="rId3"/>
              </a:buBlip>
            </a:pPr>
            <a:r>
              <a:rPr lang="en-GB" sz="1300" dirty="0" smtClean="0">
                <a:solidFill>
                  <a:schemeClr val="tx2">
                    <a:lumMod val="50000"/>
                  </a:schemeClr>
                </a:solidFill>
              </a:rPr>
              <a:t>What is their composition?</a:t>
            </a:r>
          </a:p>
          <a:p>
            <a:pPr lvl="1" indent="179388">
              <a:buClr>
                <a:srgbClr val="254159"/>
              </a:buClr>
              <a:buSzPct val="75000"/>
              <a:buBlip>
                <a:blip r:embed="rId3"/>
              </a:buBlip>
            </a:pPr>
            <a:r>
              <a:rPr lang="en-GB" sz="1300" dirty="0" smtClean="0">
                <a:solidFill>
                  <a:schemeClr val="tx2">
                    <a:lumMod val="50000"/>
                  </a:schemeClr>
                </a:solidFill>
              </a:rPr>
              <a:t>Are the interactions the same at those energies?</a:t>
            </a:r>
          </a:p>
        </p:txBody>
      </p:sp>
      <p:pic>
        <p:nvPicPr>
          <p:cNvPr id="3076" name="Picture 4"/>
          <p:cNvPicPr>
            <a:picLocks noChangeAspect="1" noChangeArrowheads="1"/>
          </p:cNvPicPr>
          <p:nvPr/>
        </p:nvPicPr>
        <p:blipFill>
          <a:blip r:embed="rId5" cstate="print"/>
          <a:srcRect/>
          <a:stretch>
            <a:fillRect/>
          </a:stretch>
        </p:blipFill>
        <p:spPr bwMode="auto">
          <a:xfrm>
            <a:off x="1079612" y="3948118"/>
            <a:ext cx="2880320" cy="2649234"/>
          </a:xfrm>
          <a:prstGeom prst="rect">
            <a:avLst/>
          </a:prstGeom>
          <a:noFill/>
          <a:ln w="9525">
            <a:noFill/>
            <a:miter lim="800000"/>
            <a:headEnd/>
            <a:tailEnd/>
          </a:ln>
        </p:spPr>
      </p:pic>
      <p:cxnSp>
        <p:nvCxnSpPr>
          <p:cNvPr id="6" name="Straight Connector 5"/>
          <p:cNvCxnSpPr>
            <a:stCxn id="12" idx="0"/>
          </p:cNvCxnSpPr>
          <p:nvPr/>
        </p:nvCxnSpPr>
        <p:spPr>
          <a:xfrm flipH="1" flipV="1">
            <a:off x="7028830" y="1772816"/>
            <a:ext cx="1105927" cy="2747796"/>
          </a:xfrm>
          <a:prstGeom prst="line">
            <a:avLst/>
          </a:prstGeom>
          <a:ln w="476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2" idx="4"/>
          </p:cNvCxnSpPr>
          <p:nvPr/>
        </p:nvCxnSpPr>
        <p:spPr>
          <a:xfrm flipH="1">
            <a:off x="6486931" y="5985283"/>
            <a:ext cx="1647826" cy="265396"/>
          </a:xfrm>
          <a:prstGeom prst="line">
            <a:avLst/>
          </a:prstGeom>
          <a:ln w="47625">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265583" y="1397084"/>
            <a:ext cx="6898705" cy="4853595"/>
          </a:xfrm>
          <a:prstGeom prst="roundRect">
            <a:avLst/>
          </a:prstGeom>
          <a:solidFill>
            <a:schemeClr val="bg1"/>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p:cNvSpPr txBox="1"/>
          <p:nvPr/>
        </p:nvSpPr>
        <p:spPr>
          <a:xfrm>
            <a:off x="1255972" y="2135506"/>
            <a:ext cx="3931660" cy="369332"/>
          </a:xfrm>
          <a:prstGeom prst="rect">
            <a:avLst/>
          </a:prstGeom>
          <a:noFill/>
        </p:spPr>
        <p:txBody>
          <a:bodyPr wrap="square" rtlCol="0">
            <a:spAutoFit/>
          </a:bodyPr>
          <a:lstStyle/>
          <a:p>
            <a:pPr>
              <a:buFont typeface="Wingdings" panose="05000000000000000000" pitchFamily="2" charset="2"/>
              <a:buChar char="q"/>
            </a:pPr>
            <a:r>
              <a:rPr lang="en-US" dirty="0" smtClean="0">
                <a:solidFill>
                  <a:srgbClr val="990000"/>
                </a:solidFill>
              </a:rPr>
              <a:t> Recent Spectrum measure at Auger </a:t>
            </a:r>
            <a:endParaRPr lang="en-US" sz="1400" dirty="0" smtClean="0">
              <a:solidFill>
                <a:srgbClr val="006600"/>
              </a:solidFill>
            </a:endParaRPr>
          </a:p>
        </p:txBody>
      </p:sp>
      <p:grpSp>
        <p:nvGrpSpPr>
          <p:cNvPr id="3" name="Group 2"/>
          <p:cNvGrpSpPr/>
          <p:nvPr/>
        </p:nvGrpSpPr>
        <p:grpSpPr>
          <a:xfrm>
            <a:off x="1023524" y="2569549"/>
            <a:ext cx="4116369" cy="2757138"/>
            <a:chOff x="2507859" y="3015193"/>
            <a:chExt cx="3013390" cy="2018364"/>
          </a:xfrm>
        </p:grpSpPr>
        <p:sp>
          <p:nvSpPr>
            <p:cNvPr id="16" name="Rectangle 15"/>
            <p:cNvSpPr/>
            <p:nvPr/>
          </p:nvSpPr>
          <p:spPr>
            <a:xfrm>
              <a:off x="4812115" y="3047678"/>
              <a:ext cx="612069" cy="1710443"/>
            </a:xfrm>
            <a:prstGeom prst="rect">
              <a:avLst/>
            </a:prstGeom>
            <a:solidFill>
              <a:srgbClr val="CCE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341917" y="3047677"/>
              <a:ext cx="822126" cy="1710443"/>
            </a:xfrm>
            <a:prstGeom prst="rect">
              <a:avLst/>
            </a:prstGeom>
            <a:solidFill>
              <a:srgbClr val="AD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6">
              <a:clrChange>
                <a:clrFrom>
                  <a:srgbClr val="FFFFFF"/>
                </a:clrFrom>
                <a:clrTo>
                  <a:srgbClr val="FFFFFF">
                    <a:alpha val="0"/>
                  </a:srgbClr>
                </a:clrTo>
              </a:clrChange>
            </a:blip>
            <a:stretch>
              <a:fillRect/>
            </a:stretch>
          </p:blipFill>
          <p:spPr>
            <a:xfrm>
              <a:off x="2507859" y="3015193"/>
              <a:ext cx="3013390" cy="2018364"/>
            </a:xfrm>
            <a:prstGeom prst="rect">
              <a:avLst/>
            </a:prstGeom>
          </p:spPr>
        </p:pic>
      </p:grpSp>
      <p:sp>
        <p:nvSpPr>
          <p:cNvPr id="12" name="Oval 11"/>
          <p:cNvSpPr/>
          <p:nvPr/>
        </p:nvSpPr>
        <p:spPr>
          <a:xfrm>
            <a:off x="7488458" y="4520612"/>
            <a:ext cx="1292597" cy="1464671"/>
          </a:xfrm>
          <a:prstGeom prst="ellipse">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5183588" y="3209561"/>
            <a:ext cx="1728363" cy="1077218"/>
          </a:xfrm>
          <a:prstGeom prst="rect">
            <a:avLst/>
          </a:prstGeom>
        </p:spPr>
        <p:txBody>
          <a:bodyPr wrap="square">
            <a:spAutoFit/>
          </a:bodyPr>
          <a:lstStyle/>
          <a:p>
            <a:pPr lvl="0"/>
            <a:r>
              <a:rPr lang="en-GB" sz="1600" dirty="0" smtClean="0">
                <a:solidFill>
                  <a:srgbClr val="006600"/>
                </a:solidFill>
              </a:rPr>
              <a:t>Cosmic Ray Suppression due to interaction with CMB?</a:t>
            </a:r>
            <a:endParaRPr lang="en-GB" sz="1600" dirty="0">
              <a:solidFill>
                <a:srgbClr val="006600"/>
              </a:solidFill>
            </a:endParaRPr>
          </a:p>
        </p:txBody>
      </p:sp>
      <p:sp>
        <p:nvSpPr>
          <p:cNvPr id="27" name="Rectangle 26"/>
          <p:cNvSpPr/>
          <p:nvPr/>
        </p:nvSpPr>
        <p:spPr>
          <a:xfrm>
            <a:off x="1023524" y="5250083"/>
            <a:ext cx="2386903" cy="830997"/>
          </a:xfrm>
          <a:prstGeom prst="rect">
            <a:avLst/>
          </a:prstGeom>
        </p:spPr>
        <p:txBody>
          <a:bodyPr wrap="square">
            <a:spAutoFit/>
          </a:bodyPr>
          <a:lstStyle/>
          <a:p>
            <a:pPr lvl="0"/>
            <a:r>
              <a:rPr lang="en-GB" sz="1600" dirty="0" smtClean="0">
                <a:solidFill>
                  <a:srgbClr val="0079CC"/>
                </a:solidFill>
              </a:rPr>
              <a:t>Transition of cosmic rays origin from galactic to extragalactic?</a:t>
            </a:r>
            <a:endParaRPr lang="en-GB" sz="1600" dirty="0">
              <a:solidFill>
                <a:srgbClr val="0079CC"/>
              </a:solidFill>
            </a:endParaRPr>
          </a:p>
        </p:txBody>
      </p:sp>
    </p:spTree>
    <p:extLst>
      <p:ext uri="{BB962C8B-B14F-4D97-AF65-F5344CB8AC3E}">
        <p14:creationId xmlns:p14="http://schemas.microsoft.com/office/powerpoint/2010/main" val="346458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left)">
                                      <p:cBhvr>
                                        <p:cTn id="7" dur="500"/>
                                        <p:tgtEl>
                                          <p:spTgt spid="3074"/>
                                        </p:tgtEl>
                                      </p:cBhvr>
                                    </p:animEffect>
                                  </p:childTnLst>
                                </p:cTn>
                              </p:par>
                              <p:par>
                                <p:cTn id="8" presetID="22" presetClass="entr" presetSubtype="8"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wipe(left)">
                                      <p:cBhvr>
                                        <p:cTn id="10" dur="500"/>
                                        <p:tgtEl>
                                          <p:spTgt spid="307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53" presetClass="entr" presetSubtype="0" repeatCount="500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1000" fill="hold"/>
                                        <p:tgtEl>
                                          <p:spTgt spid="12"/>
                                        </p:tgtEl>
                                        <p:attrNameLst>
                                          <p:attrName>ppt_w</p:attrName>
                                        </p:attrNameLst>
                                      </p:cBhvr>
                                      <p:tavLst>
                                        <p:tav tm="0">
                                          <p:val>
                                            <p:fltVal val="0"/>
                                          </p:val>
                                        </p:tav>
                                        <p:tav tm="100000">
                                          <p:val>
                                            <p:strVal val="#ppt_w"/>
                                          </p:val>
                                        </p:tav>
                                      </p:tavLst>
                                    </p:anim>
                                    <p:anim calcmode="lin" valueType="num">
                                      <p:cBhvr>
                                        <p:cTn id="17" dur="1000" fill="hold"/>
                                        <p:tgtEl>
                                          <p:spTgt spid="12"/>
                                        </p:tgtEl>
                                        <p:attrNameLst>
                                          <p:attrName>ppt_h</p:attrName>
                                        </p:attrNameLst>
                                      </p:cBhvr>
                                      <p:tavLst>
                                        <p:tav tm="0">
                                          <p:val>
                                            <p:fltVal val="0"/>
                                          </p:val>
                                        </p:tav>
                                        <p:tav tm="100000">
                                          <p:val>
                                            <p:strVal val="#ppt_h"/>
                                          </p:val>
                                        </p:tav>
                                      </p:tavLst>
                                    </p:anim>
                                    <p:animEffect transition="in" filter="fade">
                                      <p:cBhvr>
                                        <p:cTn id="18" dur="1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animBg="1"/>
      <p:bldP spid="15" grpId="0"/>
      <p:bldP spid="12" grpId="0" animBg="1"/>
      <p:bldP spid="26"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Pierre Auger Observatory</a:t>
            </a:r>
            <a:endParaRPr lang="en-US" dirty="0"/>
          </a:p>
        </p:txBody>
      </p:sp>
      <p:sp>
        <p:nvSpPr>
          <p:cNvPr id="6" name="TextBox 5"/>
          <p:cNvSpPr txBox="1"/>
          <p:nvPr/>
        </p:nvSpPr>
        <p:spPr>
          <a:xfrm>
            <a:off x="1425377" y="4855854"/>
            <a:ext cx="3494463" cy="1600438"/>
          </a:xfrm>
          <a:prstGeom prst="rect">
            <a:avLst/>
          </a:prstGeom>
          <a:noFill/>
        </p:spPr>
        <p:txBody>
          <a:bodyPr wrap="square" rtlCol="0">
            <a:spAutoFit/>
          </a:bodyPr>
          <a:lstStyle/>
          <a:p>
            <a:r>
              <a:rPr lang="en-GB" sz="1600" b="1" dirty="0">
                <a:solidFill>
                  <a:srgbClr val="C00000"/>
                </a:solidFill>
              </a:rPr>
              <a:t>Fluorescence detector</a:t>
            </a:r>
          </a:p>
          <a:p>
            <a:pPr marL="273050" indent="-98425">
              <a:buFont typeface="Arial" panose="020B0604020202020204" pitchFamily="34" charset="0"/>
              <a:buChar char="•"/>
            </a:pPr>
            <a:r>
              <a:rPr lang="es-ES" sz="1600" dirty="0">
                <a:solidFill>
                  <a:schemeClr val="tx2">
                    <a:lumMod val="60000"/>
                    <a:lumOff val="40000"/>
                  </a:schemeClr>
                </a:solidFill>
              </a:rPr>
              <a:t>Loma Amarilla: E&gt;1018 eV</a:t>
            </a:r>
          </a:p>
          <a:p>
            <a:pPr marL="273050" indent="-98425">
              <a:buFont typeface="Arial" panose="020B0604020202020204" pitchFamily="34" charset="0"/>
              <a:buChar char="•"/>
            </a:pPr>
            <a:r>
              <a:rPr lang="es-ES" sz="1600" dirty="0" err="1">
                <a:solidFill>
                  <a:schemeClr val="tx2">
                    <a:lumMod val="60000"/>
                    <a:lumOff val="40000"/>
                  </a:schemeClr>
                </a:solidFill>
              </a:rPr>
              <a:t>Coihueco</a:t>
            </a:r>
            <a:endParaRPr lang="es-ES" sz="1600" dirty="0">
              <a:solidFill>
                <a:schemeClr val="tx2">
                  <a:lumMod val="60000"/>
                  <a:lumOff val="40000"/>
                </a:schemeClr>
              </a:solidFill>
            </a:endParaRPr>
          </a:p>
          <a:p>
            <a:pPr marL="273050" indent="-98425">
              <a:buFont typeface="Arial" panose="020B0604020202020204" pitchFamily="34" charset="0"/>
              <a:buChar char="•"/>
            </a:pPr>
            <a:r>
              <a:rPr lang="es-ES" sz="1600" dirty="0">
                <a:solidFill>
                  <a:schemeClr val="tx2">
                    <a:lumMod val="60000"/>
                    <a:lumOff val="40000"/>
                  </a:schemeClr>
                </a:solidFill>
              </a:rPr>
              <a:t>Los Morados</a:t>
            </a:r>
          </a:p>
          <a:p>
            <a:pPr marL="273050" indent="-98425">
              <a:buFont typeface="Arial" panose="020B0604020202020204" pitchFamily="34" charset="0"/>
              <a:buChar char="•"/>
            </a:pPr>
            <a:r>
              <a:rPr lang="es-ES" sz="1600" dirty="0">
                <a:solidFill>
                  <a:schemeClr val="tx2">
                    <a:lumMod val="60000"/>
                    <a:lumOff val="40000"/>
                  </a:schemeClr>
                </a:solidFill>
              </a:rPr>
              <a:t>Los Leones</a:t>
            </a:r>
          </a:p>
          <a:p>
            <a:pPr marL="273050" indent="-98425">
              <a:buFont typeface="Arial" panose="020B0604020202020204" pitchFamily="34" charset="0"/>
              <a:buChar char="•"/>
            </a:pPr>
            <a:r>
              <a:rPr lang="en-US" sz="1600" dirty="0">
                <a:solidFill>
                  <a:schemeClr val="accent2">
                    <a:lumMod val="75000"/>
                  </a:schemeClr>
                </a:solidFill>
              </a:rPr>
              <a:t>HEAT: E&gt;1017 eV</a:t>
            </a:r>
          </a:p>
        </p:txBody>
      </p:sp>
      <p:sp>
        <p:nvSpPr>
          <p:cNvPr id="7" name="TextBox 6"/>
          <p:cNvSpPr txBox="1"/>
          <p:nvPr/>
        </p:nvSpPr>
        <p:spPr>
          <a:xfrm>
            <a:off x="1425376" y="4858551"/>
            <a:ext cx="3494463" cy="830997"/>
          </a:xfrm>
          <a:prstGeom prst="rect">
            <a:avLst/>
          </a:prstGeom>
          <a:noFill/>
        </p:spPr>
        <p:txBody>
          <a:bodyPr wrap="square" rtlCol="0">
            <a:spAutoFit/>
          </a:bodyPr>
          <a:lstStyle/>
          <a:p>
            <a:r>
              <a:rPr lang="en-GB" sz="1600" b="1" dirty="0">
                <a:solidFill>
                  <a:srgbClr val="C00000"/>
                </a:solidFill>
              </a:rPr>
              <a:t>Surface detector array</a:t>
            </a:r>
          </a:p>
          <a:p>
            <a:pPr marL="273050" indent="-98425">
              <a:buFont typeface="Arial" panose="020B0604020202020204" pitchFamily="34" charset="0"/>
              <a:buChar char="•"/>
            </a:pPr>
            <a:r>
              <a:rPr lang="pt-PT" sz="1600" dirty="0">
                <a:solidFill>
                  <a:schemeClr val="tx1">
                    <a:lumMod val="75000"/>
                    <a:lumOff val="25000"/>
                  </a:schemeClr>
                </a:solidFill>
              </a:rPr>
              <a:t>1500 m: E&gt;1018.5 </a:t>
            </a:r>
            <a:r>
              <a:rPr lang="pt-PT" sz="1600" dirty="0" err="1">
                <a:solidFill>
                  <a:schemeClr val="tx1">
                    <a:lumMod val="75000"/>
                    <a:lumOff val="25000"/>
                  </a:schemeClr>
                </a:solidFill>
              </a:rPr>
              <a:t>eV</a:t>
            </a:r>
            <a:endParaRPr lang="pt-PT" sz="1600" dirty="0">
              <a:solidFill>
                <a:schemeClr val="tx1">
                  <a:lumMod val="75000"/>
                  <a:lumOff val="25000"/>
                </a:schemeClr>
              </a:solidFill>
            </a:endParaRPr>
          </a:p>
          <a:p>
            <a:pPr marL="273050" indent="-98425">
              <a:buFont typeface="Arial" panose="020B0604020202020204" pitchFamily="34" charset="0"/>
              <a:buChar char="•"/>
            </a:pPr>
            <a:r>
              <a:rPr lang="pt-PT" sz="1600" dirty="0">
                <a:solidFill>
                  <a:schemeClr val="bg2">
                    <a:lumMod val="25000"/>
                  </a:schemeClr>
                </a:solidFill>
              </a:rPr>
              <a:t>750 m (AMIGA): E&gt;1017.5 </a:t>
            </a:r>
            <a:r>
              <a:rPr lang="pt-PT" sz="1600" dirty="0" err="1">
                <a:solidFill>
                  <a:schemeClr val="bg2">
                    <a:lumMod val="25000"/>
                  </a:schemeClr>
                </a:solidFill>
              </a:rPr>
              <a:t>eV</a:t>
            </a:r>
            <a:endParaRPr lang="en-US" sz="1600" dirty="0">
              <a:solidFill>
                <a:schemeClr val="bg2">
                  <a:lumMod val="25000"/>
                </a:schemeClr>
              </a:solidFill>
            </a:endParaRPr>
          </a:p>
        </p:txBody>
      </p:sp>
      <p:sp>
        <p:nvSpPr>
          <p:cNvPr id="8" name="TextBox 7"/>
          <p:cNvSpPr txBox="1"/>
          <p:nvPr/>
        </p:nvSpPr>
        <p:spPr>
          <a:xfrm>
            <a:off x="-4517343" y="3705002"/>
            <a:ext cx="3494463" cy="1077218"/>
          </a:xfrm>
          <a:prstGeom prst="rect">
            <a:avLst/>
          </a:prstGeom>
          <a:noFill/>
        </p:spPr>
        <p:txBody>
          <a:bodyPr wrap="square" rtlCol="0">
            <a:spAutoFit/>
          </a:bodyPr>
          <a:lstStyle/>
          <a:p>
            <a:r>
              <a:rPr lang="en-GB" sz="1600" b="1" dirty="0">
                <a:solidFill>
                  <a:srgbClr val="C00000"/>
                </a:solidFill>
              </a:rPr>
              <a:t>Radio </a:t>
            </a:r>
            <a:r>
              <a:rPr lang="en-GB" sz="1600" b="1" dirty="0" smtClean="0">
                <a:solidFill>
                  <a:srgbClr val="C00000"/>
                </a:solidFill>
              </a:rPr>
              <a:t>detection</a:t>
            </a:r>
          </a:p>
          <a:p>
            <a:pPr marL="273050" indent="-98425">
              <a:buFont typeface="Arial" panose="020B0604020202020204" pitchFamily="34" charset="0"/>
              <a:buChar char="•"/>
            </a:pPr>
            <a:r>
              <a:rPr lang="pt-PT" sz="1600" dirty="0" smtClean="0">
                <a:solidFill>
                  <a:srgbClr val="0079CC"/>
                </a:solidFill>
              </a:rPr>
              <a:t>AERA </a:t>
            </a:r>
            <a:r>
              <a:rPr lang="pt-PT" sz="1600" dirty="0">
                <a:solidFill>
                  <a:srgbClr val="0079CC"/>
                </a:solidFill>
              </a:rPr>
              <a:t>(MHz)</a:t>
            </a:r>
          </a:p>
          <a:p>
            <a:pPr marL="273050" indent="-98425">
              <a:buFont typeface="Arial" panose="020B0604020202020204" pitchFamily="34" charset="0"/>
              <a:buChar char="•"/>
            </a:pPr>
            <a:r>
              <a:rPr lang="pt-PT" sz="1600" dirty="0" smtClean="0">
                <a:solidFill>
                  <a:srgbClr val="C00000"/>
                </a:solidFill>
              </a:rPr>
              <a:t>EASIER </a:t>
            </a:r>
            <a:r>
              <a:rPr lang="pt-PT" sz="1600" dirty="0">
                <a:solidFill>
                  <a:srgbClr val="C00000"/>
                </a:solidFill>
              </a:rPr>
              <a:t>(MHz, GHz)</a:t>
            </a:r>
          </a:p>
          <a:p>
            <a:pPr marL="273050" indent="-98425">
              <a:buFont typeface="Arial" panose="020B0604020202020204" pitchFamily="34" charset="0"/>
              <a:buChar char="•"/>
            </a:pPr>
            <a:r>
              <a:rPr lang="pt-PT" sz="1600" dirty="0" smtClean="0">
                <a:solidFill>
                  <a:srgbClr val="006600"/>
                </a:solidFill>
              </a:rPr>
              <a:t>MIDAS </a:t>
            </a:r>
            <a:r>
              <a:rPr lang="pt-PT" sz="1600" dirty="0">
                <a:solidFill>
                  <a:srgbClr val="006600"/>
                </a:solidFill>
              </a:rPr>
              <a:t>(GHz)</a:t>
            </a:r>
            <a:endParaRPr lang="en-US" sz="1600" dirty="0">
              <a:solidFill>
                <a:srgbClr val="006600"/>
              </a:solidFill>
            </a:endParaRPr>
          </a:p>
        </p:txBody>
      </p:sp>
      <p:sp>
        <p:nvSpPr>
          <p:cNvPr id="10" name="TextBox 9"/>
          <p:cNvSpPr txBox="1"/>
          <p:nvPr/>
        </p:nvSpPr>
        <p:spPr>
          <a:xfrm>
            <a:off x="468313" y="918886"/>
            <a:ext cx="4788532" cy="369332"/>
          </a:xfrm>
          <a:prstGeom prst="rect">
            <a:avLst/>
          </a:prstGeom>
          <a:noFill/>
        </p:spPr>
        <p:txBody>
          <a:bodyPr wrap="square" rtlCol="0">
            <a:spAutoFit/>
          </a:bodyPr>
          <a:lstStyle/>
          <a:p>
            <a:pPr marL="179388" indent="-179388">
              <a:buClr>
                <a:srgbClr val="C00000"/>
              </a:buClr>
              <a:buSzPct val="75000"/>
              <a:buFont typeface="Wingdings" pitchFamily="2" charset="2"/>
              <a:buChar char="q"/>
            </a:pPr>
            <a:r>
              <a:rPr lang="en-GB" b="1" dirty="0" smtClean="0">
                <a:solidFill>
                  <a:srgbClr val="C00000"/>
                </a:solidFill>
              </a:rPr>
              <a:t>Pierre Auger Observatory</a:t>
            </a:r>
            <a:endParaRPr lang="en-GB" b="1" dirty="0">
              <a:solidFill>
                <a:srgbClr val="C00000"/>
              </a:solidFill>
            </a:endParaRPr>
          </a:p>
        </p:txBody>
      </p:sp>
      <p:sp>
        <p:nvSpPr>
          <p:cNvPr id="12" name="TextBox 11"/>
          <p:cNvSpPr txBox="1"/>
          <p:nvPr/>
        </p:nvSpPr>
        <p:spPr>
          <a:xfrm>
            <a:off x="729716" y="1169343"/>
            <a:ext cx="4885786" cy="307777"/>
          </a:xfrm>
          <a:prstGeom prst="rect">
            <a:avLst/>
          </a:prstGeom>
          <a:noFill/>
        </p:spPr>
        <p:txBody>
          <a:bodyPr wrap="square" rtlCol="0">
            <a:spAutoFit/>
          </a:bodyPr>
          <a:lstStyle/>
          <a:p>
            <a:pPr indent="179388">
              <a:buClr>
                <a:srgbClr val="254159"/>
              </a:buClr>
              <a:buSzPct val="75000"/>
              <a:buBlip>
                <a:blip r:embed="rId3"/>
              </a:buBlip>
            </a:pPr>
            <a:r>
              <a:rPr lang="en-GB" sz="1400" dirty="0" smtClean="0">
                <a:solidFill>
                  <a:schemeClr val="tx2">
                    <a:lumMod val="50000"/>
                  </a:schemeClr>
                </a:solidFill>
              </a:rPr>
              <a:t>The world’s largest cosmic ray observatory</a:t>
            </a:r>
          </a:p>
        </p:txBody>
      </p:sp>
      <p:sp>
        <p:nvSpPr>
          <p:cNvPr id="3" name="Slide Number Placeholder 2"/>
          <p:cNvSpPr>
            <a:spLocks noGrp="1"/>
          </p:cNvSpPr>
          <p:nvPr>
            <p:ph type="sldNum" sz="quarter" idx="12"/>
          </p:nvPr>
        </p:nvSpPr>
        <p:spPr/>
        <p:txBody>
          <a:bodyPr/>
          <a:lstStyle/>
          <a:p>
            <a:fld id="{8745C66F-FC7B-4C52-931F-EAABACA1CBDF}" type="slidenum">
              <a:rPr lang="en-US" smtClean="0"/>
              <a:pPr/>
              <a:t>18</a:t>
            </a:fld>
            <a:endParaRPr lang="en-US" dirty="0"/>
          </a:p>
        </p:txBody>
      </p:sp>
      <p:pic>
        <p:nvPicPr>
          <p:cNvPr id="18" name="Picture 17"/>
          <p:cNvPicPr>
            <a:picLocks noChangeAspect="1"/>
          </p:cNvPicPr>
          <p:nvPr/>
        </p:nvPicPr>
        <p:blipFill>
          <a:blip r:embed="rId4"/>
          <a:stretch>
            <a:fillRect/>
          </a:stretch>
        </p:blipFill>
        <p:spPr>
          <a:xfrm>
            <a:off x="5409443" y="890425"/>
            <a:ext cx="2840682" cy="2656089"/>
          </a:xfrm>
          <a:prstGeom prst="rect">
            <a:avLst/>
          </a:prstGeom>
        </p:spPr>
      </p:pic>
      <p:pic>
        <p:nvPicPr>
          <p:cNvPr id="21" name="Picture 20"/>
          <p:cNvPicPr>
            <a:picLocks noChangeAspect="1"/>
          </p:cNvPicPr>
          <p:nvPr/>
        </p:nvPicPr>
        <p:blipFill>
          <a:blip r:embed="rId5"/>
          <a:stretch>
            <a:fillRect/>
          </a:stretch>
        </p:blipFill>
        <p:spPr>
          <a:xfrm>
            <a:off x="5774140" y="3530555"/>
            <a:ext cx="2341273" cy="1254435"/>
          </a:xfrm>
          <a:prstGeom prst="rect">
            <a:avLst/>
          </a:prstGeom>
        </p:spPr>
      </p:pic>
      <p:pic>
        <p:nvPicPr>
          <p:cNvPr id="19" name="Picture 3" descr="C:\Users\João\Desktop\Thesis\Thesis\apresentação\images 2\eye.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172115" y="4672868"/>
            <a:ext cx="2260790" cy="1446344"/>
          </a:xfrm>
          <a:prstGeom prst="rect">
            <a:avLst/>
          </a:prstGeom>
          <a:noFill/>
        </p:spPr>
      </p:pic>
      <p:pic>
        <p:nvPicPr>
          <p:cNvPr id="22" name="Picture 2"/>
          <p:cNvPicPr>
            <a:picLocks noChangeAspect="1" noChangeArrowheads="1"/>
          </p:cNvPicPr>
          <p:nvPr/>
        </p:nvPicPr>
        <p:blipFill>
          <a:blip r:embed="rId7" cstate="print"/>
          <a:srcRect/>
          <a:stretch>
            <a:fillRect/>
          </a:stretch>
        </p:blipFill>
        <p:spPr bwMode="auto">
          <a:xfrm>
            <a:off x="6671064" y="5332831"/>
            <a:ext cx="1579061" cy="1042612"/>
          </a:xfrm>
          <a:prstGeom prst="rect">
            <a:avLst/>
          </a:prstGeom>
          <a:noFill/>
          <a:ln w="9525">
            <a:noFill/>
            <a:miter lim="800000"/>
            <a:headEnd/>
            <a:tailEnd/>
          </a:ln>
        </p:spPr>
      </p:pic>
      <p:sp>
        <p:nvSpPr>
          <p:cNvPr id="20" name="TextBox 19"/>
          <p:cNvSpPr txBox="1"/>
          <p:nvPr/>
        </p:nvSpPr>
        <p:spPr>
          <a:xfrm>
            <a:off x="9425362" y="4672868"/>
            <a:ext cx="2044110" cy="1508391"/>
          </a:xfrm>
          <a:prstGeom prst="rect">
            <a:avLst/>
          </a:prstGeom>
          <a:gradFill flip="none" rotWithShape="1">
            <a:gsLst>
              <a:gs pos="44000">
                <a:schemeClr val="bg1"/>
              </a:gs>
              <a:gs pos="68000">
                <a:srgbClr val="FFFFFF">
                  <a:alpha val="35000"/>
                </a:srgbClr>
              </a:gs>
              <a:gs pos="61000">
                <a:schemeClr val="bg1">
                  <a:alpha val="67000"/>
                </a:schemeClr>
              </a:gs>
              <a:gs pos="80000">
                <a:schemeClr val="bg1">
                  <a:alpha val="0"/>
                </a:schemeClr>
              </a:gs>
            </a:gsLst>
            <a:path path="circle">
              <a:fillToRect l="50000" t="50000" r="50000" b="50000"/>
            </a:path>
            <a:tileRect/>
          </a:gradFill>
        </p:spPr>
        <p:txBody>
          <a:bodyPr wrap="square" rtlCol="0" anchor="ctr" anchorCtr="0">
            <a:noAutofit/>
          </a:bodyPr>
          <a:lstStyle/>
          <a:p>
            <a:r>
              <a:rPr lang="en-GB" sz="1400" b="1" dirty="0" smtClean="0">
                <a:solidFill>
                  <a:srgbClr val="C00000"/>
                </a:solidFill>
              </a:rPr>
              <a:t>Atmospheric monitoring</a:t>
            </a:r>
            <a:endParaRPr lang="en-GB" sz="1400" b="1" dirty="0">
              <a:solidFill>
                <a:srgbClr val="C00000"/>
              </a:solidFill>
            </a:endParaRPr>
          </a:p>
          <a:p>
            <a:pPr marL="273050" indent="-98425">
              <a:buFont typeface="Arial" panose="020B0604020202020204" pitchFamily="34" charset="0"/>
              <a:buChar char="•"/>
            </a:pPr>
            <a:r>
              <a:rPr lang="pt-PT" sz="1400" dirty="0" smtClean="0"/>
              <a:t>Lasers: CLF, XLF</a:t>
            </a:r>
          </a:p>
          <a:p>
            <a:pPr marL="273050" indent="-98425">
              <a:buFont typeface="Arial" panose="020B0604020202020204" pitchFamily="34" charset="0"/>
              <a:buChar char="•"/>
            </a:pPr>
            <a:r>
              <a:rPr lang="pt-PT" sz="1400" dirty="0" smtClean="0"/>
              <a:t>Lidar, </a:t>
            </a:r>
            <a:r>
              <a:rPr lang="pt-PT" sz="1400" dirty="0" err="1"/>
              <a:t>Raman</a:t>
            </a:r>
            <a:endParaRPr lang="pt-PT" sz="1400" dirty="0" smtClean="0"/>
          </a:p>
          <a:p>
            <a:pPr marL="273050" indent="-98425">
              <a:buFont typeface="Arial" panose="020B0604020202020204" pitchFamily="34" charset="0"/>
              <a:buChar char="•"/>
            </a:pPr>
            <a:r>
              <a:rPr lang="pt-PT" sz="1400" dirty="0" err="1" smtClean="0"/>
              <a:t>Weather</a:t>
            </a:r>
            <a:r>
              <a:rPr lang="pt-PT" sz="1400" dirty="0" smtClean="0"/>
              <a:t> stations,</a:t>
            </a:r>
            <a:br>
              <a:rPr lang="pt-PT" sz="1400" dirty="0" smtClean="0"/>
            </a:br>
            <a:r>
              <a:rPr lang="pt-PT" sz="1400" dirty="0" smtClean="0"/>
              <a:t> IR </a:t>
            </a:r>
            <a:r>
              <a:rPr lang="pt-PT" sz="1400" dirty="0" err="1" smtClean="0"/>
              <a:t>camera</a:t>
            </a:r>
            <a:endParaRPr lang="en-US" sz="1400" dirty="0"/>
          </a:p>
        </p:txBody>
      </p:sp>
      <p:pic>
        <p:nvPicPr>
          <p:cNvPr id="23" name="Picture 22"/>
          <p:cNvPicPr>
            <a:picLocks noChangeAspect="1"/>
          </p:cNvPicPr>
          <p:nvPr/>
        </p:nvPicPr>
        <p:blipFill>
          <a:blip r:embed="rId8"/>
          <a:stretch>
            <a:fillRect/>
          </a:stretch>
        </p:blipFill>
        <p:spPr>
          <a:xfrm>
            <a:off x="5026804" y="1169343"/>
            <a:ext cx="3770984" cy="2772308"/>
          </a:xfrm>
          <a:prstGeom prst="rect">
            <a:avLst/>
          </a:prstGeom>
        </p:spPr>
      </p:pic>
      <p:pic>
        <p:nvPicPr>
          <p:cNvPr id="24" name="Picture 23"/>
          <p:cNvPicPr>
            <a:picLocks noChangeAspect="1"/>
          </p:cNvPicPr>
          <p:nvPr/>
        </p:nvPicPr>
        <p:blipFill>
          <a:blip r:embed="rId9"/>
          <a:stretch>
            <a:fillRect/>
          </a:stretch>
        </p:blipFill>
        <p:spPr>
          <a:xfrm>
            <a:off x="5079408" y="4151508"/>
            <a:ext cx="1750376" cy="1475478"/>
          </a:xfrm>
          <a:prstGeom prst="rect">
            <a:avLst/>
          </a:prstGeom>
        </p:spPr>
      </p:pic>
      <p:pic>
        <p:nvPicPr>
          <p:cNvPr id="25" name="Picture 3"/>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6585264" y="4280848"/>
            <a:ext cx="2102025" cy="2013311"/>
          </a:xfrm>
          <a:prstGeom prst="rect">
            <a:avLst/>
          </a:prstGeom>
          <a:noFill/>
          <a:ln w="9525">
            <a:noFill/>
            <a:miter lim="800000"/>
            <a:headEnd/>
            <a:tailEnd/>
          </a:ln>
        </p:spPr>
      </p:pic>
      <p:sp>
        <p:nvSpPr>
          <p:cNvPr id="27" name="Rectangle 26"/>
          <p:cNvSpPr/>
          <p:nvPr/>
        </p:nvSpPr>
        <p:spPr>
          <a:xfrm rot="3251891">
            <a:off x="6785242" y="2242481"/>
            <a:ext cx="1756213" cy="1201547"/>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8" name="Picture 27"/>
          <p:cNvPicPr>
            <a:picLocks noChangeAspect="1"/>
          </p:cNvPicPr>
          <p:nvPr/>
        </p:nvPicPr>
        <p:blipFill>
          <a:blip r:embed="rId11">
            <a:clrChange>
              <a:clrFrom>
                <a:srgbClr val="FFFFFF"/>
              </a:clrFrom>
              <a:clrTo>
                <a:srgbClr val="FFFFFF">
                  <a:alpha val="0"/>
                </a:srgbClr>
              </a:clrTo>
            </a:clrChange>
          </a:blip>
          <a:stretch>
            <a:fillRect/>
          </a:stretch>
        </p:blipFill>
        <p:spPr>
          <a:xfrm rot="3203223">
            <a:off x="6770604" y="2272329"/>
            <a:ext cx="1732041" cy="1150386"/>
          </a:xfrm>
          <a:prstGeom prst="rect">
            <a:avLst/>
          </a:prstGeom>
        </p:spPr>
      </p:pic>
      <p:sp>
        <p:nvSpPr>
          <p:cNvPr id="29" name="TextBox 28"/>
          <p:cNvSpPr txBox="1"/>
          <p:nvPr/>
        </p:nvSpPr>
        <p:spPr>
          <a:xfrm>
            <a:off x="1505160" y="4857431"/>
            <a:ext cx="3494463" cy="1077218"/>
          </a:xfrm>
          <a:prstGeom prst="rect">
            <a:avLst/>
          </a:prstGeom>
          <a:noFill/>
        </p:spPr>
        <p:txBody>
          <a:bodyPr wrap="square" rtlCol="0">
            <a:spAutoFit/>
          </a:bodyPr>
          <a:lstStyle/>
          <a:p>
            <a:r>
              <a:rPr lang="en-GB" sz="1600" b="1" dirty="0">
                <a:solidFill>
                  <a:srgbClr val="C00000"/>
                </a:solidFill>
              </a:rPr>
              <a:t>Calibration detectors</a:t>
            </a:r>
          </a:p>
          <a:p>
            <a:pPr marL="273050" indent="-98425">
              <a:buFont typeface="Arial" panose="020B0604020202020204" pitchFamily="34" charset="0"/>
              <a:buChar char="•"/>
            </a:pPr>
            <a:r>
              <a:rPr lang="pt-PT" sz="1600" dirty="0" smtClean="0"/>
              <a:t>Lasers: </a:t>
            </a:r>
            <a:r>
              <a:rPr lang="pt-PT" sz="1600" dirty="0" err="1" smtClean="0"/>
              <a:t>Clf</a:t>
            </a:r>
            <a:r>
              <a:rPr lang="pt-PT" sz="1600" dirty="0" smtClean="0"/>
              <a:t>, </a:t>
            </a:r>
            <a:r>
              <a:rPr lang="pt-PT" sz="1600" dirty="0" err="1" smtClean="0"/>
              <a:t>Xlf</a:t>
            </a:r>
            <a:endParaRPr lang="pt-PT" sz="1600" dirty="0" smtClean="0"/>
          </a:p>
          <a:p>
            <a:pPr marL="273050" indent="-98425">
              <a:buFont typeface="Arial" panose="020B0604020202020204" pitchFamily="34" charset="0"/>
              <a:buChar char="•"/>
            </a:pPr>
            <a:r>
              <a:rPr lang="pt-PT" sz="1600" dirty="0" smtClean="0"/>
              <a:t>Lidar, </a:t>
            </a:r>
            <a:r>
              <a:rPr lang="pt-PT" sz="1600" dirty="0" err="1"/>
              <a:t>Raman</a:t>
            </a:r>
            <a:endParaRPr lang="pt-PT" sz="1600" dirty="0" smtClean="0"/>
          </a:p>
          <a:p>
            <a:pPr marL="273050" indent="-98425">
              <a:buFont typeface="Arial" panose="020B0604020202020204" pitchFamily="34" charset="0"/>
              <a:buChar char="•"/>
            </a:pPr>
            <a:r>
              <a:rPr lang="pt-PT" sz="1600" dirty="0" err="1" smtClean="0"/>
              <a:t>Weather</a:t>
            </a:r>
            <a:r>
              <a:rPr lang="pt-PT" sz="1600" dirty="0" smtClean="0"/>
              <a:t> stations, IR </a:t>
            </a:r>
            <a:r>
              <a:rPr lang="pt-PT" sz="1600" dirty="0" err="1" smtClean="0"/>
              <a:t>camera</a:t>
            </a:r>
            <a:endParaRPr lang="en-US" sz="1600" dirty="0"/>
          </a:p>
        </p:txBody>
      </p:sp>
      <p:pic>
        <p:nvPicPr>
          <p:cNvPr id="26" name="Picture 25"/>
          <p:cNvPicPr>
            <a:picLocks noChangeAspect="1"/>
          </p:cNvPicPr>
          <p:nvPr/>
        </p:nvPicPr>
        <p:blipFill rotWithShape="1">
          <a:blip r:embed="rId12" cstate="print">
            <a:extLst>
              <a:ext uri="{28A0092B-C50C-407E-A947-70E740481C1C}">
                <a14:useLocalDpi xmlns:a14="http://schemas.microsoft.com/office/drawing/2010/main" val="0"/>
              </a:ext>
            </a:extLst>
          </a:blip>
          <a:srcRect b="11531"/>
          <a:stretch/>
        </p:blipFill>
        <p:spPr>
          <a:xfrm>
            <a:off x="148242" y="3447414"/>
            <a:ext cx="1087993" cy="1045520"/>
          </a:xfrm>
          <a:prstGeom prst="rect">
            <a:avLst/>
          </a:prstGeom>
        </p:spPr>
      </p:pic>
      <p:pic>
        <p:nvPicPr>
          <p:cNvPr id="2" name="Picture 1"/>
          <p:cNvPicPr>
            <a:picLocks noChangeAspect="1"/>
          </p:cNvPicPr>
          <p:nvPr/>
        </p:nvPicPr>
        <p:blipFill>
          <a:blip r:embed="rId13"/>
          <a:stretch>
            <a:fillRect/>
          </a:stretch>
        </p:blipFill>
        <p:spPr>
          <a:xfrm>
            <a:off x="1244581" y="1971481"/>
            <a:ext cx="3267358" cy="2773958"/>
          </a:xfrm>
          <a:prstGeom prst="rect">
            <a:avLst/>
          </a:prstGeom>
        </p:spPr>
      </p:pic>
    </p:spTree>
    <p:extLst>
      <p:ext uri="{BB962C8B-B14F-4D97-AF65-F5344CB8AC3E}">
        <p14:creationId xmlns:p14="http://schemas.microsoft.com/office/powerpoint/2010/main" val="3584423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21"/>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18"/>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6"/>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22"/>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19"/>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par>
                                <p:cTn id="38" presetID="10" presetClass="entr" presetSubtype="0" fill="hold"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par>
                                <p:cTn id="41" presetID="10"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par>
                                <p:cTn id="44" presetID="10" presetClass="entr" presetSubtype="0" fill="hold"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par>
                                <p:cTn id="47" presetID="10"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7"/>
                                        </p:tgtEl>
                                        <p:attrNameLst>
                                          <p:attrName>style.visibility</p:attrName>
                                        </p:attrNameLst>
                                      </p:cBhvr>
                                      <p:to>
                                        <p:strVal val="hidden"/>
                                      </p:to>
                                    </p:set>
                                  </p:childTnLst>
                                </p:cTn>
                              </p:par>
                              <p:par>
                                <p:cTn id="54" presetID="10" presetClass="entr" presetSubtype="0" fill="hold" grpId="0" nodeType="with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fade">
                                      <p:cBhvr>
                                        <p:cTn id="5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27" grpId="0" animBg="1"/>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Nature update: Anisotropy test with the VCV Catalog</a:t>
            </a:r>
            <a:endParaRPr lang="en-US" sz="2400"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19</a:t>
            </a:fld>
            <a:endParaRPr lang="en-US" dirty="0"/>
          </a:p>
        </p:txBody>
      </p:sp>
      <p:pic>
        <p:nvPicPr>
          <p:cNvPr id="5" name="Picture 4"/>
          <p:cNvPicPr>
            <a:picLocks noChangeAspect="1"/>
          </p:cNvPicPr>
          <p:nvPr/>
        </p:nvPicPr>
        <p:blipFill>
          <a:blip r:embed="rId2"/>
          <a:stretch>
            <a:fillRect/>
          </a:stretch>
        </p:blipFill>
        <p:spPr>
          <a:xfrm>
            <a:off x="735943" y="4439191"/>
            <a:ext cx="3720604" cy="1999399"/>
          </a:xfrm>
          <a:prstGeom prst="rect">
            <a:avLst/>
          </a:prstGeom>
        </p:spPr>
      </p:pic>
      <p:pic>
        <p:nvPicPr>
          <p:cNvPr id="6" name="Picture 5"/>
          <p:cNvPicPr>
            <a:picLocks noChangeAspect="1"/>
          </p:cNvPicPr>
          <p:nvPr/>
        </p:nvPicPr>
        <p:blipFill>
          <a:blip r:embed="rId3"/>
          <a:stretch>
            <a:fillRect/>
          </a:stretch>
        </p:blipFill>
        <p:spPr>
          <a:xfrm>
            <a:off x="832886" y="2205038"/>
            <a:ext cx="3526717" cy="1762791"/>
          </a:xfrm>
          <a:prstGeom prst="rect">
            <a:avLst/>
          </a:prstGeom>
        </p:spPr>
      </p:pic>
      <mc:AlternateContent xmlns:mc="http://schemas.openxmlformats.org/markup-compatibility/2006" xmlns:a14="http://schemas.microsoft.com/office/drawing/2010/main">
        <mc:Choice Requires="a14">
          <p:sp>
            <p:nvSpPr>
              <p:cNvPr id="7" name="Rounded Rectangle 6"/>
              <p:cNvSpPr/>
              <p:nvPr/>
            </p:nvSpPr>
            <p:spPr>
              <a:xfrm>
                <a:off x="5020844" y="5296886"/>
                <a:ext cx="3491661" cy="760103"/>
              </a:xfrm>
              <a:prstGeom prst="roundRect">
                <a:avLst>
                  <a:gd name="adj" fmla="val 4604"/>
                </a:avLst>
              </a:prstGeom>
              <a:solidFill>
                <a:schemeClr val="bg1"/>
              </a:solidFill>
              <a:ln w="508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GB" sz="1600" b="1" i="1"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m:t>
                    </m:r>
                    <m:r>
                      <a:rPr lang="pt-PT" sz="1600" b="1" i="1"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𝟐</m:t>
                    </m:r>
                    <m:r>
                      <a:rPr lang="pt-PT" sz="1600" b="1" i="1"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𝝈</m:t>
                    </m:r>
                  </m:oMath>
                </a14:m>
                <a:r>
                  <a:rPr lang="en-GB" sz="1400" dirty="0" smtClean="0">
                    <a:solidFill>
                      <a:schemeClr val="tx1">
                        <a:lumMod val="75000"/>
                        <a:lumOff val="25000"/>
                      </a:schemeClr>
                    </a:solidFill>
                    <a:latin typeface="Calibri" pitchFamily="34" charset="0"/>
                    <a:cs typeface="Arial" pitchFamily="34" charset="0"/>
                  </a:rPr>
                  <a:t> not </a:t>
                </a:r>
                <a:r>
                  <a:rPr lang="en-GB" sz="1400" dirty="0">
                    <a:solidFill>
                      <a:schemeClr val="tx1">
                        <a:lumMod val="75000"/>
                        <a:lumOff val="25000"/>
                      </a:schemeClr>
                    </a:solidFill>
                    <a:latin typeface="Calibri" pitchFamily="34" charset="0"/>
                    <a:cs typeface="Arial" pitchFamily="34" charset="0"/>
                  </a:rPr>
                  <a:t>yield a </a:t>
                </a:r>
                <a:r>
                  <a:rPr lang="en-GB" sz="1400" dirty="0" smtClean="0">
                    <a:solidFill>
                      <a:schemeClr val="tx1">
                        <a:lumMod val="75000"/>
                        <a:lumOff val="25000"/>
                      </a:schemeClr>
                    </a:solidFill>
                    <a:latin typeface="Calibri" pitchFamily="34" charset="0"/>
                    <a:cs typeface="Arial" pitchFamily="34" charset="0"/>
                  </a:rPr>
                  <a:t>significant indication </a:t>
                </a:r>
                <a:r>
                  <a:rPr lang="en-GB" sz="1400" dirty="0">
                    <a:solidFill>
                      <a:schemeClr val="tx1">
                        <a:lumMod val="75000"/>
                        <a:lumOff val="25000"/>
                      </a:schemeClr>
                    </a:solidFill>
                    <a:latin typeface="Calibri" pitchFamily="34" charset="0"/>
                    <a:cs typeface="Arial" pitchFamily="34" charset="0"/>
                  </a:rPr>
                  <a:t>of anisotropy with the present data set.</a:t>
                </a:r>
              </a:p>
            </p:txBody>
          </p:sp>
        </mc:Choice>
        <mc:Fallback xmlns="">
          <p:sp>
            <p:nvSpPr>
              <p:cNvPr id="7" name="Rounded Rectangle 6"/>
              <p:cNvSpPr>
                <a:spLocks noRot="1" noChangeAspect="1" noMove="1" noResize="1" noEditPoints="1" noAdjustHandles="1" noChangeArrowheads="1" noChangeShapeType="1" noTextEdit="1"/>
              </p:cNvSpPr>
              <p:nvPr/>
            </p:nvSpPr>
            <p:spPr>
              <a:xfrm>
                <a:off x="5020844" y="5296886"/>
                <a:ext cx="3491661" cy="760103"/>
              </a:xfrm>
              <a:prstGeom prst="roundRect">
                <a:avLst>
                  <a:gd name="adj" fmla="val 4604"/>
                </a:avLst>
              </a:prstGeom>
              <a:blipFill rotWithShape="0">
                <a:blip r:embed="rId4"/>
                <a:stretch>
                  <a:fillRect/>
                </a:stretch>
              </a:blipFill>
              <a:ln w="50800">
                <a:solidFill>
                  <a:srgbClr val="008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8" name="Rounded Rectangle 7"/>
          <p:cNvSpPr/>
          <p:nvPr/>
        </p:nvSpPr>
        <p:spPr>
          <a:xfrm>
            <a:off x="468313" y="1163723"/>
            <a:ext cx="4019529" cy="933107"/>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a:solidFill>
                  <a:srgbClr val="800000"/>
                </a:solidFill>
                <a:latin typeface="Calibri" pitchFamily="34" charset="0"/>
                <a:cs typeface="Arial" pitchFamily="34" charset="0"/>
              </a:rPr>
              <a:t>Update</a:t>
            </a:r>
            <a:r>
              <a:rPr lang="en-GB" dirty="0">
                <a:solidFill>
                  <a:srgbClr val="800000"/>
                </a:solidFill>
                <a:latin typeface="Calibri" pitchFamily="34" charset="0"/>
                <a:cs typeface="Arial" pitchFamily="34" charset="0"/>
              </a:rPr>
              <a:t>: </a:t>
            </a:r>
            <a:r>
              <a:rPr lang="en-GB" sz="1600" dirty="0">
                <a:solidFill>
                  <a:srgbClr val="800000"/>
                </a:solidFill>
                <a:latin typeface="Calibri" pitchFamily="34" charset="0"/>
                <a:cs typeface="Arial" pitchFamily="34" charset="0"/>
              </a:rPr>
              <a:t>Correlation of the highest energy cosmic rays with nearby extragalactic </a:t>
            </a:r>
            <a:r>
              <a:rPr lang="en-GB" sz="1600" dirty="0" smtClean="0">
                <a:solidFill>
                  <a:srgbClr val="800000"/>
                </a:solidFill>
                <a:latin typeface="Calibri" pitchFamily="34" charset="0"/>
                <a:cs typeface="Arial" pitchFamily="34" charset="0"/>
              </a:rPr>
              <a:t>objects</a:t>
            </a:r>
          </a:p>
          <a:p>
            <a:pPr lvl="0" algn="ctr"/>
            <a:r>
              <a:rPr lang="en-GB" sz="1600" dirty="0">
                <a:solidFill>
                  <a:srgbClr val="800000"/>
                </a:solidFill>
                <a:latin typeface="Calibri" pitchFamily="34" charset="0"/>
                <a:cs typeface="Arial" pitchFamily="34" charset="0"/>
              </a:rPr>
              <a:t>Science 318 (2007) 938-943</a:t>
            </a:r>
            <a:endParaRPr lang="en-GB" sz="1600" dirty="0" smtClean="0">
              <a:solidFill>
                <a:srgbClr val="800000"/>
              </a:solidFill>
              <a:latin typeface="Calibri" pitchFamily="34" charset="0"/>
              <a:cs typeface="Arial" pitchFamily="34" charset="0"/>
            </a:endParaRPr>
          </a:p>
        </p:txBody>
      </p:sp>
      <p:sp>
        <p:nvSpPr>
          <p:cNvPr id="9" name="Rounded Rectangle 8"/>
          <p:cNvSpPr/>
          <p:nvPr/>
        </p:nvSpPr>
        <p:spPr>
          <a:xfrm>
            <a:off x="5133596" y="2401471"/>
            <a:ext cx="3758884" cy="854686"/>
          </a:xfrm>
          <a:prstGeom prst="roundRect">
            <a:avLst>
              <a:gd name="adj" fmla="val 4604"/>
            </a:avLst>
          </a:prstGeom>
          <a:solidFill>
            <a:schemeClr val="bg1"/>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r>
              <a:rPr lang="en-GB" sz="1600" b="1" dirty="0">
                <a:solidFill>
                  <a:srgbClr val="C00000"/>
                </a:solidFill>
                <a:latin typeface="Calibri" pitchFamily="34" charset="0"/>
                <a:cs typeface="Arial" pitchFamily="34" charset="0"/>
              </a:rPr>
              <a:t>Data set up to </a:t>
            </a:r>
            <a:r>
              <a:rPr lang="en-GB" sz="1600" b="1" dirty="0" smtClean="0">
                <a:solidFill>
                  <a:srgbClr val="C00000"/>
                </a:solidFill>
                <a:latin typeface="Calibri" pitchFamily="34" charset="0"/>
                <a:cs typeface="Arial" pitchFamily="34" charset="0"/>
              </a:rPr>
              <a:t>March 2014:</a:t>
            </a:r>
          </a:p>
          <a:p>
            <a:r>
              <a:rPr lang="en-GB" sz="1400" dirty="0" smtClean="0">
                <a:solidFill>
                  <a:schemeClr val="tx1">
                    <a:lumMod val="75000"/>
                    <a:lumOff val="25000"/>
                  </a:schemeClr>
                </a:solidFill>
                <a:latin typeface="Calibri" pitchFamily="34" charset="0"/>
                <a:cs typeface="Arial" pitchFamily="34" charset="0"/>
              </a:rPr>
              <a:t>146 events above 53 </a:t>
            </a:r>
            <a:r>
              <a:rPr lang="en-GB" sz="1400" dirty="0" err="1" smtClean="0">
                <a:solidFill>
                  <a:schemeClr val="tx1">
                    <a:lumMod val="75000"/>
                    <a:lumOff val="25000"/>
                  </a:schemeClr>
                </a:solidFill>
                <a:latin typeface="Calibri" pitchFamily="34" charset="0"/>
                <a:cs typeface="Arial" pitchFamily="34" charset="0"/>
              </a:rPr>
              <a:t>EeV</a:t>
            </a:r>
            <a:endParaRPr lang="en-GB" sz="1400" dirty="0" smtClean="0">
              <a:solidFill>
                <a:schemeClr val="tx1">
                  <a:lumMod val="75000"/>
                  <a:lumOff val="25000"/>
                </a:schemeClr>
              </a:solidFill>
              <a:latin typeface="Calibri" pitchFamily="34" charset="0"/>
              <a:cs typeface="Arial" pitchFamily="34" charset="0"/>
            </a:endParaRPr>
          </a:p>
          <a:p>
            <a:r>
              <a:rPr lang="en-GB" sz="1400" dirty="0" smtClean="0">
                <a:solidFill>
                  <a:schemeClr val="tx1">
                    <a:lumMod val="75000"/>
                    <a:lumOff val="25000"/>
                  </a:schemeClr>
                </a:solidFill>
                <a:latin typeface="Calibri" pitchFamily="34" charset="0"/>
                <a:cs typeface="Arial" pitchFamily="34" charset="0"/>
              </a:rPr>
              <a:t>41 events correlate with VCV </a:t>
            </a:r>
            <a:r>
              <a:rPr lang="en-GB" sz="1400" dirty="0" err="1" smtClean="0">
                <a:solidFill>
                  <a:schemeClr val="tx1">
                    <a:lumMod val="75000"/>
                    <a:lumOff val="25000"/>
                  </a:schemeClr>
                </a:solidFill>
                <a:latin typeface="Calibri" pitchFamily="34" charset="0"/>
                <a:cs typeface="Arial" pitchFamily="34" charset="0"/>
              </a:rPr>
              <a:t>catalog</a:t>
            </a:r>
            <a:endParaRPr lang="en-GB" sz="1400" dirty="0">
              <a:solidFill>
                <a:schemeClr val="tx1">
                  <a:lumMod val="75000"/>
                  <a:lumOff val="25000"/>
                </a:schemeClr>
              </a:solidFill>
              <a:latin typeface="Calibri" pitchFamily="34" charset="0"/>
              <a:cs typeface="Arial" pitchFamily="34" charset="0"/>
            </a:endParaRPr>
          </a:p>
        </p:txBody>
      </p:sp>
      <mc:AlternateContent xmlns:mc="http://schemas.openxmlformats.org/markup-compatibility/2006" xmlns:a14="http://schemas.microsoft.com/office/drawing/2010/main">
        <mc:Choice Requires="a14">
          <p:sp>
            <p:nvSpPr>
              <p:cNvPr id="10" name="Rounded Rectangle 9"/>
              <p:cNvSpPr/>
              <p:nvPr/>
            </p:nvSpPr>
            <p:spPr>
              <a:xfrm>
                <a:off x="5020843" y="4125951"/>
                <a:ext cx="3491662" cy="974620"/>
              </a:xfrm>
              <a:prstGeom prst="roundRect">
                <a:avLst>
                  <a:gd name="adj" fmla="val 4604"/>
                </a:avLst>
              </a:prstGeom>
              <a:solidFill>
                <a:schemeClr val="bg1"/>
              </a:solidFill>
              <a:ln w="508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7188"/>
                <a:r>
                  <a:rPr lang="en-GB" sz="1600" b="1" dirty="0" smtClean="0">
                    <a:solidFill>
                      <a:schemeClr val="tx1">
                        <a:lumMod val="75000"/>
                        <a:lumOff val="25000"/>
                      </a:schemeClr>
                    </a:solidFill>
                    <a:latin typeface="Calibri" pitchFamily="34" charset="0"/>
                    <a:cs typeface="Arial" pitchFamily="34" charset="0"/>
                  </a:rPr>
                  <a:t>Correlation: </a:t>
                </a:r>
              </a:p>
              <a:p>
                <a:pPr marL="357188"/>
                <a14:m>
                  <m:oMath xmlns:m="http://schemas.openxmlformats.org/officeDocument/2006/math">
                    <m:r>
                      <a:rPr lang="pt-PT" sz="1400" b="0" i="1" smtClean="0">
                        <a:solidFill>
                          <a:schemeClr val="tx1">
                            <a:lumMod val="75000"/>
                            <a:lumOff val="25000"/>
                          </a:schemeClr>
                        </a:solidFill>
                        <a:latin typeface="Cambria Math" panose="02040503050406030204" pitchFamily="18" charset="0"/>
                        <a:cs typeface="Arial" pitchFamily="34" charset="0"/>
                      </a:rPr>
                      <m:t>𝑓</m:t>
                    </m:r>
                    <m:r>
                      <a:rPr lang="pt-PT" sz="1400" b="0" i="1" smtClean="0">
                        <a:solidFill>
                          <a:schemeClr val="tx1">
                            <a:lumMod val="75000"/>
                            <a:lumOff val="25000"/>
                          </a:schemeClr>
                        </a:solidFill>
                        <a:latin typeface="Cambria Math" panose="02040503050406030204" pitchFamily="18" charset="0"/>
                        <a:cs typeface="Arial" pitchFamily="34" charset="0"/>
                      </a:rPr>
                      <m:t>=</m:t>
                    </m:r>
                    <m:sSubSup>
                      <m:sSubSupPr>
                        <m:ctrlPr>
                          <a:rPr lang="pt-PT" sz="1400" b="0" i="1" smtClean="0">
                            <a:solidFill>
                              <a:schemeClr val="tx1">
                                <a:lumMod val="75000"/>
                                <a:lumOff val="25000"/>
                              </a:schemeClr>
                            </a:solidFill>
                            <a:latin typeface="Cambria Math" panose="02040503050406030204" pitchFamily="18" charset="0"/>
                            <a:cs typeface="Arial" pitchFamily="34" charset="0"/>
                          </a:rPr>
                        </m:ctrlPr>
                      </m:sSubSupPr>
                      <m:e>
                        <m:r>
                          <a:rPr lang="pt-PT" sz="1400" b="0" i="1" smtClean="0">
                            <a:solidFill>
                              <a:schemeClr val="tx1">
                                <a:lumMod val="75000"/>
                                <a:lumOff val="25000"/>
                              </a:schemeClr>
                            </a:solidFill>
                            <a:latin typeface="Cambria Math" panose="02040503050406030204" pitchFamily="18" charset="0"/>
                            <a:cs typeface="Arial" pitchFamily="34" charset="0"/>
                          </a:rPr>
                          <m:t>28.1</m:t>
                        </m:r>
                      </m:e>
                      <m:sub>
                        <m:r>
                          <a:rPr lang="pt-PT" sz="1400" b="0" i="1" smtClean="0">
                            <a:solidFill>
                              <a:schemeClr val="tx1">
                                <a:lumMod val="75000"/>
                                <a:lumOff val="25000"/>
                              </a:schemeClr>
                            </a:solidFill>
                            <a:latin typeface="Cambria Math" panose="02040503050406030204" pitchFamily="18" charset="0"/>
                            <a:cs typeface="Arial" pitchFamily="34" charset="0"/>
                          </a:rPr>
                          <m:t>−3.6</m:t>
                        </m:r>
                      </m:sub>
                      <m:sup>
                        <m:r>
                          <a:rPr lang="pt-PT" sz="1400" b="0" i="1" smtClean="0">
                            <a:solidFill>
                              <a:schemeClr val="tx1">
                                <a:lumMod val="75000"/>
                                <a:lumOff val="25000"/>
                              </a:schemeClr>
                            </a:solidFill>
                            <a:latin typeface="Cambria Math" panose="02040503050406030204" pitchFamily="18" charset="0"/>
                            <a:cs typeface="Arial" pitchFamily="34" charset="0"/>
                          </a:rPr>
                          <m:t>+3.8</m:t>
                        </m:r>
                      </m:sup>
                    </m:sSubSup>
                    <m:r>
                      <a:rPr lang="pt-PT" sz="1400" b="0" i="1" smtClean="0">
                        <a:solidFill>
                          <a:schemeClr val="tx1">
                            <a:lumMod val="75000"/>
                            <a:lumOff val="25000"/>
                          </a:schemeClr>
                        </a:solidFill>
                        <a:latin typeface="Cambria Math" panose="02040503050406030204" pitchFamily="18" charset="0"/>
                        <a:cs typeface="Arial" pitchFamily="34" charset="0"/>
                      </a:rPr>
                      <m:t>%</m:t>
                    </m:r>
                  </m:oMath>
                </a14:m>
                <a:r>
                  <a:rPr lang="en-GB" sz="1400" dirty="0" smtClean="0">
                    <a:solidFill>
                      <a:schemeClr val="tx1">
                        <a:lumMod val="75000"/>
                        <a:lumOff val="25000"/>
                      </a:schemeClr>
                    </a:solidFill>
                    <a:latin typeface="Calibri" pitchFamily="34" charset="0"/>
                    <a:cs typeface="Arial" pitchFamily="34" charset="0"/>
                  </a:rPr>
                  <a:t> </a:t>
                </a:r>
              </a:p>
              <a:p>
                <a:pPr marL="357188"/>
                <a14:m>
                  <m:oMath xmlns:m="http://schemas.openxmlformats.org/officeDocument/2006/math">
                    <m:r>
                      <a:rPr lang="pt-PT" sz="1400" b="0" i="1" smtClean="0">
                        <a:solidFill>
                          <a:schemeClr val="tx1">
                            <a:lumMod val="75000"/>
                            <a:lumOff val="25000"/>
                          </a:schemeClr>
                        </a:solidFill>
                        <a:latin typeface="Cambria Math" panose="02040503050406030204" pitchFamily="18" charset="0"/>
                        <a:cs typeface="Arial" pitchFamily="34" charset="0"/>
                      </a:rPr>
                      <m:t>𝑃</m:t>
                    </m:r>
                    <m:r>
                      <a:rPr lang="pt-PT" sz="1400" b="0" i="1" smtClean="0">
                        <a:solidFill>
                          <a:schemeClr val="tx1">
                            <a:lumMod val="75000"/>
                            <a:lumOff val="25000"/>
                          </a:schemeClr>
                        </a:solidFill>
                        <a:latin typeface="Cambria Math" panose="02040503050406030204" pitchFamily="18" charset="0"/>
                        <a:cs typeface="Arial" pitchFamily="34" charset="0"/>
                      </a:rPr>
                      <m:t>=21%</m:t>
                    </m:r>
                  </m:oMath>
                </a14:m>
                <a:r>
                  <a:rPr lang="en-GB" sz="1400" dirty="0" smtClean="0">
                    <a:solidFill>
                      <a:schemeClr val="tx1">
                        <a:lumMod val="75000"/>
                        <a:lumOff val="25000"/>
                      </a:schemeClr>
                    </a:solidFill>
                    <a:latin typeface="Calibri" pitchFamily="34" charset="0"/>
                    <a:cs typeface="Arial" pitchFamily="34" charset="0"/>
                  </a:rPr>
                  <a:t> isotropic expectation </a:t>
                </a:r>
                <a:endParaRPr lang="en-GB" sz="1400" dirty="0">
                  <a:solidFill>
                    <a:schemeClr val="tx1">
                      <a:lumMod val="75000"/>
                      <a:lumOff val="25000"/>
                    </a:schemeClr>
                  </a:solidFill>
                  <a:latin typeface="Calibri" pitchFamily="34" charset="0"/>
                  <a:cs typeface="Arial" pitchFamily="34" charset="0"/>
                </a:endParaRPr>
              </a:p>
            </p:txBody>
          </p:sp>
        </mc:Choice>
        <mc:Fallback xmlns="">
          <p:sp>
            <p:nvSpPr>
              <p:cNvPr id="10" name="Rounded Rectangle 9"/>
              <p:cNvSpPr>
                <a:spLocks noRot="1" noChangeAspect="1" noMove="1" noResize="1" noEditPoints="1" noAdjustHandles="1" noChangeArrowheads="1" noChangeShapeType="1" noTextEdit="1"/>
              </p:cNvSpPr>
              <p:nvPr/>
            </p:nvSpPr>
            <p:spPr>
              <a:xfrm>
                <a:off x="5020843" y="4125951"/>
                <a:ext cx="3491662" cy="974620"/>
              </a:xfrm>
              <a:prstGeom prst="roundRect">
                <a:avLst>
                  <a:gd name="adj" fmla="val 4604"/>
                </a:avLst>
              </a:prstGeom>
              <a:blipFill rotWithShape="0">
                <a:blip r:embed="rId5"/>
                <a:stretch>
                  <a:fillRect/>
                </a:stretch>
              </a:blipFill>
              <a:ln w="50800">
                <a:solidFill>
                  <a:srgbClr val="008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Tree>
    <p:extLst>
      <p:ext uri="{BB962C8B-B14F-4D97-AF65-F5344CB8AC3E}">
        <p14:creationId xmlns:p14="http://schemas.microsoft.com/office/powerpoint/2010/main" val="26311286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Pierre Auger Observatory</a:t>
            </a:r>
            <a:endParaRPr lang="en-US" dirty="0"/>
          </a:p>
        </p:txBody>
      </p:sp>
      <p:sp>
        <p:nvSpPr>
          <p:cNvPr id="10" name="TextBox 9"/>
          <p:cNvSpPr txBox="1"/>
          <p:nvPr/>
        </p:nvSpPr>
        <p:spPr>
          <a:xfrm>
            <a:off x="468313" y="918886"/>
            <a:ext cx="4788532" cy="369332"/>
          </a:xfrm>
          <a:prstGeom prst="rect">
            <a:avLst/>
          </a:prstGeom>
          <a:noFill/>
        </p:spPr>
        <p:txBody>
          <a:bodyPr wrap="square" rtlCol="0">
            <a:spAutoFit/>
          </a:bodyPr>
          <a:lstStyle/>
          <a:p>
            <a:pPr marL="179388" indent="-179388">
              <a:buClr>
                <a:srgbClr val="C00000"/>
              </a:buClr>
              <a:buSzPct val="75000"/>
              <a:buFont typeface="Wingdings" pitchFamily="2" charset="2"/>
              <a:buChar char="q"/>
            </a:pPr>
            <a:r>
              <a:rPr lang="en-GB" b="1" dirty="0" smtClean="0">
                <a:solidFill>
                  <a:srgbClr val="C00000"/>
                </a:solidFill>
              </a:rPr>
              <a:t>Pierre Auger Observatory</a:t>
            </a:r>
            <a:endParaRPr lang="en-GB" b="1" dirty="0">
              <a:solidFill>
                <a:srgbClr val="C00000"/>
              </a:solidFill>
            </a:endParaRPr>
          </a:p>
        </p:txBody>
      </p:sp>
      <mc:AlternateContent xmlns:mc="http://schemas.openxmlformats.org/markup-compatibility/2006" xmlns:a14="http://schemas.microsoft.com/office/drawing/2010/main">
        <mc:Choice Requires="a14">
          <p:sp>
            <p:nvSpPr>
              <p:cNvPr id="12" name="TextBox 11"/>
              <p:cNvSpPr txBox="1"/>
              <p:nvPr/>
            </p:nvSpPr>
            <p:spPr>
              <a:xfrm>
                <a:off x="729716" y="1169343"/>
                <a:ext cx="4885786" cy="523220"/>
              </a:xfrm>
              <a:prstGeom prst="rect">
                <a:avLst/>
              </a:prstGeom>
              <a:noFill/>
            </p:spPr>
            <p:txBody>
              <a:bodyPr wrap="square" rtlCol="0">
                <a:spAutoFit/>
              </a:bodyPr>
              <a:lstStyle/>
              <a:p>
                <a:pPr marL="185738" indent="-185738">
                  <a:buClr>
                    <a:srgbClr val="254159"/>
                  </a:buClr>
                  <a:buSzPct val="75000"/>
                  <a:buBlip>
                    <a:blip r:embed="rId3"/>
                  </a:buBlip>
                </a:pPr>
                <a:r>
                  <a:rPr lang="en-GB" sz="1400" dirty="0" smtClean="0">
                    <a:solidFill>
                      <a:schemeClr val="tx2">
                        <a:lumMod val="50000"/>
                      </a:schemeClr>
                    </a:solidFill>
                  </a:rPr>
                  <a:t>The </a:t>
                </a:r>
                <a:r>
                  <a:rPr lang="en-GB" sz="1400" dirty="0">
                    <a:solidFill>
                      <a:schemeClr val="tx2">
                        <a:lumMod val="50000"/>
                      </a:schemeClr>
                    </a:solidFill>
                  </a:rPr>
                  <a:t>world’s largest cosmic ray </a:t>
                </a:r>
                <a:r>
                  <a:rPr lang="en-GB" sz="1400" dirty="0" smtClean="0">
                    <a:solidFill>
                      <a:schemeClr val="tx2">
                        <a:lumMod val="50000"/>
                      </a:schemeClr>
                    </a:solidFill>
                  </a:rPr>
                  <a:t>observatory </a:t>
                </a:r>
                <a:br>
                  <a:rPr lang="en-GB" sz="1400" dirty="0" smtClean="0">
                    <a:solidFill>
                      <a:schemeClr val="tx2">
                        <a:lumMod val="50000"/>
                      </a:schemeClr>
                    </a:solidFill>
                  </a:rPr>
                </a:br>
                <a:r>
                  <a:rPr lang="en-GB" sz="1400" dirty="0" smtClean="0">
                    <a:solidFill>
                      <a:schemeClr val="tx2">
                        <a:lumMod val="50000"/>
                      </a:schemeClr>
                    </a:solidFill>
                  </a:rPr>
                  <a:t>In Argentina with </a:t>
                </a:r>
                <a14:m>
                  <m:oMath xmlns:m="http://schemas.openxmlformats.org/officeDocument/2006/math">
                    <m:r>
                      <a:rPr lang="en-GB" sz="1400" i="1" smtClean="0">
                        <a:solidFill>
                          <a:schemeClr val="tx2">
                            <a:lumMod val="50000"/>
                          </a:schemeClr>
                        </a:solidFill>
                        <a:latin typeface="Cambria Math" panose="02040503050406030204" pitchFamily="18" charset="0"/>
                        <a:ea typeface="Cambria Math" panose="02040503050406030204" pitchFamily="18" charset="0"/>
                      </a:rPr>
                      <m:t>∼</m:t>
                    </m:r>
                  </m:oMath>
                </a14:m>
                <a:r>
                  <a:rPr lang="en-GB" sz="1400" dirty="0" smtClean="0">
                    <a:solidFill>
                      <a:schemeClr val="tx2">
                        <a:lumMod val="50000"/>
                      </a:schemeClr>
                    </a:solidFill>
                  </a:rPr>
                  <a:t>3000km</a:t>
                </a:r>
                <a:r>
                  <a:rPr lang="en-GB" sz="1400" baseline="30000" dirty="0" smtClean="0">
                    <a:solidFill>
                      <a:schemeClr val="tx2">
                        <a:lumMod val="50000"/>
                      </a:schemeClr>
                    </a:solidFill>
                  </a:rPr>
                  <a:t>2</a:t>
                </a:r>
                <a:endParaRPr lang="en-GB" sz="1400" dirty="0" smtClean="0">
                  <a:solidFill>
                    <a:schemeClr val="tx2">
                      <a:lumMod val="50000"/>
                    </a:schemeClr>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729716" y="1169343"/>
                <a:ext cx="4885786" cy="523220"/>
              </a:xfrm>
              <a:prstGeom prst="rect">
                <a:avLst/>
              </a:prstGeom>
              <a:blipFill rotWithShape="0">
                <a:blip r:embed="rId4"/>
                <a:stretch>
                  <a:fillRect t="-2326" b="-10465"/>
                </a:stretch>
              </a:blipFill>
            </p:spPr>
            <p:txBody>
              <a:bodyPr/>
              <a:lstStyle/>
              <a:p>
                <a:r>
                  <a:rPr lang="en-US">
                    <a:noFill/>
                  </a:rPr>
                  <a:t> </a:t>
                </a:r>
              </a:p>
            </p:txBody>
          </p:sp>
        </mc:Fallback>
      </mc:AlternateContent>
      <p:sp>
        <p:nvSpPr>
          <p:cNvPr id="3" name="Slide Number Placeholder 2"/>
          <p:cNvSpPr>
            <a:spLocks noGrp="1"/>
          </p:cNvSpPr>
          <p:nvPr>
            <p:ph type="sldNum" sz="quarter" idx="12"/>
          </p:nvPr>
        </p:nvSpPr>
        <p:spPr/>
        <p:txBody>
          <a:bodyPr/>
          <a:lstStyle/>
          <a:p>
            <a:fld id="{8745C66F-FC7B-4C52-931F-EAABACA1CBDF}" type="slidenum">
              <a:rPr lang="en-US" smtClean="0"/>
              <a:pPr/>
              <a:t>2</a:t>
            </a:fld>
            <a:endParaRPr lang="en-US" dirty="0"/>
          </a:p>
        </p:txBody>
      </p:sp>
      <p:pic>
        <p:nvPicPr>
          <p:cNvPr id="26" name="Picture 25"/>
          <p:cNvPicPr>
            <a:picLocks noChangeAspect="1"/>
          </p:cNvPicPr>
          <p:nvPr/>
        </p:nvPicPr>
        <p:blipFill rotWithShape="1">
          <a:blip r:embed="rId5" cstate="print">
            <a:extLst>
              <a:ext uri="{28A0092B-C50C-407E-A947-70E740481C1C}">
                <a14:useLocalDpi xmlns:a14="http://schemas.microsoft.com/office/drawing/2010/main" val="0"/>
              </a:ext>
            </a:extLst>
          </a:blip>
          <a:srcRect b="11531"/>
          <a:stretch/>
        </p:blipFill>
        <p:spPr>
          <a:xfrm>
            <a:off x="148242" y="3447414"/>
            <a:ext cx="1087993" cy="1045520"/>
          </a:xfrm>
          <a:prstGeom prst="rect">
            <a:avLst/>
          </a:prstGeom>
        </p:spPr>
      </p:pic>
      <p:sp>
        <p:nvSpPr>
          <p:cNvPr id="5" name="Rectangle 4"/>
          <p:cNvSpPr/>
          <p:nvPr/>
        </p:nvSpPr>
        <p:spPr>
          <a:xfrm>
            <a:off x="792480" y="4290060"/>
            <a:ext cx="91440" cy="83820"/>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792480" y="4372778"/>
            <a:ext cx="428625" cy="388135"/>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83920" y="4372778"/>
            <a:ext cx="3636365" cy="372661"/>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792480" y="1952625"/>
            <a:ext cx="428625" cy="2337436"/>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883920" y="1952625"/>
            <a:ext cx="3628019" cy="2337435"/>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6"/>
          <a:stretch>
            <a:fillRect/>
          </a:stretch>
        </p:blipFill>
        <p:spPr>
          <a:xfrm>
            <a:off x="1244581" y="1971481"/>
            <a:ext cx="3267358" cy="2773958"/>
          </a:xfrm>
          <a:prstGeom prst="rect">
            <a:avLst/>
          </a:prstGeom>
          <a:ln w="28575">
            <a:solidFill>
              <a:schemeClr val="tx1">
                <a:lumMod val="65000"/>
                <a:lumOff val="35000"/>
              </a:schemeClr>
            </a:solidFill>
          </a:ln>
        </p:spPr>
      </p:pic>
      <p:sp>
        <p:nvSpPr>
          <p:cNvPr id="39" name="TextBox 38"/>
          <p:cNvSpPr txBox="1"/>
          <p:nvPr/>
        </p:nvSpPr>
        <p:spPr>
          <a:xfrm>
            <a:off x="883921" y="4779654"/>
            <a:ext cx="4035920" cy="830997"/>
          </a:xfrm>
          <a:prstGeom prst="rect">
            <a:avLst/>
          </a:prstGeom>
          <a:noFill/>
        </p:spPr>
        <p:txBody>
          <a:bodyPr wrap="square" rtlCol="0">
            <a:spAutoFit/>
          </a:bodyPr>
          <a:lstStyle/>
          <a:p>
            <a:r>
              <a:rPr lang="en-GB" sz="1600" b="1" dirty="0">
                <a:solidFill>
                  <a:srgbClr val="0070C0"/>
                </a:solidFill>
              </a:rPr>
              <a:t>Fluorescence </a:t>
            </a:r>
            <a:r>
              <a:rPr lang="en-GB" sz="1600" b="1" dirty="0" smtClean="0">
                <a:solidFill>
                  <a:srgbClr val="0070C0"/>
                </a:solidFill>
              </a:rPr>
              <a:t>detector FD</a:t>
            </a:r>
            <a:endParaRPr lang="en-GB" sz="1600" b="1" dirty="0">
              <a:solidFill>
                <a:srgbClr val="0070C0"/>
              </a:solidFill>
            </a:endParaRPr>
          </a:p>
          <a:p>
            <a:pPr marL="182563" indent="-109538">
              <a:buFont typeface="Wingdings" panose="05000000000000000000" pitchFamily="2" charset="2"/>
              <a:buChar char="§"/>
            </a:pPr>
            <a:r>
              <a:rPr lang="en-GB" sz="1600" dirty="0">
                <a:solidFill>
                  <a:schemeClr val="tx1">
                    <a:lumMod val="65000"/>
                    <a:lumOff val="35000"/>
                  </a:schemeClr>
                </a:solidFill>
              </a:rPr>
              <a:t>fluorescence telescopes at 4 </a:t>
            </a:r>
            <a:r>
              <a:rPr lang="en-GB" sz="1600" dirty="0" smtClean="0">
                <a:solidFill>
                  <a:schemeClr val="tx1">
                    <a:lumMod val="65000"/>
                    <a:lumOff val="35000"/>
                  </a:schemeClr>
                </a:solidFill>
              </a:rPr>
              <a:t>sites overlooking </a:t>
            </a:r>
            <a:r>
              <a:rPr lang="en-GB" sz="1600" dirty="0">
                <a:solidFill>
                  <a:schemeClr val="tx1">
                    <a:lumMod val="65000"/>
                    <a:lumOff val="35000"/>
                  </a:schemeClr>
                </a:solidFill>
              </a:rPr>
              <a:t>the SD array</a:t>
            </a:r>
            <a:endParaRPr lang="en-US" sz="1600" dirty="0">
              <a:solidFill>
                <a:schemeClr val="tx1">
                  <a:lumMod val="65000"/>
                  <a:lumOff val="35000"/>
                </a:schemeClr>
              </a:solidFill>
            </a:endParaRPr>
          </a:p>
        </p:txBody>
      </p:sp>
      <p:pic>
        <p:nvPicPr>
          <p:cNvPr id="40" name="Picture 39"/>
          <p:cNvPicPr>
            <a:picLocks noChangeAspect="1"/>
          </p:cNvPicPr>
          <p:nvPr/>
        </p:nvPicPr>
        <p:blipFill>
          <a:blip r:embed="rId7"/>
          <a:stretch>
            <a:fillRect/>
          </a:stretch>
        </p:blipFill>
        <p:spPr>
          <a:xfrm>
            <a:off x="5409443" y="890425"/>
            <a:ext cx="2840682" cy="2656089"/>
          </a:xfrm>
          <a:prstGeom prst="rect">
            <a:avLst/>
          </a:prstGeom>
        </p:spPr>
      </p:pic>
      <p:pic>
        <p:nvPicPr>
          <p:cNvPr id="41" name="Picture 40"/>
          <p:cNvPicPr>
            <a:picLocks noChangeAspect="1"/>
          </p:cNvPicPr>
          <p:nvPr/>
        </p:nvPicPr>
        <p:blipFill>
          <a:blip r:embed="rId8"/>
          <a:stretch>
            <a:fillRect/>
          </a:stretch>
        </p:blipFill>
        <p:spPr>
          <a:xfrm>
            <a:off x="5774140" y="3530555"/>
            <a:ext cx="2341273" cy="1254435"/>
          </a:xfrm>
          <a:prstGeom prst="rect">
            <a:avLst/>
          </a:prstGeom>
        </p:spPr>
      </p:pic>
      <p:pic>
        <p:nvPicPr>
          <p:cNvPr id="42" name="Picture 3" descr="C:\Users\João\Desktop\Thesis\Thesis\apresentação\images 2\eye.jpg"/>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5172115" y="4672868"/>
            <a:ext cx="2260790" cy="1446344"/>
          </a:xfrm>
          <a:prstGeom prst="rect">
            <a:avLst/>
          </a:prstGeom>
          <a:noFill/>
        </p:spPr>
      </p:pic>
      <p:pic>
        <p:nvPicPr>
          <p:cNvPr id="43" name="Picture 2"/>
          <p:cNvPicPr>
            <a:picLocks noChangeAspect="1" noChangeArrowheads="1"/>
          </p:cNvPicPr>
          <p:nvPr/>
        </p:nvPicPr>
        <p:blipFill>
          <a:blip r:embed="rId10" cstate="print"/>
          <a:srcRect/>
          <a:stretch>
            <a:fillRect/>
          </a:stretch>
        </p:blipFill>
        <p:spPr bwMode="auto">
          <a:xfrm>
            <a:off x="6671064" y="5332831"/>
            <a:ext cx="1579061" cy="1042612"/>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44" name="TextBox 43"/>
              <p:cNvSpPr txBox="1"/>
              <p:nvPr/>
            </p:nvSpPr>
            <p:spPr>
              <a:xfrm>
                <a:off x="814580" y="5544446"/>
                <a:ext cx="4800922" cy="1003288"/>
              </a:xfrm>
              <a:prstGeom prst="rect">
                <a:avLst/>
              </a:prstGeom>
              <a:noFill/>
            </p:spPr>
            <p:txBody>
              <a:bodyPr wrap="square" rtlCol="0">
                <a:spAutoFit/>
              </a:bodyPr>
              <a:lstStyle/>
              <a:p>
                <a:r>
                  <a:rPr lang="en-GB" sz="1600" b="1" dirty="0" smtClean="0">
                    <a:solidFill>
                      <a:srgbClr val="C00000"/>
                    </a:solidFill>
                  </a:rPr>
                  <a:t>Surface detector array</a:t>
                </a:r>
              </a:p>
              <a:p>
                <a:pPr marL="92075" indent="-19050">
                  <a:buFont typeface="Wingdings" panose="05000000000000000000" pitchFamily="2" charset="2"/>
                  <a:buChar char="§"/>
                </a:pPr>
                <a:r>
                  <a:rPr lang="en-US" sz="1400" dirty="0" smtClean="0">
                    <a:solidFill>
                      <a:schemeClr val="tx1">
                        <a:lumMod val="65000"/>
                        <a:lumOff val="35000"/>
                      </a:schemeClr>
                    </a:solidFill>
                  </a:rPr>
                  <a:t>1660 </a:t>
                </a:r>
                <a:r>
                  <a:rPr lang="en-US" sz="1400" dirty="0">
                    <a:solidFill>
                      <a:schemeClr val="tx1">
                        <a:lumMod val="65000"/>
                        <a:lumOff val="35000"/>
                      </a:schemeClr>
                    </a:solidFill>
                  </a:rPr>
                  <a:t>water-Cherenkov detectors </a:t>
                </a:r>
                <a:r>
                  <a:rPr lang="en-US" sz="1400" dirty="0" smtClean="0">
                    <a:solidFill>
                      <a:schemeClr val="tx1">
                        <a:lumMod val="65000"/>
                        <a:lumOff val="35000"/>
                      </a:schemeClr>
                    </a:solidFill>
                  </a:rPr>
                  <a:t>covering </a:t>
                </a:r>
                <a:r>
                  <a:rPr lang="en-GB" sz="1400" dirty="0" smtClean="0">
                    <a:solidFill>
                      <a:schemeClr val="tx1">
                        <a:lumMod val="65000"/>
                        <a:lumOff val="35000"/>
                      </a:schemeClr>
                    </a:solidFill>
                  </a:rPr>
                  <a:t>3000 </a:t>
                </a:r>
                <a:r>
                  <a:rPr lang="en-GB" sz="1400" dirty="0">
                    <a:solidFill>
                      <a:schemeClr val="tx1">
                        <a:lumMod val="65000"/>
                        <a:lumOff val="35000"/>
                      </a:schemeClr>
                    </a:solidFill>
                  </a:rPr>
                  <a:t>km2 on a triangular grid </a:t>
                </a:r>
                <a:r>
                  <a:rPr lang="en-GB" sz="1400" dirty="0" smtClean="0">
                    <a:solidFill>
                      <a:schemeClr val="tx1">
                        <a:lumMod val="65000"/>
                        <a:lumOff val="35000"/>
                      </a:schemeClr>
                    </a:solidFill>
                  </a:rPr>
                  <a:t>with </a:t>
                </a:r>
                <a:r>
                  <a:rPr lang="en-US" sz="1400" dirty="0" smtClean="0">
                    <a:solidFill>
                      <a:schemeClr val="tx1">
                        <a:lumMod val="65000"/>
                        <a:lumOff val="35000"/>
                      </a:schemeClr>
                    </a:solidFill>
                  </a:rPr>
                  <a:t>1500 m, </a:t>
                </a:r>
                <a14:m>
                  <m:oMath xmlns:m="http://schemas.openxmlformats.org/officeDocument/2006/math">
                    <m:r>
                      <a:rPr lang="en-GB" sz="1400" i="1">
                        <a:solidFill>
                          <a:schemeClr val="tx1">
                            <a:lumMod val="65000"/>
                            <a:lumOff val="35000"/>
                          </a:schemeClr>
                        </a:solidFill>
                        <a:latin typeface="Cambria Math" panose="02040503050406030204" pitchFamily="18" charset="0"/>
                      </a:rPr>
                      <m:t>𝐸</m:t>
                    </m:r>
                    <m:r>
                      <a:rPr lang="en-GB" sz="1400" i="1">
                        <a:solidFill>
                          <a:schemeClr val="tx1">
                            <a:lumMod val="65000"/>
                            <a:lumOff val="35000"/>
                          </a:schemeClr>
                        </a:solidFill>
                        <a:latin typeface="Cambria Math" panose="02040503050406030204" pitchFamily="18" charset="0"/>
                      </a:rPr>
                      <m:t>&gt;3⋅</m:t>
                    </m:r>
                    <m:sSup>
                      <m:sSupPr>
                        <m:ctrlPr>
                          <a:rPr lang="en-GB" sz="1400" i="1">
                            <a:solidFill>
                              <a:schemeClr val="tx1">
                                <a:lumMod val="65000"/>
                                <a:lumOff val="35000"/>
                              </a:schemeClr>
                            </a:solidFill>
                            <a:latin typeface="Cambria Math" panose="02040503050406030204" pitchFamily="18" charset="0"/>
                          </a:rPr>
                        </m:ctrlPr>
                      </m:sSupPr>
                      <m:e>
                        <m:r>
                          <a:rPr lang="en-GB" sz="1400" i="1">
                            <a:solidFill>
                              <a:schemeClr val="tx1">
                                <a:lumMod val="65000"/>
                                <a:lumOff val="35000"/>
                              </a:schemeClr>
                            </a:solidFill>
                            <a:latin typeface="Cambria Math" panose="02040503050406030204" pitchFamily="18" charset="0"/>
                          </a:rPr>
                          <m:t>10</m:t>
                        </m:r>
                      </m:e>
                      <m:sup>
                        <m:r>
                          <a:rPr lang="en-GB" sz="1400" i="1">
                            <a:solidFill>
                              <a:schemeClr val="tx1">
                                <a:lumMod val="65000"/>
                                <a:lumOff val="35000"/>
                              </a:schemeClr>
                            </a:solidFill>
                            <a:latin typeface="Cambria Math" panose="02040503050406030204" pitchFamily="18" charset="0"/>
                          </a:rPr>
                          <m:t>1</m:t>
                        </m:r>
                        <m:r>
                          <a:rPr lang="en-GB" sz="1400" b="0" i="1" smtClean="0">
                            <a:solidFill>
                              <a:schemeClr val="tx1">
                                <a:lumMod val="65000"/>
                                <a:lumOff val="35000"/>
                              </a:schemeClr>
                            </a:solidFill>
                            <a:latin typeface="Cambria Math" panose="02040503050406030204" pitchFamily="18" charset="0"/>
                          </a:rPr>
                          <m:t>8</m:t>
                        </m:r>
                      </m:sup>
                    </m:sSup>
                  </m:oMath>
                </a14:m>
                <a:r>
                  <a:rPr lang="en-US" sz="1400" dirty="0">
                    <a:solidFill>
                      <a:schemeClr val="tx1">
                        <a:lumMod val="65000"/>
                        <a:lumOff val="35000"/>
                      </a:schemeClr>
                    </a:solidFill>
                  </a:rPr>
                  <a:t>eV</a:t>
                </a:r>
                <a:endParaRPr lang="en-US" sz="1400" dirty="0" smtClean="0">
                  <a:solidFill>
                    <a:schemeClr val="tx1">
                      <a:lumMod val="65000"/>
                      <a:lumOff val="35000"/>
                    </a:schemeClr>
                  </a:solidFill>
                </a:endParaRPr>
              </a:p>
              <a:p>
                <a:pPr marL="92075" indent="-19050">
                  <a:buFont typeface="Wingdings" panose="05000000000000000000" pitchFamily="2" charset="2"/>
                  <a:buChar char="§"/>
                </a:pPr>
                <a:r>
                  <a:rPr lang="en-GB" sz="1400" dirty="0" smtClean="0">
                    <a:solidFill>
                      <a:schemeClr val="tx1">
                        <a:lumMod val="65000"/>
                        <a:lumOff val="35000"/>
                      </a:schemeClr>
                    </a:solidFill>
                  </a:rPr>
                  <a:t>Infill - 750m spacing (</a:t>
                </a:r>
                <a:r>
                  <a:rPr lang="en-GB" sz="1400" dirty="0">
                    <a:solidFill>
                      <a:schemeClr val="tx1">
                        <a:lumMod val="65000"/>
                        <a:lumOff val="35000"/>
                      </a:schemeClr>
                    </a:solidFill>
                  </a:rPr>
                  <a:t>23.5 km2 area) </a:t>
                </a:r>
                <a14:m>
                  <m:oMath xmlns:m="http://schemas.openxmlformats.org/officeDocument/2006/math">
                    <m:r>
                      <a:rPr lang="en-GB" sz="1400" b="0" i="1" smtClean="0">
                        <a:solidFill>
                          <a:schemeClr val="tx1">
                            <a:lumMod val="65000"/>
                            <a:lumOff val="35000"/>
                          </a:schemeClr>
                        </a:solidFill>
                        <a:latin typeface="Cambria Math" panose="02040503050406030204" pitchFamily="18" charset="0"/>
                      </a:rPr>
                      <m:t>𝐸</m:t>
                    </m:r>
                    <m:r>
                      <a:rPr lang="en-GB" sz="1400" b="0" i="1" smtClean="0">
                        <a:solidFill>
                          <a:schemeClr val="tx1">
                            <a:lumMod val="65000"/>
                            <a:lumOff val="35000"/>
                          </a:schemeClr>
                        </a:solidFill>
                        <a:latin typeface="Cambria Math" panose="02040503050406030204" pitchFamily="18" charset="0"/>
                      </a:rPr>
                      <m:t>&gt;3⋅</m:t>
                    </m:r>
                    <m:sSup>
                      <m:sSupPr>
                        <m:ctrlPr>
                          <a:rPr lang="en-GB" sz="1400" b="0" i="1" smtClean="0">
                            <a:solidFill>
                              <a:schemeClr val="tx1">
                                <a:lumMod val="65000"/>
                                <a:lumOff val="35000"/>
                              </a:schemeClr>
                            </a:solidFill>
                            <a:latin typeface="Cambria Math" panose="02040503050406030204" pitchFamily="18" charset="0"/>
                          </a:rPr>
                        </m:ctrlPr>
                      </m:sSupPr>
                      <m:e>
                        <m:r>
                          <a:rPr lang="en-GB" sz="1400" b="0" i="1" smtClean="0">
                            <a:solidFill>
                              <a:schemeClr val="tx1">
                                <a:lumMod val="65000"/>
                                <a:lumOff val="35000"/>
                              </a:schemeClr>
                            </a:solidFill>
                            <a:latin typeface="Cambria Math" panose="02040503050406030204" pitchFamily="18" charset="0"/>
                          </a:rPr>
                          <m:t>10</m:t>
                        </m:r>
                      </m:e>
                      <m:sup>
                        <m:r>
                          <a:rPr lang="en-GB" sz="1400" b="0" i="1" smtClean="0">
                            <a:solidFill>
                              <a:schemeClr val="tx1">
                                <a:lumMod val="65000"/>
                                <a:lumOff val="35000"/>
                              </a:schemeClr>
                            </a:solidFill>
                            <a:latin typeface="Cambria Math" panose="02040503050406030204" pitchFamily="18" charset="0"/>
                          </a:rPr>
                          <m:t>17</m:t>
                        </m:r>
                      </m:sup>
                    </m:sSup>
                  </m:oMath>
                </a14:m>
                <a:r>
                  <a:rPr lang="en-US" sz="1400" dirty="0" smtClean="0">
                    <a:solidFill>
                      <a:schemeClr val="tx1">
                        <a:lumMod val="65000"/>
                        <a:lumOff val="35000"/>
                      </a:schemeClr>
                    </a:solidFill>
                  </a:rPr>
                  <a:t>eV</a:t>
                </a:r>
                <a:endParaRPr lang="en-US" sz="1400" dirty="0">
                  <a:solidFill>
                    <a:schemeClr val="tx1">
                      <a:lumMod val="65000"/>
                      <a:lumOff val="35000"/>
                    </a:schemeClr>
                  </a:solidFill>
                </a:endParaRPr>
              </a:p>
            </p:txBody>
          </p:sp>
        </mc:Choice>
        <mc:Fallback xmlns="">
          <p:sp>
            <p:nvSpPr>
              <p:cNvPr id="44" name="TextBox 43"/>
              <p:cNvSpPr txBox="1">
                <a:spLocks noRot="1" noChangeAspect="1" noMove="1" noResize="1" noEditPoints="1" noAdjustHandles="1" noChangeArrowheads="1" noChangeShapeType="1" noTextEdit="1"/>
              </p:cNvSpPr>
              <p:nvPr/>
            </p:nvSpPr>
            <p:spPr>
              <a:xfrm>
                <a:off x="814580" y="5544446"/>
                <a:ext cx="4800922" cy="1003288"/>
              </a:xfrm>
              <a:prstGeom prst="rect">
                <a:avLst/>
              </a:prstGeom>
              <a:blipFill rotWithShape="0">
                <a:blip r:embed="rId11"/>
                <a:stretch>
                  <a:fillRect l="-762" t="-1829" b="-4268"/>
                </a:stretch>
              </a:blipFill>
            </p:spPr>
            <p:txBody>
              <a:bodyPr/>
              <a:lstStyle/>
              <a:p>
                <a:r>
                  <a:rPr lang="en-US">
                    <a:noFill/>
                  </a:rPr>
                  <a:t> </a:t>
                </a:r>
              </a:p>
            </p:txBody>
          </p:sp>
        </mc:Fallback>
      </mc:AlternateContent>
      <p:pic>
        <p:nvPicPr>
          <p:cNvPr id="46" name="Picture 45"/>
          <p:cNvPicPr>
            <a:picLocks noChangeAspect="1"/>
          </p:cNvPicPr>
          <p:nvPr/>
        </p:nvPicPr>
        <p:blipFill>
          <a:blip r:embed="rId12"/>
          <a:stretch>
            <a:fillRect/>
          </a:stretch>
        </p:blipFill>
        <p:spPr>
          <a:xfrm>
            <a:off x="5026804" y="1169343"/>
            <a:ext cx="3770984" cy="2772308"/>
          </a:xfrm>
          <a:prstGeom prst="rect">
            <a:avLst/>
          </a:prstGeom>
        </p:spPr>
      </p:pic>
      <p:pic>
        <p:nvPicPr>
          <p:cNvPr id="47" name="Picture 46"/>
          <p:cNvPicPr>
            <a:picLocks noChangeAspect="1"/>
          </p:cNvPicPr>
          <p:nvPr/>
        </p:nvPicPr>
        <p:blipFill>
          <a:blip r:embed="rId13"/>
          <a:stretch>
            <a:fillRect/>
          </a:stretch>
        </p:blipFill>
        <p:spPr>
          <a:xfrm>
            <a:off x="5079408" y="4151508"/>
            <a:ext cx="1750376" cy="1475478"/>
          </a:xfrm>
          <a:prstGeom prst="rect">
            <a:avLst/>
          </a:prstGeom>
        </p:spPr>
      </p:pic>
      <p:pic>
        <p:nvPicPr>
          <p:cNvPr id="48" name="Picture 3"/>
          <p:cNvPicPr>
            <a:picLocks noChangeAspect="1" noChangeArrowheads="1"/>
          </p:cNvPicPr>
          <p:nvPr/>
        </p:nvPicPr>
        <p:blipFill>
          <a:blip r:embed="rId14" cstate="print">
            <a:clrChange>
              <a:clrFrom>
                <a:srgbClr val="FFFFFF"/>
              </a:clrFrom>
              <a:clrTo>
                <a:srgbClr val="FFFFFF">
                  <a:alpha val="0"/>
                </a:srgbClr>
              </a:clrTo>
            </a:clrChange>
          </a:blip>
          <a:srcRect/>
          <a:stretch>
            <a:fillRect/>
          </a:stretch>
        </p:blipFill>
        <p:spPr bwMode="auto">
          <a:xfrm>
            <a:off x="6585264" y="4280848"/>
            <a:ext cx="2102025" cy="2013311"/>
          </a:xfrm>
          <a:prstGeom prst="rect">
            <a:avLst/>
          </a:prstGeom>
          <a:noFill/>
          <a:ln w="9525">
            <a:noFill/>
            <a:miter lim="800000"/>
            <a:headEnd/>
            <a:tailEnd/>
          </a:ln>
        </p:spPr>
      </p:pic>
      <p:sp>
        <p:nvSpPr>
          <p:cNvPr id="49" name="Rectangle 48"/>
          <p:cNvSpPr/>
          <p:nvPr/>
        </p:nvSpPr>
        <p:spPr>
          <a:xfrm rot="3251891">
            <a:off x="6785242" y="2242481"/>
            <a:ext cx="1756213" cy="1201547"/>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0" name="Picture 49"/>
          <p:cNvPicPr>
            <a:picLocks noChangeAspect="1"/>
          </p:cNvPicPr>
          <p:nvPr/>
        </p:nvPicPr>
        <p:blipFill>
          <a:blip r:embed="rId15">
            <a:clrChange>
              <a:clrFrom>
                <a:srgbClr val="FFFFFF"/>
              </a:clrFrom>
              <a:clrTo>
                <a:srgbClr val="FFFFFF">
                  <a:alpha val="0"/>
                </a:srgbClr>
              </a:clrTo>
            </a:clrChange>
          </a:blip>
          <a:stretch>
            <a:fillRect/>
          </a:stretch>
        </p:blipFill>
        <p:spPr>
          <a:xfrm rot="3203223">
            <a:off x="6770604" y="2272329"/>
            <a:ext cx="1732041" cy="1150386"/>
          </a:xfrm>
          <a:prstGeom prst="rect">
            <a:avLst/>
          </a:prstGeom>
        </p:spPr>
      </p:pic>
    </p:spTree>
    <p:extLst>
      <p:ext uri="{BB962C8B-B14F-4D97-AF65-F5344CB8AC3E}">
        <p14:creationId xmlns:p14="http://schemas.microsoft.com/office/powerpoint/2010/main" val="116690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par>
                                <p:cTn id="14" presetID="10" presetClass="entr" presetSubtype="0" fill="hold"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par>
                                <p:cTn id="17" presetID="10"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41"/>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40"/>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43"/>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42"/>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500"/>
                                        <p:tgtEl>
                                          <p:spTgt spid="49"/>
                                        </p:tgtEl>
                                      </p:cBhvr>
                                    </p:animEffect>
                                  </p:childTnLst>
                                </p:cTn>
                              </p:par>
                              <p:par>
                                <p:cTn id="36" presetID="10" presetClass="entr" presetSubtype="0" fill="hold" nodeType="with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fade">
                                      <p:cBhvr>
                                        <p:cTn id="38" dur="500"/>
                                        <p:tgtEl>
                                          <p:spTgt spid="50"/>
                                        </p:tgtEl>
                                      </p:cBhvr>
                                    </p:animEffect>
                                  </p:childTnLst>
                                </p:cTn>
                              </p:par>
                              <p:par>
                                <p:cTn id="39" presetID="10" presetClass="entr" presetSubtype="0" fill="hold"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fade">
                                      <p:cBhvr>
                                        <p:cTn id="41" dur="500"/>
                                        <p:tgtEl>
                                          <p:spTgt spid="46"/>
                                        </p:tgtEl>
                                      </p:cBhvr>
                                    </p:animEffect>
                                  </p:childTnLst>
                                </p:cTn>
                              </p:par>
                              <p:par>
                                <p:cTn id="42" presetID="10" presetClass="entr" presetSubtype="0" fill="hold" nodeType="with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fade">
                                      <p:cBhvr>
                                        <p:cTn id="44" dur="500"/>
                                        <p:tgtEl>
                                          <p:spTgt spid="47"/>
                                        </p:tgtEl>
                                      </p:cBhvr>
                                    </p:animEffect>
                                  </p:childTnLst>
                                </p:cTn>
                              </p:par>
                              <p:par>
                                <p:cTn id="45" presetID="10" presetClass="entr" presetSubtype="0" fill="hold" nodeType="with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4" grpId="0"/>
      <p:bldP spid="4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8745C66F-FC7B-4C52-931F-EAABACA1CBDF}" type="slidenum">
              <a:rPr lang="en-US" smtClean="0"/>
              <a:pPr/>
              <a:t>20</a:t>
            </a:fld>
            <a:endParaRPr lang="en-US" dirty="0"/>
          </a:p>
        </p:txBody>
      </p:sp>
      <p:pic>
        <p:nvPicPr>
          <p:cNvPr id="2050" name="Picture 2" descr="File:Galactic coordinat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4511" y="3189249"/>
            <a:ext cx="3485528" cy="271293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ile:Ra and dec on celestial sphe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423" y="3059440"/>
            <a:ext cx="2946504" cy="297626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Rectangle 5"/>
              <p:cNvSpPr/>
              <p:nvPr/>
            </p:nvSpPr>
            <p:spPr>
              <a:xfrm>
                <a:off x="5778535" y="1939641"/>
                <a:ext cx="2696379" cy="646331"/>
              </a:xfrm>
              <a:prstGeom prst="rect">
                <a:avLst/>
              </a:prstGeom>
            </p:spPr>
            <p:txBody>
              <a:bodyPr wrap="none">
                <a:spAutoFit/>
              </a:bodyPr>
              <a:lstStyle/>
              <a:p>
                <a:r>
                  <a:rPr lang="en-US" dirty="0" smtClean="0"/>
                  <a:t>Galactic coordinate system</a:t>
                </a:r>
              </a:p>
              <a:p>
                <a:pPr/>
                <a14:m>
                  <m:oMathPara xmlns:m="http://schemas.openxmlformats.org/officeDocument/2006/math">
                    <m:oMathParaPr>
                      <m:jc m:val="centerGroup"/>
                    </m:oMathParaPr>
                    <m:oMath xmlns:m="http://schemas.openxmlformats.org/officeDocument/2006/math">
                      <m:r>
                        <a:rPr lang="pt-PT" b="0" i="1" smtClean="0">
                          <a:latin typeface="Cambria Math" panose="02040503050406030204" pitchFamily="18" charset="0"/>
                        </a:rPr>
                        <m:t>(</m:t>
                      </m:r>
                      <m:r>
                        <a:rPr lang="pt-PT" b="0" i="1" smtClean="0">
                          <a:latin typeface="Cambria Math" panose="02040503050406030204" pitchFamily="18" charset="0"/>
                        </a:rPr>
                        <m:t>𝑙</m:t>
                      </m:r>
                      <m:r>
                        <a:rPr lang="pt-PT" b="0" i="1" smtClean="0">
                          <a:latin typeface="Cambria Math" panose="02040503050406030204" pitchFamily="18" charset="0"/>
                        </a:rPr>
                        <m:t>,</m:t>
                      </m:r>
                      <m:r>
                        <a:rPr lang="pt-PT" b="0" i="1" smtClean="0">
                          <a:latin typeface="Cambria Math" panose="02040503050406030204" pitchFamily="18" charset="0"/>
                        </a:rPr>
                        <m:t>𝑏</m:t>
                      </m:r>
                      <m:r>
                        <a:rPr lang="pt-PT" b="0" i="1" smtClean="0">
                          <a:latin typeface="Cambria Math" panose="02040503050406030204" pitchFamily="18" charset="0"/>
                        </a:rPr>
                        <m:t>)</m:t>
                      </m:r>
                    </m:oMath>
                  </m:oMathPara>
                </a14:m>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5778535" y="1939641"/>
                <a:ext cx="2696379" cy="646331"/>
              </a:xfrm>
              <a:prstGeom prst="rect">
                <a:avLst/>
              </a:prstGeom>
              <a:blipFill rotWithShape="0">
                <a:blip r:embed="rId4"/>
                <a:stretch>
                  <a:fillRect l="-2036" t="-4717" r="-1584" b="-75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1081485" y="1939641"/>
                <a:ext cx="2933624" cy="639983"/>
              </a:xfrm>
              <a:prstGeom prst="rect">
                <a:avLst/>
              </a:prstGeom>
            </p:spPr>
            <p:txBody>
              <a:bodyPr wrap="none">
                <a:spAutoFit/>
              </a:bodyPr>
              <a:lstStyle/>
              <a:p>
                <a:r>
                  <a:rPr lang="en-US" dirty="0" smtClean="0"/>
                  <a:t>Equatorial coordinate system</a:t>
                </a:r>
              </a:p>
              <a:p>
                <a14:m>
                  <m:oMath xmlns:m="http://schemas.openxmlformats.org/officeDocument/2006/math">
                    <m:r>
                      <a:rPr lang="pt-PT" b="0" i="1" smtClean="0">
                        <a:latin typeface="Cambria Math" panose="02040503050406030204" pitchFamily="18" charset="0"/>
                      </a:rPr>
                      <m:t>(</m:t>
                    </m:r>
                    <m:r>
                      <a:rPr lang="pt-PT" b="0" i="1" smtClean="0">
                        <a:latin typeface="Cambria Math" panose="02040503050406030204" pitchFamily="18" charset="0"/>
                      </a:rPr>
                      <m:t>𝛼</m:t>
                    </m:r>
                    <m:r>
                      <a:rPr lang="pt-PT" b="0" i="1" smtClean="0">
                        <a:latin typeface="Cambria Math" panose="02040503050406030204" pitchFamily="18" charset="0"/>
                      </a:rPr>
                      <m:t>,</m:t>
                    </m:r>
                    <m:r>
                      <a:rPr lang="pt-PT" b="0" i="1" smtClean="0">
                        <a:latin typeface="Cambria Math" panose="02040503050406030204" pitchFamily="18" charset="0"/>
                      </a:rPr>
                      <m:t>𝛿</m:t>
                    </m:r>
                    <m:r>
                      <a:rPr lang="pt-PT" b="0" i="1" smtClean="0">
                        <a:latin typeface="Cambria Math" panose="02040503050406030204" pitchFamily="18" charset="0"/>
                      </a:rPr>
                      <m:t>)</m:t>
                    </m:r>
                  </m:oMath>
                </a14:m>
                <a:r>
                  <a:rPr lang="en-US" sz="1200" dirty="0" smtClean="0"/>
                  <a:t> - (right ascension, declination)</a:t>
                </a:r>
                <a:endParaRPr lang="en-US" sz="1200" dirty="0"/>
              </a:p>
            </p:txBody>
          </p:sp>
        </mc:Choice>
        <mc:Fallback xmlns="">
          <p:sp>
            <p:nvSpPr>
              <p:cNvPr id="9" name="Rectangle 8"/>
              <p:cNvSpPr>
                <a:spLocks noRot="1" noChangeAspect="1" noMove="1" noResize="1" noEditPoints="1" noAdjustHandles="1" noChangeArrowheads="1" noChangeShapeType="1" noTextEdit="1"/>
              </p:cNvSpPr>
              <p:nvPr/>
            </p:nvSpPr>
            <p:spPr>
              <a:xfrm>
                <a:off x="1081485" y="1939641"/>
                <a:ext cx="2933624" cy="639983"/>
              </a:xfrm>
              <a:prstGeom prst="rect">
                <a:avLst/>
              </a:prstGeom>
              <a:blipFill rotWithShape="0">
                <a:blip r:embed="rId5"/>
                <a:stretch>
                  <a:fillRect l="-1660" t="-4762" r="-207" b="-9524"/>
                </a:stretch>
              </a:blipFill>
            </p:spPr>
            <p:txBody>
              <a:bodyPr/>
              <a:lstStyle/>
              <a:p>
                <a:r>
                  <a:rPr lang="en-US">
                    <a:noFill/>
                  </a:rPr>
                  <a:t> </a:t>
                </a:r>
              </a:p>
            </p:txBody>
          </p:sp>
        </mc:Fallback>
      </mc:AlternateContent>
    </p:spTree>
    <p:extLst>
      <p:ext uri="{BB962C8B-B14F-4D97-AF65-F5344CB8AC3E}">
        <p14:creationId xmlns:p14="http://schemas.microsoft.com/office/powerpoint/2010/main" val="39562291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2"/>
          <a:stretch>
            <a:fillRect/>
          </a:stretch>
        </p:blipFill>
        <p:spPr>
          <a:xfrm>
            <a:off x="10877" y="1979606"/>
            <a:ext cx="3517352" cy="1606231"/>
          </a:xfrm>
          <a:prstGeom prst="rect">
            <a:avLst/>
          </a:prstGeom>
        </p:spPr>
      </p:pic>
      <p:sp>
        <p:nvSpPr>
          <p:cNvPr id="2" name="Title 1"/>
          <p:cNvSpPr>
            <a:spLocks noGrp="1"/>
          </p:cNvSpPr>
          <p:nvPr>
            <p:ph type="title"/>
          </p:nvPr>
        </p:nvSpPr>
        <p:spPr/>
        <p:txBody>
          <a:bodyPr/>
          <a:lstStyle/>
          <a:p>
            <a:r>
              <a:rPr lang="en-GB" dirty="0" smtClean="0"/>
              <a:t>Centaurus A</a:t>
            </a:r>
            <a:endParaRPr lang="en-US"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21</a:t>
            </a:fld>
            <a:endParaRPr lang="en-US" dirty="0"/>
          </a:p>
        </p:txBody>
      </p:sp>
      <p:pic>
        <p:nvPicPr>
          <p:cNvPr id="4098" name="Picture 2" descr="ESO Centaurus A LABOC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2897" y="1528730"/>
            <a:ext cx="805501" cy="84779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Rectangle 5"/>
              <p:cNvSpPr/>
              <p:nvPr/>
            </p:nvSpPr>
            <p:spPr>
              <a:xfrm>
                <a:off x="3264450" y="1395562"/>
                <a:ext cx="2484078" cy="584775"/>
              </a:xfrm>
              <a:prstGeom prst="rect">
                <a:avLst/>
              </a:prstGeom>
            </p:spPr>
            <p:txBody>
              <a:bodyPr wrap="none">
                <a:spAutoFit/>
              </a:bodyPr>
              <a:lstStyle/>
              <a:p>
                <a:r>
                  <a:rPr lang="en-US" sz="1600" dirty="0" smtClean="0"/>
                  <a:t>Galactic coordinate system</a:t>
                </a:r>
              </a:p>
              <a:p>
                <a:pPr/>
                <a14:m>
                  <m:oMathPara xmlns:m="http://schemas.openxmlformats.org/officeDocument/2006/math">
                    <m:oMathParaPr>
                      <m:jc m:val="centerGroup"/>
                    </m:oMathParaPr>
                    <m:oMath xmlns:m="http://schemas.openxmlformats.org/officeDocument/2006/math">
                      <m:d>
                        <m:dPr>
                          <m:ctrlPr>
                            <a:rPr lang="pt-PT" sz="1600" b="0" i="1" smtClean="0">
                              <a:latin typeface="Cambria Math" panose="02040503050406030204" pitchFamily="18" charset="0"/>
                            </a:rPr>
                          </m:ctrlPr>
                        </m:dPr>
                        <m:e>
                          <m:r>
                            <a:rPr lang="pt-PT" sz="1600" b="0" i="1" smtClean="0">
                              <a:latin typeface="Cambria Math" panose="02040503050406030204" pitchFamily="18" charset="0"/>
                            </a:rPr>
                            <m:t>𝑙</m:t>
                          </m:r>
                          <m:r>
                            <a:rPr lang="pt-PT" sz="1600" b="0" i="1" smtClean="0">
                              <a:latin typeface="Cambria Math" panose="02040503050406030204" pitchFamily="18" charset="0"/>
                            </a:rPr>
                            <m:t>,</m:t>
                          </m:r>
                          <m:r>
                            <a:rPr lang="pt-PT" sz="1600" b="0" i="1" smtClean="0">
                              <a:latin typeface="Cambria Math" panose="02040503050406030204" pitchFamily="18" charset="0"/>
                            </a:rPr>
                            <m:t>𝑏</m:t>
                          </m:r>
                        </m:e>
                      </m:d>
                      <m:r>
                        <a:rPr lang="en-GB" sz="1600" b="0" i="1" smtClean="0">
                          <a:latin typeface="Cambria Math" panose="02040503050406030204" pitchFamily="18" charset="0"/>
                        </a:rPr>
                        <m:t>=(−50.5</m:t>
                      </m:r>
                      <m:r>
                        <a:rPr lang="en-GB" sz="1600" b="0" i="1" smtClean="0">
                          <a:latin typeface="Cambria Math" panose="02040503050406030204" pitchFamily="18" charset="0"/>
                          <a:ea typeface="Cambria Math" panose="02040503050406030204" pitchFamily="18" charset="0"/>
                        </a:rPr>
                        <m:t>°,19.4°)</m:t>
                      </m:r>
                    </m:oMath>
                  </m:oMathPara>
                </a14:m>
                <a:endParaRPr lang="en-US" sz="1600" dirty="0"/>
              </a:p>
            </p:txBody>
          </p:sp>
        </mc:Choice>
        <mc:Fallback xmlns="">
          <p:sp>
            <p:nvSpPr>
              <p:cNvPr id="6" name="Rectangle 5"/>
              <p:cNvSpPr>
                <a:spLocks noRot="1" noChangeAspect="1" noMove="1" noResize="1" noEditPoints="1" noAdjustHandles="1" noChangeArrowheads="1" noChangeShapeType="1" noTextEdit="1"/>
              </p:cNvSpPr>
              <p:nvPr/>
            </p:nvSpPr>
            <p:spPr>
              <a:xfrm>
                <a:off x="3264450" y="1395562"/>
                <a:ext cx="2484078" cy="584775"/>
              </a:xfrm>
              <a:prstGeom prst="rect">
                <a:avLst/>
              </a:prstGeom>
              <a:blipFill rotWithShape="0">
                <a:blip r:embed="rId4"/>
                <a:stretch>
                  <a:fillRect l="-1474" t="-3125" b="-52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3264450" y="1841127"/>
                <a:ext cx="2740558" cy="584775"/>
              </a:xfrm>
              <a:prstGeom prst="rect">
                <a:avLst/>
              </a:prstGeom>
            </p:spPr>
            <p:txBody>
              <a:bodyPr wrap="none">
                <a:spAutoFit/>
              </a:bodyPr>
              <a:lstStyle/>
              <a:p>
                <a:r>
                  <a:rPr lang="en-US" sz="1600" dirty="0" smtClean="0"/>
                  <a:t>Equatorial coordinate system</a:t>
                </a:r>
              </a:p>
              <a:p>
                <a:pPr/>
                <a14:m>
                  <m:oMathPara xmlns:m="http://schemas.openxmlformats.org/officeDocument/2006/math">
                    <m:oMathParaPr>
                      <m:jc m:val="centerGroup"/>
                    </m:oMathParaPr>
                    <m:oMath xmlns:m="http://schemas.openxmlformats.org/officeDocument/2006/math">
                      <m:d>
                        <m:dPr>
                          <m:ctrlPr>
                            <a:rPr lang="pt-PT" sz="1600" b="0" i="1" smtClean="0">
                              <a:latin typeface="Cambria Math" panose="02040503050406030204" pitchFamily="18" charset="0"/>
                            </a:rPr>
                          </m:ctrlPr>
                        </m:dPr>
                        <m:e>
                          <m:r>
                            <a:rPr lang="pt-PT" sz="1600" b="0" i="1" smtClean="0">
                              <a:latin typeface="Cambria Math" panose="02040503050406030204" pitchFamily="18" charset="0"/>
                            </a:rPr>
                            <m:t>𝛼</m:t>
                          </m:r>
                          <m:r>
                            <a:rPr lang="pt-PT" sz="1600" b="0" i="1" smtClean="0">
                              <a:latin typeface="Cambria Math" panose="02040503050406030204" pitchFamily="18" charset="0"/>
                            </a:rPr>
                            <m:t>,</m:t>
                          </m:r>
                          <m:r>
                            <a:rPr lang="pt-PT" sz="1600" b="0" i="1" smtClean="0">
                              <a:latin typeface="Cambria Math" panose="02040503050406030204" pitchFamily="18" charset="0"/>
                            </a:rPr>
                            <m:t>𝛿</m:t>
                          </m:r>
                        </m:e>
                      </m:d>
                      <m:r>
                        <a:rPr lang="en-GB" sz="1600" b="0" i="1" smtClean="0">
                          <a:latin typeface="Cambria Math" panose="02040503050406030204" pitchFamily="18" charset="0"/>
                        </a:rPr>
                        <m:t>=(</m:t>
                      </m:r>
                      <m:r>
                        <m:rPr>
                          <m:nor/>
                        </m:rPr>
                        <a:rPr lang="en-GB" sz="1600"/>
                        <m:t>201.2</m:t>
                      </m:r>
                      <m:r>
                        <a:rPr lang="en-GB" sz="1600" b="0" i="1" smtClean="0">
                          <a:latin typeface="Cambria Math" panose="02040503050406030204" pitchFamily="18" charset="0"/>
                        </a:rPr>
                        <m:t>5</m:t>
                      </m:r>
                      <m:r>
                        <a:rPr lang="en-GB" sz="1600" b="0" i="1" smtClean="0">
                          <a:latin typeface="Cambria Math" panose="02040503050406030204" pitchFamily="18" charset="0"/>
                          <a:ea typeface="Cambria Math" panose="02040503050406030204" pitchFamily="18" charset="0"/>
                        </a:rPr>
                        <m:t>°</m:t>
                      </m:r>
                      <m:r>
                        <a:rPr lang="en-GB" sz="1600" b="0" i="1" smtClean="0">
                          <a:latin typeface="Cambria Math" panose="02040503050406030204" pitchFamily="18" charset="0"/>
                        </a:rPr>
                        <m:t>,−43.0</m:t>
                      </m:r>
                      <m:r>
                        <a:rPr lang="en-GB" sz="1600" b="0" i="1" smtClean="0">
                          <a:latin typeface="Cambria Math" panose="02040503050406030204" pitchFamily="18" charset="0"/>
                          <a:ea typeface="Cambria Math" panose="02040503050406030204" pitchFamily="18" charset="0"/>
                        </a:rPr>
                        <m:t>°</m:t>
                      </m:r>
                      <m:r>
                        <a:rPr lang="en-GB" sz="1600" b="0" i="1" smtClean="0">
                          <a:latin typeface="Cambria Math" panose="02040503050406030204" pitchFamily="18" charset="0"/>
                        </a:rPr>
                        <m:t>)</m:t>
                      </m:r>
                    </m:oMath>
                  </m:oMathPara>
                </a14:m>
                <a:endParaRPr lang="en-US" sz="1100" dirty="0"/>
              </a:p>
            </p:txBody>
          </p:sp>
        </mc:Choice>
        <mc:Fallback xmlns="">
          <p:sp>
            <p:nvSpPr>
              <p:cNvPr id="7" name="Rectangle 6"/>
              <p:cNvSpPr>
                <a:spLocks noRot="1" noChangeAspect="1" noMove="1" noResize="1" noEditPoints="1" noAdjustHandles="1" noChangeArrowheads="1" noChangeShapeType="1" noTextEdit="1"/>
              </p:cNvSpPr>
              <p:nvPr/>
            </p:nvSpPr>
            <p:spPr>
              <a:xfrm>
                <a:off x="3264450" y="1841127"/>
                <a:ext cx="2740558" cy="584775"/>
              </a:xfrm>
              <a:prstGeom prst="rect">
                <a:avLst/>
              </a:prstGeom>
              <a:blipFill rotWithShape="0">
                <a:blip r:embed="rId5"/>
                <a:stretch>
                  <a:fillRect l="-1336" t="-3125" b="-52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6229011" y="1395561"/>
                <a:ext cx="2484078" cy="584775"/>
              </a:xfrm>
              <a:prstGeom prst="rect">
                <a:avLst/>
              </a:prstGeom>
            </p:spPr>
            <p:txBody>
              <a:bodyPr wrap="none">
                <a:spAutoFit/>
              </a:bodyPr>
              <a:lstStyle/>
              <a:p>
                <a:r>
                  <a:rPr lang="en-US" sz="1600" dirty="0" smtClean="0"/>
                  <a:t>Galactic coordinate system</a:t>
                </a:r>
              </a:p>
              <a:p>
                <a:pPr/>
                <a14:m>
                  <m:oMathPara xmlns:m="http://schemas.openxmlformats.org/officeDocument/2006/math">
                    <m:oMathParaPr>
                      <m:jc m:val="centerGroup"/>
                    </m:oMathParaPr>
                    <m:oMath xmlns:m="http://schemas.openxmlformats.org/officeDocument/2006/math">
                      <m:d>
                        <m:dPr>
                          <m:ctrlPr>
                            <a:rPr lang="pt-PT" sz="1600" b="0" i="1" smtClean="0">
                              <a:latin typeface="Cambria Math" panose="02040503050406030204" pitchFamily="18" charset="0"/>
                            </a:rPr>
                          </m:ctrlPr>
                        </m:dPr>
                        <m:e>
                          <m:r>
                            <a:rPr lang="pt-PT" sz="1600" b="0" i="1" smtClean="0">
                              <a:latin typeface="Cambria Math" panose="02040503050406030204" pitchFamily="18" charset="0"/>
                            </a:rPr>
                            <m:t>𝑙</m:t>
                          </m:r>
                          <m:r>
                            <a:rPr lang="pt-PT" sz="1600" b="0" i="1" smtClean="0">
                              <a:latin typeface="Cambria Math" panose="02040503050406030204" pitchFamily="18" charset="0"/>
                            </a:rPr>
                            <m:t>,</m:t>
                          </m:r>
                          <m:r>
                            <a:rPr lang="pt-PT" sz="1600" b="0" i="1" smtClean="0">
                              <a:latin typeface="Cambria Math" panose="02040503050406030204" pitchFamily="18" charset="0"/>
                            </a:rPr>
                            <m:t>𝑏</m:t>
                          </m:r>
                        </m:e>
                      </m:d>
                      <m:r>
                        <a:rPr lang="en-GB" sz="1600" b="0" i="1" smtClean="0">
                          <a:latin typeface="Cambria Math" panose="02040503050406030204" pitchFamily="18" charset="0"/>
                        </a:rPr>
                        <m:t>=(−51.1</m:t>
                      </m:r>
                      <m:r>
                        <a:rPr lang="en-GB" sz="1600" b="0" i="1" smtClean="0">
                          <a:latin typeface="Cambria Math" panose="02040503050406030204" pitchFamily="18" charset="0"/>
                          <a:ea typeface="Cambria Math" panose="02040503050406030204" pitchFamily="18" charset="0"/>
                        </a:rPr>
                        <m:t>°,37.6°)</m:t>
                      </m:r>
                    </m:oMath>
                  </m:oMathPara>
                </a14:m>
                <a:endParaRPr lang="en-US" sz="1600" dirty="0"/>
              </a:p>
            </p:txBody>
          </p:sp>
        </mc:Choice>
        <mc:Fallback xmlns="">
          <p:sp>
            <p:nvSpPr>
              <p:cNvPr id="8" name="Rectangle 7"/>
              <p:cNvSpPr>
                <a:spLocks noRot="1" noChangeAspect="1" noMove="1" noResize="1" noEditPoints="1" noAdjustHandles="1" noChangeArrowheads="1" noChangeShapeType="1" noTextEdit="1"/>
              </p:cNvSpPr>
              <p:nvPr/>
            </p:nvSpPr>
            <p:spPr>
              <a:xfrm>
                <a:off x="6229011" y="1395561"/>
                <a:ext cx="2484078" cy="584775"/>
              </a:xfrm>
              <a:prstGeom prst="rect">
                <a:avLst/>
              </a:prstGeom>
              <a:blipFill rotWithShape="0">
                <a:blip r:embed="rId6"/>
                <a:stretch>
                  <a:fillRect l="-1474" t="-3125" b="-5208"/>
                </a:stretch>
              </a:blipFill>
            </p:spPr>
            <p:txBody>
              <a:bodyPr/>
              <a:lstStyle/>
              <a:p>
                <a:r>
                  <a:rPr lang="en-US">
                    <a:noFill/>
                  </a:rPr>
                  <a:t> </a:t>
                </a:r>
              </a:p>
            </p:txBody>
          </p:sp>
        </mc:Fallback>
      </mc:AlternateContent>
      <p:sp>
        <p:nvSpPr>
          <p:cNvPr id="9" name="Rectangle 8"/>
          <p:cNvSpPr/>
          <p:nvPr/>
        </p:nvSpPr>
        <p:spPr>
          <a:xfrm>
            <a:off x="6124688" y="1116337"/>
            <a:ext cx="2049728" cy="400110"/>
          </a:xfrm>
          <a:prstGeom prst="rect">
            <a:avLst/>
          </a:prstGeom>
        </p:spPr>
        <p:txBody>
          <a:bodyPr wrap="none">
            <a:spAutoFit/>
          </a:bodyPr>
          <a:lstStyle/>
          <a:p>
            <a:r>
              <a:rPr lang="en-GB" sz="2000" b="1" dirty="0" smtClean="0">
                <a:solidFill>
                  <a:srgbClr val="007033"/>
                </a:solidFill>
              </a:rPr>
              <a:t>Auger Warm spot</a:t>
            </a:r>
            <a:endParaRPr lang="en-US" sz="2000" b="1" dirty="0">
              <a:solidFill>
                <a:srgbClr val="007033"/>
              </a:solidFill>
            </a:endParaRPr>
          </a:p>
        </p:txBody>
      </p:sp>
      <p:sp>
        <p:nvSpPr>
          <p:cNvPr id="14" name="Rectangle 13"/>
          <p:cNvSpPr/>
          <p:nvPr/>
        </p:nvSpPr>
        <p:spPr>
          <a:xfrm>
            <a:off x="2993310" y="1116337"/>
            <a:ext cx="1481431" cy="400110"/>
          </a:xfrm>
          <a:prstGeom prst="rect">
            <a:avLst/>
          </a:prstGeom>
        </p:spPr>
        <p:txBody>
          <a:bodyPr wrap="none">
            <a:spAutoFit/>
          </a:bodyPr>
          <a:lstStyle/>
          <a:p>
            <a:r>
              <a:rPr lang="en-GB" sz="2000" b="1" dirty="0" smtClean="0">
                <a:solidFill>
                  <a:srgbClr val="C00000"/>
                </a:solidFill>
              </a:rPr>
              <a:t>Centaurus A</a:t>
            </a:r>
            <a:endParaRPr lang="en-US" sz="2000" b="1" dirty="0">
              <a:solidFill>
                <a:srgbClr val="C00000"/>
              </a:solidFill>
            </a:endParaRPr>
          </a:p>
        </p:txBody>
      </p:sp>
      <mc:AlternateContent xmlns:mc="http://schemas.openxmlformats.org/markup-compatibility/2006" xmlns:a14="http://schemas.microsoft.com/office/drawing/2010/main">
        <mc:Choice Requires="a14">
          <p:sp>
            <p:nvSpPr>
              <p:cNvPr id="16" name="Rectangle 15"/>
              <p:cNvSpPr/>
              <p:nvPr/>
            </p:nvSpPr>
            <p:spPr>
              <a:xfrm>
                <a:off x="6229011" y="1952684"/>
                <a:ext cx="2601931" cy="584775"/>
              </a:xfrm>
              <a:prstGeom prst="rect">
                <a:avLst/>
              </a:prstGeom>
            </p:spPr>
            <p:txBody>
              <a:bodyPr wrap="none">
                <a:spAutoFit/>
              </a:bodyPr>
              <a:lstStyle/>
              <a:p>
                <a:r>
                  <a:rPr lang="en-US" sz="1600" dirty="0" smtClean="0"/>
                  <a:t>Equatorial coordinate system</a:t>
                </a:r>
              </a:p>
              <a:p>
                <a:pPr/>
                <a14:m>
                  <m:oMathPara xmlns:m="http://schemas.openxmlformats.org/officeDocument/2006/math">
                    <m:oMathParaPr>
                      <m:jc m:val="centerGroup"/>
                    </m:oMathParaPr>
                    <m:oMath xmlns:m="http://schemas.openxmlformats.org/officeDocument/2006/math">
                      <m:d>
                        <m:dPr>
                          <m:ctrlPr>
                            <a:rPr lang="pt-PT" sz="1600" b="0" i="1" smtClean="0">
                              <a:latin typeface="Cambria Math" panose="02040503050406030204" pitchFamily="18" charset="0"/>
                            </a:rPr>
                          </m:ctrlPr>
                        </m:dPr>
                        <m:e>
                          <m:r>
                            <a:rPr lang="pt-PT" sz="1600" b="0" i="1" smtClean="0">
                              <a:latin typeface="Cambria Math" panose="02040503050406030204" pitchFamily="18" charset="0"/>
                            </a:rPr>
                            <m:t>𝛼</m:t>
                          </m:r>
                          <m:r>
                            <a:rPr lang="pt-PT" sz="1600" b="0" i="1" smtClean="0">
                              <a:latin typeface="Cambria Math" panose="02040503050406030204" pitchFamily="18" charset="0"/>
                            </a:rPr>
                            <m:t>,</m:t>
                          </m:r>
                          <m:r>
                            <a:rPr lang="pt-PT" sz="1600" b="0" i="1" smtClean="0">
                              <a:latin typeface="Cambria Math" panose="02040503050406030204" pitchFamily="18" charset="0"/>
                            </a:rPr>
                            <m:t>𝛿</m:t>
                          </m:r>
                        </m:e>
                      </m:d>
                      <m:r>
                        <a:rPr lang="en-GB" sz="1600" b="0" i="1" smtClean="0">
                          <a:latin typeface="Cambria Math" panose="02040503050406030204" pitchFamily="18" charset="0"/>
                        </a:rPr>
                        <m:t>=(</m:t>
                      </m:r>
                      <m:r>
                        <a:rPr lang="en-GB" sz="1600" i="1" smtClean="0">
                          <a:latin typeface="Cambria Math" panose="02040503050406030204" pitchFamily="18" charset="0"/>
                        </a:rPr>
                        <m:t>1</m:t>
                      </m:r>
                      <m:r>
                        <a:rPr lang="en-GB" sz="1600" b="0" i="1" smtClean="0">
                          <a:latin typeface="Cambria Math" panose="02040503050406030204" pitchFamily="18" charset="0"/>
                        </a:rPr>
                        <m:t>98</m:t>
                      </m:r>
                      <m:r>
                        <a:rPr lang="en-GB" sz="1600" b="0" i="1" smtClean="0">
                          <a:latin typeface="Cambria Math" panose="02040503050406030204" pitchFamily="18" charset="0"/>
                          <a:ea typeface="Cambria Math" panose="02040503050406030204" pitchFamily="18" charset="0"/>
                        </a:rPr>
                        <m:t>°</m:t>
                      </m:r>
                      <m:r>
                        <a:rPr lang="en-GB" sz="1600" b="0" i="1" smtClean="0">
                          <a:latin typeface="Cambria Math" panose="02040503050406030204" pitchFamily="18" charset="0"/>
                        </a:rPr>
                        <m:t>,−25.0</m:t>
                      </m:r>
                      <m:r>
                        <a:rPr lang="en-GB" sz="1600" b="0" i="1" smtClean="0">
                          <a:latin typeface="Cambria Math" panose="02040503050406030204" pitchFamily="18" charset="0"/>
                          <a:ea typeface="Cambria Math" panose="02040503050406030204" pitchFamily="18" charset="0"/>
                        </a:rPr>
                        <m:t>°</m:t>
                      </m:r>
                      <m:r>
                        <a:rPr lang="en-GB" sz="1600" b="0" i="1" smtClean="0">
                          <a:latin typeface="Cambria Math" panose="02040503050406030204" pitchFamily="18" charset="0"/>
                        </a:rPr>
                        <m:t>)</m:t>
                      </m:r>
                    </m:oMath>
                  </m:oMathPara>
                </a14:m>
                <a:endParaRPr lang="en-US" sz="1100" dirty="0"/>
              </a:p>
            </p:txBody>
          </p:sp>
        </mc:Choice>
        <mc:Fallback xmlns="">
          <p:sp>
            <p:nvSpPr>
              <p:cNvPr id="16" name="Rectangle 15"/>
              <p:cNvSpPr>
                <a:spLocks noRot="1" noChangeAspect="1" noMove="1" noResize="1" noEditPoints="1" noAdjustHandles="1" noChangeArrowheads="1" noChangeShapeType="1" noTextEdit="1"/>
              </p:cNvSpPr>
              <p:nvPr/>
            </p:nvSpPr>
            <p:spPr>
              <a:xfrm>
                <a:off x="6229011" y="1952684"/>
                <a:ext cx="2601931" cy="584775"/>
              </a:xfrm>
              <a:prstGeom prst="rect">
                <a:avLst/>
              </a:prstGeom>
              <a:blipFill rotWithShape="0">
                <a:blip r:embed="rId7"/>
                <a:stretch>
                  <a:fillRect l="-1405" t="-3125" b="-52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3264450" y="4325345"/>
                <a:ext cx="2452787" cy="584775"/>
              </a:xfrm>
              <a:prstGeom prst="rect">
                <a:avLst/>
              </a:prstGeom>
            </p:spPr>
            <p:txBody>
              <a:bodyPr wrap="none">
                <a:spAutoFit/>
              </a:bodyPr>
              <a:lstStyle/>
              <a:p>
                <a:r>
                  <a:rPr lang="en-US" sz="1600" dirty="0" smtClean="0"/>
                  <a:t>Galactic coordinate system</a:t>
                </a:r>
              </a:p>
              <a:p>
                <a:pPr/>
                <a14:m>
                  <m:oMathPara xmlns:m="http://schemas.openxmlformats.org/officeDocument/2006/math">
                    <m:oMathParaPr>
                      <m:jc m:val="centerGroup"/>
                    </m:oMathParaPr>
                    <m:oMath xmlns:m="http://schemas.openxmlformats.org/officeDocument/2006/math">
                      <m:d>
                        <m:dPr>
                          <m:ctrlPr>
                            <a:rPr lang="pt-PT" sz="1600" b="0" i="1" smtClean="0">
                              <a:latin typeface="Cambria Math" panose="02040503050406030204" pitchFamily="18" charset="0"/>
                            </a:rPr>
                          </m:ctrlPr>
                        </m:dPr>
                        <m:e>
                          <m:r>
                            <a:rPr lang="pt-PT" sz="1600" b="0" i="1" smtClean="0">
                              <a:latin typeface="Cambria Math" panose="02040503050406030204" pitchFamily="18" charset="0"/>
                            </a:rPr>
                            <m:t>𝑙</m:t>
                          </m:r>
                          <m:r>
                            <a:rPr lang="pt-PT" sz="1600" b="0" i="1" smtClean="0">
                              <a:latin typeface="Cambria Math" panose="02040503050406030204" pitchFamily="18" charset="0"/>
                            </a:rPr>
                            <m:t>,</m:t>
                          </m:r>
                          <m:r>
                            <a:rPr lang="pt-PT" sz="1600" b="0" i="1" smtClean="0">
                              <a:latin typeface="Cambria Math" panose="02040503050406030204" pitchFamily="18" charset="0"/>
                            </a:rPr>
                            <m:t>𝑏</m:t>
                          </m:r>
                        </m:e>
                      </m:d>
                      <m:r>
                        <a:rPr lang="en-GB" sz="1600" b="0" i="1" smtClean="0">
                          <a:latin typeface="Cambria Math" panose="02040503050406030204" pitchFamily="18" charset="0"/>
                        </a:rPr>
                        <m:t>=(282.6</m:t>
                      </m:r>
                      <m:r>
                        <a:rPr lang="en-GB" sz="1600" b="0" i="1" smtClean="0">
                          <a:latin typeface="Cambria Math" panose="02040503050406030204" pitchFamily="18" charset="0"/>
                          <a:ea typeface="Cambria Math" panose="02040503050406030204" pitchFamily="18" charset="0"/>
                        </a:rPr>
                        <m:t>°,73.7°)</m:t>
                      </m:r>
                    </m:oMath>
                  </m:oMathPara>
                </a14:m>
                <a:endParaRPr lang="en-US" sz="1600" dirty="0"/>
              </a:p>
            </p:txBody>
          </p:sp>
        </mc:Choice>
        <mc:Fallback xmlns="">
          <p:sp>
            <p:nvSpPr>
              <p:cNvPr id="18" name="Rectangle 17"/>
              <p:cNvSpPr>
                <a:spLocks noRot="1" noChangeAspect="1" noMove="1" noResize="1" noEditPoints="1" noAdjustHandles="1" noChangeArrowheads="1" noChangeShapeType="1" noTextEdit="1"/>
              </p:cNvSpPr>
              <p:nvPr/>
            </p:nvSpPr>
            <p:spPr>
              <a:xfrm>
                <a:off x="3264450" y="4325345"/>
                <a:ext cx="2452787" cy="584775"/>
              </a:xfrm>
              <a:prstGeom prst="rect">
                <a:avLst/>
              </a:prstGeom>
              <a:blipFill rotWithShape="0">
                <a:blip r:embed="rId8"/>
                <a:stretch>
                  <a:fillRect l="-1493" t="-3158" b="-6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3258591" y="4758410"/>
                <a:ext cx="2601931" cy="584775"/>
              </a:xfrm>
              <a:prstGeom prst="rect">
                <a:avLst/>
              </a:prstGeom>
            </p:spPr>
            <p:txBody>
              <a:bodyPr wrap="none">
                <a:spAutoFit/>
              </a:bodyPr>
              <a:lstStyle/>
              <a:p>
                <a:r>
                  <a:rPr lang="en-US" sz="1600" dirty="0" smtClean="0"/>
                  <a:t>Equatorial coordinate system</a:t>
                </a:r>
              </a:p>
              <a:p>
                <a:pPr/>
                <a14:m>
                  <m:oMathPara xmlns:m="http://schemas.openxmlformats.org/officeDocument/2006/math">
                    <m:oMathParaPr>
                      <m:jc m:val="centerGroup"/>
                    </m:oMathParaPr>
                    <m:oMath xmlns:m="http://schemas.openxmlformats.org/officeDocument/2006/math">
                      <m:d>
                        <m:dPr>
                          <m:ctrlPr>
                            <a:rPr lang="pt-PT" sz="1600" b="0" i="1" smtClean="0">
                              <a:latin typeface="Cambria Math" panose="02040503050406030204" pitchFamily="18" charset="0"/>
                            </a:rPr>
                          </m:ctrlPr>
                        </m:dPr>
                        <m:e>
                          <m:r>
                            <a:rPr lang="pt-PT" sz="1600" b="0" i="1" smtClean="0">
                              <a:latin typeface="Cambria Math" panose="02040503050406030204" pitchFamily="18" charset="0"/>
                            </a:rPr>
                            <m:t>𝛼</m:t>
                          </m:r>
                          <m:r>
                            <a:rPr lang="pt-PT" sz="1600" b="0" i="1" smtClean="0">
                              <a:latin typeface="Cambria Math" panose="02040503050406030204" pitchFamily="18" charset="0"/>
                            </a:rPr>
                            <m:t>,</m:t>
                          </m:r>
                          <m:r>
                            <a:rPr lang="pt-PT" sz="1600" b="0" i="1" smtClean="0">
                              <a:latin typeface="Cambria Math" panose="02040503050406030204" pitchFamily="18" charset="0"/>
                            </a:rPr>
                            <m:t>𝛿</m:t>
                          </m:r>
                        </m:e>
                      </m:d>
                      <m:r>
                        <a:rPr lang="en-GB" sz="1600" b="0" i="1" smtClean="0">
                          <a:latin typeface="Cambria Math" panose="02040503050406030204" pitchFamily="18" charset="0"/>
                        </a:rPr>
                        <m:t>=</m:t>
                      </m:r>
                      <m:r>
                        <a:rPr lang="en-GB" sz="1600" b="0" i="1" smtClean="0">
                          <a:latin typeface="Cambria Math" panose="02040503050406030204" pitchFamily="18" charset="0"/>
                          <a:ea typeface="Cambria Math" panose="02040503050406030204" pitchFamily="18" charset="0"/>
                        </a:rPr>
                        <m:t>~</m:t>
                      </m:r>
                      <m:r>
                        <a:rPr lang="en-GB" sz="1600" b="0" i="1" smtClean="0">
                          <a:latin typeface="Cambria Math" panose="02040503050406030204" pitchFamily="18" charset="0"/>
                        </a:rPr>
                        <m:t>(</m:t>
                      </m:r>
                      <m:r>
                        <m:rPr>
                          <m:nor/>
                        </m:rPr>
                        <a:rPr lang="en-GB" sz="1600"/>
                        <m:t>18</m:t>
                      </m:r>
                      <m:r>
                        <a:rPr lang="en-GB" sz="1600" b="0" i="1" smtClean="0">
                          <a:latin typeface="Cambria Math" panose="02040503050406030204" pitchFamily="18" charset="0"/>
                        </a:rPr>
                        <m:t>0</m:t>
                      </m:r>
                      <m:r>
                        <a:rPr lang="en-GB" sz="1600" b="0" i="1" smtClean="0">
                          <a:latin typeface="Cambria Math" panose="02040503050406030204" pitchFamily="18" charset="0"/>
                          <a:ea typeface="Cambria Math" panose="02040503050406030204" pitchFamily="18" charset="0"/>
                        </a:rPr>
                        <m:t>°</m:t>
                      </m:r>
                      <m:r>
                        <a:rPr lang="en-GB" sz="1600" b="0" i="1" smtClean="0">
                          <a:latin typeface="Cambria Math" panose="02040503050406030204" pitchFamily="18" charset="0"/>
                        </a:rPr>
                        <m:t>,+50</m:t>
                      </m:r>
                      <m:r>
                        <a:rPr lang="en-GB" sz="1600" b="0" i="1" smtClean="0">
                          <a:latin typeface="Cambria Math" panose="02040503050406030204" pitchFamily="18" charset="0"/>
                          <a:ea typeface="Cambria Math" panose="02040503050406030204" pitchFamily="18" charset="0"/>
                        </a:rPr>
                        <m:t>°</m:t>
                      </m:r>
                      <m:r>
                        <a:rPr lang="en-GB" sz="1600" b="0" i="1" smtClean="0">
                          <a:latin typeface="Cambria Math" panose="02040503050406030204" pitchFamily="18" charset="0"/>
                        </a:rPr>
                        <m:t>)</m:t>
                      </m:r>
                    </m:oMath>
                  </m:oMathPara>
                </a14:m>
                <a:endParaRPr lang="en-US" sz="1100" dirty="0"/>
              </a:p>
            </p:txBody>
          </p:sp>
        </mc:Choice>
        <mc:Fallback xmlns="">
          <p:sp>
            <p:nvSpPr>
              <p:cNvPr id="19" name="Rectangle 18"/>
              <p:cNvSpPr>
                <a:spLocks noRot="1" noChangeAspect="1" noMove="1" noResize="1" noEditPoints="1" noAdjustHandles="1" noChangeArrowheads="1" noChangeShapeType="1" noTextEdit="1"/>
              </p:cNvSpPr>
              <p:nvPr/>
            </p:nvSpPr>
            <p:spPr>
              <a:xfrm>
                <a:off x="3258591" y="4758410"/>
                <a:ext cx="2601931" cy="584775"/>
              </a:xfrm>
              <a:prstGeom prst="rect">
                <a:avLst/>
              </a:prstGeom>
              <a:blipFill rotWithShape="0">
                <a:blip r:embed="rId9"/>
                <a:stretch>
                  <a:fillRect l="-1408" t="-3125" r="-235" b="-52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6229011" y="4893353"/>
                <a:ext cx="2452787" cy="584775"/>
              </a:xfrm>
              <a:prstGeom prst="rect">
                <a:avLst/>
              </a:prstGeom>
            </p:spPr>
            <p:txBody>
              <a:bodyPr wrap="none">
                <a:spAutoFit/>
              </a:bodyPr>
              <a:lstStyle/>
              <a:p>
                <a:r>
                  <a:rPr lang="en-US" sz="1600" dirty="0" smtClean="0"/>
                  <a:t>Galactic coordinate system</a:t>
                </a:r>
              </a:p>
              <a:p>
                <a:pPr/>
                <a14:m>
                  <m:oMathPara xmlns:m="http://schemas.openxmlformats.org/officeDocument/2006/math">
                    <m:oMathParaPr>
                      <m:jc m:val="centerGroup"/>
                    </m:oMathParaPr>
                    <m:oMath xmlns:m="http://schemas.openxmlformats.org/officeDocument/2006/math">
                      <m:d>
                        <m:dPr>
                          <m:ctrlPr>
                            <a:rPr lang="pt-PT" sz="1600" b="0" i="1" smtClean="0">
                              <a:latin typeface="Cambria Math" panose="02040503050406030204" pitchFamily="18" charset="0"/>
                            </a:rPr>
                          </m:ctrlPr>
                        </m:dPr>
                        <m:e>
                          <m:r>
                            <a:rPr lang="pt-PT" sz="1600" b="0" i="1" smtClean="0">
                              <a:latin typeface="Cambria Math" panose="02040503050406030204" pitchFamily="18" charset="0"/>
                            </a:rPr>
                            <m:t>𝑙</m:t>
                          </m:r>
                          <m:r>
                            <a:rPr lang="pt-PT" sz="1600" b="0" i="1" smtClean="0">
                              <a:latin typeface="Cambria Math" panose="02040503050406030204" pitchFamily="18" charset="0"/>
                            </a:rPr>
                            <m:t>,</m:t>
                          </m:r>
                          <m:r>
                            <a:rPr lang="pt-PT" sz="1600" b="0" i="1" smtClean="0">
                              <a:latin typeface="Cambria Math" panose="02040503050406030204" pitchFamily="18" charset="0"/>
                            </a:rPr>
                            <m:t>𝑏</m:t>
                          </m:r>
                        </m:e>
                      </m:d>
                      <m:r>
                        <a:rPr lang="en-GB" sz="1600" b="0" i="1" smtClean="0">
                          <a:latin typeface="Cambria Math" panose="02040503050406030204" pitchFamily="18" charset="0"/>
                        </a:rPr>
                        <m:t>=(177.4</m:t>
                      </m:r>
                      <m:r>
                        <a:rPr lang="en-GB" sz="1600" b="0" i="1" smtClean="0">
                          <a:latin typeface="Cambria Math" panose="02040503050406030204" pitchFamily="18" charset="0"/>
                          <a:ea typeface="Cambria Math" panose="02040503050406030204" pitchFamily="18" charset="0"/>
                        </a:rPr>
                        <m:t>°,50.2°)</m:t>
                      </m:r>
                    </m:oMath>
                  </m:oMathPara>
                </a14:m>
                <a:endParaRPr lang="en-US" sz="1600" dirty="0"/>
              </a:p>
            </p:txBody>
          </p:sp>
        </mc:Choice>
        <mc:Fallback xmlns="">
          <p:sp>
            <p:nvSpPr>
              <p:cNvPr id="20" name="Rectangle 19"/>
              <p:cNvSpPr>
                <a:spLocks noRot="1" noChangeAspect="1" noMove="1" noResize="1" noEditPoints="1" noAdjustHandles="1" noChangeArrowheads="1" noChangeShapeType="1" noTextEdit="1"/>
              </p:cNvSpPr>
              <p:nvPr/>
            </p:nvSpPr>
            <p:spPr>
              <a:xfrm>
                <a:off x="6229011" y="4893353"/>
                <a:ext cx="2452787" cy="584775"/>
              </a:xfrm>
              <a:prstGeom prst="rect">
                <a:avLst/>
              </a:prstGeom>
              <a:blipFill rotWithShape="0">
                <a:blip r:embed="rId10"/>
                <a:stretch>
                  <a:fillRect l="-1493" t="-3125" b="-5208"/>
                </a:stretch>
              </a:blipFill>
            </p:spPr>
            <p:txBody>
              <a:bodyPr/>
              <a:lstStyle/>
              <a:p>
                <a:r>
                  <a:rPr lang="en-US">
                    <a:noFill/>
                  </a:rPr>
                  <a:t> </a:t>
                </a:r>
              </a:p>
            </p:txBody>
          </p:sp>
        </mc:Fallback>
      </mc:AlternateContent>
      <p:sp>
        <p:nvSpPr>
          <p:cNvPr id="21" name="Rectangle 20"/>
          <p:cNvSpPr/>
          <p:nvPr/>
        </p:nvSpPr>
        <p:spPr>
          <a:xfrm>
            <a:off x="6124688" y="4614129"/>
            <a:ext cx="1416478" cy="400110"/>
          </a:xfrm>
          <a:prstGeom prst="rect">
            <a:avLst/>
          </a:prstGeom>
        </p:spPr>
        <p:txBody>
          <a:bodyPr wrap="none">
            <a:spAutoFit/>
          </a:bodyPr>
          <a:lstStyle/>
          <a:p>
            <a:r>
              <a:rPr lang="en-GB" sz="2000" b="1" dirty="0" smtClean="0">
                <a:solidFill>
                  <a:srgbClr val="007033"/>
                </a:solidFill>
              </a:rPr>
              <a:t>TA Hot spot</a:t>
            </a:r>
            <a:endParaRPr lang="en-US" sz="2000" b="1" dirty="0">
              <a:solidFill>
                <a:srgbClr val="007033"/>
              </a:solidFill>
            </a:endParaRPr>
          </a:p>
        </p:txBody>
      </p:sp>
      <p:sp>
        <p:nvSpPr>
          <p:cNvPr id="22" name="Rectangle 21"/>
          <p:cNvSpPr/>
          <p:nvPr/>
        </p:nvSpPr>
        <p:spPr>
          <a:xfrm>
            <a:off x="2993310" y="4046120"/>
            <a:ext cx="2143985" cy="400110"/>
          </a:xfrm>
          <a:prstGeom prst="rect">
            <a:avLst/>
          </a:prstGeom>
        </p:spPr>
        <p:txBody>
          <a:bodyPr wrap="none">
            <a:spAutoFit/>
          </a:bodyPr>
          <a:lstStyle/>
          <a:p>
            <a:r>
              <a:rPr lang="en-GB" sz="2000" b="1" dirty="0" err="1" smtClean="0">
                <a:solidFill>
                  <a:srgbClr val="C00000"/>
                </a:solidFill>
              </a:rPr>
              <a:t>Ursa</a:t>
            </a:r>
            <a:r>
              <a:rPr lang="en-GB" sz="2000" b="1" dirty="0" smtClean="0">
                <a:solidFill>
                  <a:srgbClr val="C00000"/>
                </a:solidFill>
              </a:rPr>
              <a:t> Major cluster</a:t>
            </a:r>
            <a:endParaRPr lang="en-US" sz="2000" b="1" dirty="0">
              <a:solidFill>
                <a:srgbClr val="C00000"/>
              </a:solidFill>
            </a:endParaRPr>
          </a:p>
        </p:txBody>
      </p:sp>
      <mc:AlternateContent xmlns:mc="http://schemas.openxmlformats.org/markup-compatibility/2006" xmlns:a14="http://schemas.microsoft.com/office/drawing/2010/main">
        <mc:Choice Requires="a14">
          <p:sp>
            <p:nvSpPr>
              <p:cNvPr id="23" name="Rectangle 22"/>
              <p:cNvSpPr/>
              <p:nvPr/>
            </p:nvSpPr>
            <p:spPr>
              <a:xfrm>
                <a:off x="6229011" y="5431961"/>
                <a:ext cx="2601931" cy="584775"/>
              </a:xfrm>
              <a:prstGeom prst="rect">
                <a:avLst/>
              </a:prstGeom>
            </p:spPr>
            <p:txBody>
              <a:bodyPr wrap="none">
                <a:spAutoFit/>
              </a:bodyPr>
              <a:lstStyle/>
              <a:p>
                <a:r>
                  <a:rPr lang="en-US" sz="1600" dirty="0" smtClean="0"/>
                  <a:t>Equatorial coordinate system</a:t>
                </a:r>
              </a:p>
              <a:p>
                <a:pPr/>
                <a14:m>
                  <m:oMathPara xmlns:m="http://schemas.openxmlformats.org/officeDocument/2006/math">
                    <m:oMathParaPr>
                      <m:jc m:val="centerGroup"/>
                    </m:oMathParaPr>
                    <m:oMath xmlns:m="http://schemas.openxmlformats.org/officeDocument/2006/math">
                      <m:d>
                        <m:dPr>
                          <m:ctrlPr>
                            <a:rPr lang="pt-PT" sz="1600" b="0" i="1" smtClean="0">
                              <a:latin typeface="Cambria Math" panose="02040503050406030204" pitchFamily="18" charset="0"/>
                            </a:rPr>
                          </m:ctrlPr>
                        </m:dPr>
                        <m:e>
                          <m:r>
                            <a:rPr lang="pt-PT" sz="1600" b="0" i="1" smtClean="0">
                              <a:latin typeface="Cambria Math" panose="02040503050406030204" pitchFamily="18" charset="0"/>
                            </a:rPr>
                            <m:t>𝛼</m:t>
                          </m:r>
                          <m:r>
                            <a:rPr lang="pt-PT" sz="1600" b="0" i="1" smtClean="0">
                              <a:latin typeface="Cambria Math" panose="02040503050406030204" pitchFamily="18" charset="0"/>
                            </a:rPr>
                            <m:t>,</m:t>
                          </m:r>
                          <m:r>
                            <a:rPr lang="pt-PT" sz="1600" b="0" i="1" smtClean="0">
                              <a:latin typeface="Cambria Math" panose="02040503050406030204" pitchFamily="18" charset="0"/>
                            </a:rPr>
                            <m:t>𝛿</m:t>
                          </m:r>
                        </m:e>
                      </m:d>
                      <m:r>
                        <a:rPr lang="en-GB" sz="1600" b="0" i="1" smtClean="0">
                          <a:latin typeface="Cambria Math" panose="02040503050406030204" pitchFamily="18" charset="0"/>
                        </a:rPr>
                        <m:t>=(</m:t>
                      </m:r>
                      <m:r>
                        <a:rPr lang="en-GB" sz="1600" i="1" smtClean="0">
                          <a:latin typeface="Cambria Math" panose="02040503050406030204" pitchFamily="18" charset="0"/>
                        </a:rPr>
                        <m:t>1</m:t>
                      </m:r>
                      <m:r>
                        <a:rPr lang="en-GB" sz="1600" b="0" i="1" smtClean="0">
                          <a:latin typeface="Cambria Math" panose="02040503050406030204" pitchFamily="18" charset="0"/>
                        </a:rPr>
                        <m:t>46.7</m:t>
                      </m:r>
                      <m:r>
                        <a:rPr lang="en-GB" sz="1600" b="0" i="1" smtClean="0">
                          <a:latin typeface="Cambria Math" panose="02040503050406030204" pitchFamily="18" charset="0"/>
                          <a:ea typeface="Cambria Math" panose="02040503050406030204" pitchFamily="18" charset="0"/>
                        </a:rPr>
                        <m:t>°</m:t>
                      </m:r>
                      <m:r>
                        <a:rPr lang="en-GB" sz="1600" b="0" i="1" smtClean="0">
                          <a:latin typeface="Cambria Math" panose="02040503050406030204" pitchFamily="18" charset="0"/>
                        </a:rPr>
                        <m:t>,43.2</m:t>
                      </m:r>
                      <m:r>
                        <a:rPr lang="en-GB" sz="1600" b="0" i="1" smtClean="0">
                          <a:latin typeface="Cambria Math" panose="02040503050406030204" pitchFamily="18" charset="0"/>
                          <a:ea typeface="Cambria Math" panose="02040503050406030204" pitchFamily="18" charset="0"/>
                        </a:rPr>
                        <m:t>°</m:t>
                      </m:r>
                      <m:r>
                        <a:rPr lang="en-GB" sz="1600" b="0" i="1" smtClean="0">
                          <a:latin typeface="Cambria Math" panose="02040503050406030204" pitchFamily="18" charset="0"/>
                        </a:rPr>
                        <m:t>)</m:t>
                      </m:r>
                    </m:oMath>
                  </m:oMathPara>
                </a14:m>
                <a:endParaRPr lang="en-US" sz="1100" dirty="0"/>
              </a:p>
            </p:txBody>
          </p:sp>
        </mc:Choice>
        <mc:Fallback xmlns="">
          <p:sp>
            <p:nvSpPr>
              <p:cNvPr id="23" name="Rectangle 22"/>
              <p:cNvSpPr>
                <a:spLocks noRot="1" noChangeAspect="1" noMove="1" noResize="1" noEditPoints="1" noAdjustHandles="1" noChangeArrowheads="1" noChangeShapeType="1" noTextEdit="1"/>
              </p:cNvSpPr>
              <p:nvPr/>
            </p:nvSpPr>
            <p:spPr>
              <a:xfrm>
                <a:off x="6229011" y="5431961"/>
                <a:ext cx="2601931" cy="584775"/>
              </a:xfrm>
              <a:prstGeom prst="rect">
                <a:avLst/>
              </a:prstGeom>
              <a:blipFill rotWithShape="0">
                <a:blip r:embed="rId11"/>
                <a:stretch>
                  <a:fillRect l="-1405" t="-3125" b="-52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3535590" y="5693104"/>
                <a:ext cx="2235356" cy="523220"/>
              </a:xfrm>
              <a:prstGeom prst="rect">
                <a:avLst/>
              </a:prstGeom>
            </p:spPr>
            <p:txBody>
              <a:bodyPr wrap="none">
                <a:spAutoFit/>
              </a:bodyPr>
              <a:lstStyle/>
              <a:p>
                <a:r>
                  <a:rPr lang="en-US" sz="1400" dirty="0" smtClean="0"/>
                  <a:t>Galactic coordinate system</a:t>
                </a:r>
              </a:p>
              <a:p>
                <a:pPr/>
                <a14:m>
                  <m:oMathPara xmlns:m="http://schemas.openxmlformats.org/officeDocument/2006/math">
                    <m:oMathParaPr>
                      <m:jc m:val="centerGroup"/>
                    </m:oMathParaPr>
                    <m:oMath xmlns:m="http://schemas.openxmlformats.org/officeDocument/2006/math">
                      <m:d>
                        <m:dPr>
                          <m:ctrlPr>
                            <a:rPr lang="pt-PT" sz="1400" b="0" i="1" smtClean="0">
                              <a:latin typeface="Cambria Math" panose="02040503050406030204" pitchFamily="18" charset="0"/>
                            </a:rPr>
                          </m:ctrlPr>
                        </m:dPr>
                        <m:e>
                          <m:r>
                            <a:rPr lang="pt-PT" sz="1400" b="0" i="1" smtClean="0">
                              <a:latin typeface="Cambria Math" panose="02040503050406030204" pitchFamily="18" charset="0"/>
                            </a:rPr>
                            <m:t>𝑙</m:t>
                          </m:r>
                          <m:r>
                            <a:rPr lang="pt-PT" sz="1400" b="0" i="1" smtClean="0">
                              <a:latin typeface="Cambria Math" panose="02040503050406030204" pitchFamily="18" charset="0"/>
                            </a:rPr>
                            <m:t>,</m:t>
                          </m:r>
                          <m:r>
                            <a:rPr lang="pt-PT" sz="1400" b="0" i="1" smtClean="0">
                              <a:latin typeface="Cambria Math" panose="02040503050406030204" pitchFamily="18" charset="0"/>
                            </a:rPr>
                            <m:t>𝑏</m:t>
                          </m:r>
                        </m:e>
                      </m:d>
                      <m:r>
                        <a:rPr lang="en-GB" sz="1400" b="0" i="1" smtClean="0">
                          <a:latin typeface="Cambria Math" panose="02040503050406030204" pitchFamily="18" charset="0"/>
                        </a:rPr>
                        <m:t>=(282.6</m:t>
                      </m:r>
                      <m:r>
                        <a:rPr lang="en-GB" sz="1400" b="0" i="1" smtClean="0">
                          <a:latin typeface="Cambria Math" panose="02040503050406030204" pitchFamily="18" charset="0"/>
                          <a:ea typeface="Cambria Math" panose="02040503050406030204" pitchFamily="18" charset="0"/>
                        </a:rPr>
                        <m:t>°,73.7°)</m:t>
                      </m:r>
                    </m:oMath>
                  </m:oMathPara>
                </a14:m>
                <a:endParaRPr lang="en-US" sz="1400" dirty="0"/>
              </a:p>
            </p:txBody>
          </p:sp>
        </mc:Choice>
        <mc:Fallback xmlns="">
          <p:sp>
            <p:nvSpPr>
              <p:cNvPr id="26" name="Rectangle 25"/>
              <p:cNvSpPr>
                <a:spLocks noRot="1" noChangeAspect="1" noMove="1" noResize="1" noEditPoints="1" noAdjustHandles="1" noChangeArrowheads="1" noChangeShapeType="1" noTextEdit="1"/>
              </p:cNvSpPr>
              <p:nvPr/>
            </p:nvSpPr>
            <p:spPr>
              <a:xfrm>
                <a:off x="3535590" y="5693104"/>
                <a:ext cx="2235356" cy="523220"/>
              </a:xfrm>
              <a:prstGeom prst="rect">
                <a:avLst/>
              </a:prstGeom>
              <a:blipFill rotWithShape="0">
                <a:blip r:embed="rId12"/>
                <a:stretch>
                  <a:fillRect l="-817" t="-2326" b="-34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3535590" y="6082914"/>
                <a:ext cx="2324932" cy="523220"/>
              </a:xfrm>
              <a:prstGeom prst="rect">
                <a:avLst/>
              </a:prstGeom>
            </p:spPr>
            <p:txBody>
              <a:bodyPr wrap="none">
                <a:spAutoFit/>
              </a:bodyPr>
              <a:lstStyle/>
              <a:p>
                <a:r>
                  <a:rPr lang="en-US" sz="1400" dirty="0" smtClean="0"/>
                  <a:t>Equatorial coordinate system</a:t>
                </a:r>
              </a:p>
              <a:p>
                <a:pPr/>
                <a14:m>
                  <m:oMathPara xmlns:m="http://schemas.openxmlformats.org/officeDocument/2006/math">
                    <m:oMathParaPr>
                      <m:jc m:val="centerGroup"/>
                    </m:oMathParaPr>
                    <m:oMath xmlns:m="http://schemas.openxmlformats.org/officeDocument/2006/math">
                      <m:d>
                        <m:dPr>
                          <m:ctrlPr>
                            <a:rPr lang="pt-PT" sz="1400" b="0" i="1" smtClean="0">
                              <a:latin typeface="Cambria Math" panose="02040503050406030204" pitchFamily="18" charset="0"/>
                            </a:rPr>
                          </m:ctrlPr>
                        </m:dPr>
                        <m:e>
                          <m:r>
                            <a:rPr lang="pt-PT" sz="1400" b="0" i="1" smtClean="0">
                              <a:latin typeface="Cambria Math" panose="02040503050406030204" pitchFamily="18" charset="0"/>
                            </a:rPr>
                            <m:t>𝛼</m:t>
                          </m:r>
                          <m:r>
                            <a:rPr lang="pt-PT" sz="1400" b="0" i="1" smtClean="0">
                              <a:latin typeface="Cambria Math" panose="02040503050406030204" pitchFamily="18" charset="0"/>
                            </a:rPr>
                            <m:t>,</m:t>
                          </m:r>
                          <m:r>
                            <a:rPr lang="pt-PT" sz="1400" b="0" i="1" smtClean="0">
                              <a:latin typeface="Cambria Math" panose="02040503050406030204" pitchFamily="18" charset="0"/>
                            </a:rPr>
                            <m:t>𝛿</m:t>
                          </m:r>
                        </m:e>
                      </m:d>
                      <m:r>
                        <a:rPr lang="en-GB" sz="1400" b="0" i="1" smtClean="0">
                          <a:latin typeface="Cambria Math" panose="02040503050406030204" pitchFamily="18" charset="0"/>
                        </a:rPr>
                        <m:t>=(</m:t>
                      </m:r>
                      <m:r>
                        <m:rPr>
                          <m:nor/>
                        </m:rPr>
                        <a:rPr lang="en-GB" sz="1400"/>
                        <m:t>186.5</m:t>
                      </m:r>
                      <m:r>
                        <a:rPr lang="en-GB" sz="1400" b="0" i="1" smtClean="0">
                          <a:latin typeface="Cambria Math" panose="02040503050406030204" pitchFamily="18" charset="0"/>
                          <a:ea typeface="Cambria Math" panose="02040503050406030204" pitchFamily="18" charset="0"/>
                        </a:rPr>
                        <m:t>°</m:t>
                      </m:r>
                      <m:r>
                        <a:rPr lang="en-GB" sz="1400" b="0" i="1" smtClean="0">
                          <a:latin typeface="Cambria Math" panose="02040503050406030204" pitchFamily="18" charset="0"/>
                        </a:rPr>
                        <m:t>,+12</m:t>
                      </m:r>
                      <m:r>
                        <a:rPr lang="en-GB" sz="1400" b="0" i="1" smtClean="0">
                          <a:latin typeface="Cambria Math" panose="02040503050406030204" pitchFamily="18" charset="0"/>
                          <a:ea typeface="Cambria Math" panose="02040503050406030204" pitchFamily="18" charset="0"/>
                        </a:rPr>
                        <m:t>°</m:t>
                      </m:r>
                      <m:r>
                        <a:rPr lang="en-GB" sz="1400" b="0" i="1" smtClean="0">
                          <a:latin typeface="Cambria Math" panose="02040503050406030204" pitchFamily="18" charset="0"/>
                        </a:rPr>
                        <m:t>)</m:t>
                      </m:r>
                    </m:oMath>
                  </m:oMathPara>
                </a14:m>
                <a:endParaRPr lang="en-US" sz="1050" dirty="0"/>
              </a:p>
            </p:txBody>
          </p:sp>
        </mc:Choice>
        <mc:Fallback xmlns="">
          <p:sp>
            <p:nvSpPr>
              <p:cNvPr id="27" name="Rectangle 26"/>
              <p:cNvSpPr>
                <a:spLocks noRot="1" noChangeAspect="1" noMove="1" noResize="1" noEditPoints="1" noAdjustHandles="1" noChangeArrowheads="1" noChangeShapeType="1" noTextEdit="1"/>
              </p:cNvSpPr>
              <p:nvPr/>
            </p:nvSpPr>
            <p:spPr>
              <a:xfrm>
                <a:off x="3535590" y="6082914"/>
                <a:ext cx="2324932" cy="523220"/>
              </a:xfrm>
              <a:prstGeom prst="rect">
                <a:avLst/>
              </a:prstGeom>
              <a:blipFill rotWithShape="0">
                <a:blip r:embed="rId13"/>
                <a:stretch>
                  <a:fillRect l="-787" t="-2326" b="-3488"/>
                </a:stretch>
              </a:blipFill>
            </p:spPr>
            <p:txBody>
              <a:bodyPr/>
              <a:lstStyle/>
              <a:p>
                <a:r>
                  <a:rPr lang="en-US">
                    <a:noFill/>
                  </a:rPr>
                  <a:t> </a:t>
                </a:r>
              </a:p>
            </p:txBody>
          </p:sp>
        </mc:Fallback>
      </mc:AlternateContent>
      <p:sp>
        <p:nvSpPr>
          <p:cNvPr id="28" name="Rectangle 27"/>
          <p:cNvSpPr/>
          <p:nvPr/>
        </p:nvSpPr>
        <p:spPr>
          <a:xfrm>
            <a:off x="3264450" y="5480785"/>
            <a:ext cx="1251048" cy="338554"/>
          </a:xfrm>
          <a:prstGeom prst="rect">
            <a:avLst/>
          </a:prstGeom>
        </p:spPr>
        <p:txBody>
          <a:bodyPr wrap="none">
            <a:spAutoFit/>
          </a:bodyPr>
          <a:lstStyle/>
          <a:p>
            <a:r>
              <a:rPr lang="en-GB" sz="1600" b="1" dirty="0" smtClean="0">
                <a:solidFill>
                  <a:srgbClr val="C00000"/>
                </a:solidFill>
              </a:rPr>
              <a:t>Virgo cluster</a:t>
            </a:r>
            <a:endParaRPr lang="en-US" sz="1600" b="1" dirty="0">
              <a:solidFill>
                <a:srgbClr val="C00000"/>
              </a:solidFill>
            </a:endParaRPr>
          </a:p>
        </p:txBody>
      </p:sp>
      <p:pic>
        <p:nvPicPr>
          <p:cNvPr id="25" name="Picture 24"/>
          <p:cNvPicPr>
            <a:picLocks noChangeAspect="1"/>
          </p:cNvPicPr>
          <p:nvPr/>
        </p:nvPicPr>
        <p:blipFill>
          <a:blip r:embed="rId14"/>
          <a:stretch>
            <a:fillRect/>
          </a:stretch>
        </p:blipFill>
        <p:spPr>
          <a:xfrm>
            <a:off x="48735" y="4593910"/>
            <a:ext cx="3283130" cy="1804208"/>
          </a:xfrm>
          <a:prstGeom prst="rect">
            <a:avLst/>
          </a:prstGeom>
        </p:spPr>
      </p:pic>
      <p:sp>
        <p:nvSpPr>
          <p:cNvPr id="29" name="5-Point Star 28"/>
          <p:cNvSpPr/>
          <p:nvPr/>
        </p:nvSpPr>
        <p:spPr>
          <a:xfrm>
            <a:off x="1328934" y="5801816"/>
            <a:ext cx="111246" cy="111246"/>
          </a:xfrm>
          <a:prstGeom prst="star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5-Point Star 30"/>
          <p:cNvSpPr/>
          <p:nvPr/>
        </p:nvSpPr>
        <p:spPr>
          <a:xfrm>
            <a:off x="293944" y="2358528"/>
            <a:ext cx="111246" cy="111246"/>
          </a:xfrm>
          <a:prstGeom prst="star5">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99979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8745C66F-FC7B-4C52-931F-EAABACA1CBDF}" type="slidenum">
              <a:rPr lang="en-US" smtClean="0"/>
              <a:pPr/>
              <a:t>22</a:t>
            </a:fld>
            <a:endParaRPr lang="en-US" dirty="0"/>
          </a:p>
        </p:txBody>
      </p:sp>
      <p:pic>
        <p:nvPicPr>
          <p:cNvPr id="5" name="Picture 4"/>
          <p:cNvPicPr>
            <a:picLocks noChangeAspect="1"/>
          </p:cNvPicPr>
          <p:nvPr/>
        </p:nvPicPr>
        <p:blipFill>
          <a:blip r:embed="rId2"/>
          <a:stretch>
            <a:fillRect/>
          </a:stretch>
        </p:blipFill>
        <p:spPr>
          <a:xfrm>
            <a:off x="199490" y="2205038"/>
            <a:ext cx="4217625" cy="2470267"/>
          </a:xfrm>
          <a:prstGeom prst="rect">
            <a:avLst/>
          </a:prstGeom>
        </p:spPr>
      </p:pic>
      <p:pic>
        <p:nvPicPr>
          <p:cNvPr id="6" name="Picture 5"/>
          <p:cNvPicPr>
            <a:picLocks noChangeAspect="1"/>
          </p:cNvPicPr>
          <p:nvPr/>
        </p:nvPicPr>
        <p:blipFill rotWithShape="1">
          <a:blip r:embed="rId3"/>
          <a:srcRect b="23161"/>
          <a:stretch/>
        </p:blipFill>
        <p:spPr>
          <a:xfrm>
            <a:off x="4572000" y="2156126"/>
            <a:ext cx="4295250" cy="2315514"/>
          </a:xfrm>
          <a:prstGeom prst="rect">
            <a:avLst/>
          </a:prstGeom>
        </p:spPr>
      </p:pic>
      <p:sp>
        <p:nvSpPr>
          <p:cNvPr id="8" name="Rectangle 7"/>
          <p:cNvSpPr/>
          <p:nvPr/>
        </p:nvSpPr>
        <p:spPr>
          <a:xfrm>
            <a:off x="4572000" y="4471640"/>
            <a:ext cx="4460488" cy="738664"/>
          </a:xfrm>
          <a:prstGeom prst="rect">
            <a:avLst/>
          </a:prstGeom>
        </p:spPr>
        <p:txBody>
          <a:bodyPr wrap="square">
            <a:spAutoFit/>
          </a:bodyPr>
          <a:lstStyle/>
          <a:p>
            <a:r>
              <a:rPr lang="en-GB" sz="1050" dirty="0"/>
              <a:t>Map in Galactic coordinates of the arrival directions of the </a:t>
            </a:r>
            <a:r>
              <a:rPr lang="en-GB" sz="1050" dirty="0" smtClean="0"/>
              <a:t>events with </a:t>
            </a:r>
            <a:r>
              <a:rPr lang="en-GB" sz="1050" dirty="0"/>
              <a:t>E ⩾ 52 </a:t>
            </a:r>
            <a:r>
              <a:rPr lang="en-GB" sz="1050" dirty="0" err="1"/>
              <a:t>EeV</a:t>
            </a:r>
            <a:r>
              <a:rPr lang="en-GB" sz="1050" dirty="0"/>
              <a:t>. The black (white) circles correspond to vertical (inclined</a:t>
            </a:r>
            <a:r>
              <a:rPr lang="en-GB" sz="1050" dirty="0" smtClean="0"/>
              <a:t>) events</a:t>
            </a:r>
            <a:r>
              <a:rPr lang="en-GB" sz="1050" dirty="0"/>
              <a:t>. The size of each circle scales with the energy of the event. The </a:t>
            </a:r>
            <a:r>
              <a:rPr lang="en-GB" sz="1050" dirty="0" err="1" smtClean="0"/>
              <a:t>color</a:t>
            </a:r>
            <a:r>
              <a:rPr lang="en-GB" sz="1050" dirty="0" smtClean="0"/>
              <a:t> scale </a:t>
            </a:r>
            <a:r>
              <a:rPr lang="en-GB" sz="1050" dirty="0"/>
              <a:t>is proportional to the relative exposure</a:t>
            </a:r>
            <a:endParaRPr lang="en-US" sz="1050" dirty="0"/>
          </a:p>
        </p:txBody>
      </p:sp>
    </p:spTree>
    <p:extLst>
      <p:ext uri="{BB962C8B-B14F-4D97-AF65-F5344CB8AC3E}">
        <p14:creationId xmlns:p14="http://schemas.microsoft.com/office/powerpoint/2010/main" val="24024527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Li Ma</a:t>
            </a:r>
            <a:endParaRPr lang="en-US"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23</a:t>
            </a:fld>
            <a:endParaRPr lang="en-US" dirty="0"/>
          </a:p>
        </p:txBody>
      </p:sp>
      <p:pic>
        <p:nvPicPr>
          <p:cNvPr id="5" name="Picture 4"/>
          <p:cNvPicPr>
            <a:picLocks noChangeAspect="1"/>
          </p:cNvPicPr>
          <p:nvPr/>
        </p:nvPicPr>
        <p:blipFill>
          <a:blip r:embed="rId2"/>
          <a:stretch>
            <a:fillRect/>
          </a:stretch>
        </p:blipFill>
        <p:spPr>
          <a:xfrm>
            <a:off x="803979" y="1402041"/>
            <a:ext cx="5758866" cy="693113"/>
          </a:xfrm>
          <a:prstGeom prst="rect">
            <a:avLst/>
          </a:prstGeom>
        </p:spPr>
      </p:pic>
      <p:sp>
        <p:nvSpPr>
          <p:cNvPr id="7" name="Rectangle 6"/>
          <p:cNvSpPr/>
          <p:nvPr/>
        </p:nvSpPr>
        <p:spPr>
          <a:xfrm>
            <a:off x="468313" y="6033832"/>
            <a:ext cx="3856825" cy="369332"/>
          </a:xfrm>
          <a:prstGeom prst="rect">
            <a:avLst/>
          </a:prstGeom>
        </p:spPr>
        <p:txBody>
          <a:bodyPr wrap="none">
            <a:spAutoFit/>
          </a:bodyPr>
          <a:lstStyle/>
          <a:p>
            <a:r>
              <a:rPr lang="it-IT" dirty="0"/>
              <a:t>Li, T.-P., &amp; Ma, Y.-Q. 1983, ApJ, 272, 317</a:t>
            </a:r>
            <a:endParaRPr lang="en-US" dirty="0"/>
          </a:p>
        </p:txBody>
      </p:sp>
      <p:pic>
        <p:nvPicPr>
          <p:cNvPr id="8" name="Picture 7"/>
          <p:cNvPicPr>
            <a:picLocks noChangeAspect="1"/>
          </p:cNvPicPr>
          <p:nvPr/>
        </p:nvPicPr>
        <p:blipFill>
          <a:blip r:embed="rId3"/>
          <a:stretch>
            <a:fillRect/>
          </a:stretch>
        </p:blipFill>
        <p:spPr>
          <a:xfrm>
            <a:off x="2805186" y="2314937"/>
            <a:ext cx="3039903" cy="3030482"/>
          </a:xfrm>
          <a:prstGeom prst="rect">
            <a:avLst/>
          </a:prstGeom>
        </p:spPr>
      </p:pic>
    </p:spTree>
    <p:extLst>
      <p:ext uri="{BB962C8B-B14F-4D97-AF65-F5344CB8AC3E}">
        <p14:creationId xmlns:p14="http://schemas.microsoft.com/office/powerpoint/2010/main" val="1801447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Catalogs</a:t>
            </a:r>
            <a:endParaRPr lang="en-US"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24</a:t>
            </a:fld>
            <a:endParaRPr lang="en-US" dirty="0"/>
          </a:p>
        </p:txBody>
      </p:sp>
      <p:sp>
        <p:nvSpPr>
          <p:cNvPr id="5" name="Rectangle 4"/>
          <p:cNvSpPr/>
          <p:nvPr/>
        </p:nvSpPr>
        <p:spPr>
          <a:xfrm>
            <a:off x="180674" y="2205038"/>
            <a:ext cx="3233858" cy="2462213"/>
          </a:xfrm>
          <a:prstGeom prst="rect">
            <a:avLst/>
          </a:prstGeom>
        </p:spPr>
        <p:txBody>
          <a:bodyPr wrap="square">
            <a:spAutoFit/>
          </a:bodyPr>
          <a:lstStyle/>
          <a:p>
            <a:pPr>
              <a:buFont typeface="Wingdings" panose="05000000000000000000" pitchFamily="2" charset="2"/>
              <a:buChar char="§"/>
            </a:pPr>
            <a:r>
              <a:rPr lang="en-GB" sz="1400" dirty="0" smtClean="0"/>
              <a:t>Sky in n </a:t>
            </a:r>
            <a:r>
              <a:rPr lang="en-GB" sz="1400" dirty="0"/>
              <a:t>three infrared wavebands around 2 micrometres (</a:t>
            </a:r>
            <a:r>
              <a:rPr lang="en-GB" sz="1400" dirty="0" err="1"/>
              <a:t>μm</a:t>
            </a:r>
            <a:r>
              <a:rPr lang="en-GB" sz="1400" dirty="0"/>
              <a:t>): J (1.25 </a:t>
            </a:r>
            <a:r>
              <a:rPr lang="en-GB" sz="1400" dirty="0" err="1"/>
              <a:t>μm</a:t>
            </a:r>
            <a:r>
              <a:rPr lang="en-GB" sz="1400" dirty="0"/>
              <a:t>), H (1.65 </a:t>
            </a:r>
            <a:r>
              <a:rPr lang="en-GB" sz="1400" dirty="0" err="1"/>
              <a:t>μm</a:t>
            </a:r>
            <a:r>
              <a:rPr lang="en-GB" sz="1400" dirty="0"/>
              <a:t>), and Ks (2.17 </a:t>
            </a:r>
            <a:r>
              <a:rPr lang="en-GB" sz="1400" dirty="0" err="1"/>
              <a:t>μm</a:t>
            </a:r>
            <a:r>
              <a:rPr lang="en-GB" sz="1400" dirty="0" smtClean="0"/>
              <a:t>)</a:t>
            </a:r>
          </a:p>
          <a:p>
            <a:pPr>
              <a:buFont typeface="Wingdings" panose="05000000000000000000" pitchFamily="2" charset="2"/>
              <a:buChar char="§"/>
            </a:pPr>
            <a:endParaRPr lang="en-GB" sz="1400" dirty="0"/>
          </a:p>
          <a:p>
            <a:pPr>
              <a:buFont typeface="Wingdings" panose="05000000000000000000" pitchFamily="2" charset="2"/>
              <a:buChar char="§"/>
            </a:pPr>
            <a:r>
              <a:rPr lang="en-GB" sz="1400" dirty="0"/>
              <a:t>Two 1.3 m equatorially mounted </a:t>
            </a:r>
            <a:r>
              <a:rPr lang="en-GB" sz="1400" dirty="0" err="1"/>
              <a:t>Cassegrain</a:t>
            </a:r>
            <a:r>
              <a:rPr lang="en-GB" sz="1400" dirty="0"/>
              <a:t> reflector </a:t>
            </a:r>
            <a:r>
              <a:rPr lang="en-GB" sz="1400" dirty="0" smtClean="0"/>
              <a:t>telescopes:</a:t>
            </a:r>
          </a:p>
          <a:p>
            <a:pPr>
              <a:buFont typeface="Wingdings" panose="05000000000000000000" pitchFamily="2" charset="2"/>
              <a:buChar char="§"/>
            </a:pPr>
            <a:r>
              <a:rPr lang="en-GB" sz="1400" dirty="0"/>
              <a:t>Mt. Hopkins, Arizona for the Northern Hemisphere data </a:t>
            </a:r>
          </a:p>
          <a:p>
            <a:pPr>
              <a:buFont typeface="Wingdings" panose="05000000000000000000" pitchFamily="2" charset="2"/>
              <a:buChar char="§"/>
            </a:pPr>
            <a:r>
              <a:rPr lang="en-GB" sz="1400" dirty="0"/>
              <a:t>Cerro </a:t>
            </a:r>
            <a:r>
              <a:rPr lang="en-GB" sz="1400" dirty="0" err="1"/>
              <a:t>Tololo</a:t>
            </a:r>
            <a:r>
              <a:rPr lang="en-GB" sz="1400" dirty="0"/>
              <a:t> Inter-American Observatory, Chile, for the southern hemisphere</a:t>
            </a:r>
          </a:p>
          <a:p>
            <a:pPr>
              <a:buFont typeface="Wingdings" panose="05000000000000000000" pitchFamily="2" charset="2"/>
              <a:buChar char="§"/>
            </a:pPr>
            <a:endParaRPr lang="en-US" sz="1400" dirty="0"/>
          </a:p>
        </p:txBody>
      </p:sp>
      <p:sp>
        <p:nvSpPr>
          <p:cNvPr id="6" name="Rounded Rectangle 5"/>
          <p:cNvSpPr/>
          <p:nvPr/>
        </p:nvSpPr>
        <p:spPr>
          <a:xfrm>
            <a:off x="468313" y="1062730"/>
            <a:ext cx="2853621" cy="818458"/>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GB" sz="2000" dirty="0"/>
              <a:t>2MRS - 2MASS Redshift </a:t>
            </a:r>
            <a:r>
              <a:rPr lang="en-GB" sz="2000" dirty="0" smtClean="0"/>
              <a:t>Survey</a:t>
            </a:r>
          </a:p>
          <a:p>
            <a:r>
              <a:rPr lang="en-GB" sz="1200" dirty="0"/>
              <a:t>2MASS (The Two Micron All Sky Survey) </a:t>
            </a:r>
            <a:endParaRPr lang="en-US" sz="1200" dirty="0"/>
          </a:p>
        </p:txBody>
      </p:sp>
      <p:sp>
        <p:nvSpPr>
          <p:cNvPr id="7" name="Rectangle 6"/>
          <p:cNvSpPr/>
          <p:nvPr/>
        </p:nvSpPr>
        <p:spPr>
          <a:xfrm>
            <a:off x="180674" y="4702247"/>
            <a:ext cx="3233858" cy="430887"/>
          </a:xfrm>
          <a:prstGeom prst="rect">
            <a:avLst/>
          </a:prstGeom>
        </p:spPr>
        <p:txBody>
          <a:bodyPr wrap="square">
            <a:spAutoFit/>
          </a:bodyPr>
          <a:lstStyle/>
          <a:p>
            <a:pPr>
              <a:buFont typeface="Wingdings" panose="05000000000000000000" pitchFamily="2" charset="2"/>
              <a:buChar char="§"/>
            </a:pPr>
            <a:r>
              <a:rPr lang="en-GB" sz="1100" i="1" dirty="0"/>
              <a:t>J. </a:t>
            </a:r>
            <a:r>
              <a:rPr lang="en-GB" sz="1100" i="1" dirty="0" err="1"/>
              <a:t>Huchra</a:t>
            </a:r>
            <a:r>
              <a:rPr lang="en-GB" sz="1100" i="1" dirty="0"/>
              <a:t> , The 2MASS Redshift Survey - Description and Data </a:t>
            </a:r>
            <a:r>
              <a:rPr lang="en-GB" sz="1100" i="1" dirty="0" smtClean="0"/>
              <a:t>Release, </a:t>
            </a:r>
            <a:r>
              <a:rPr lang="en-GB" sz="1100" dirty="0" err="1" smtClean="0"/>
              <a:t>Astrophys</a:t>
            </a:r>
            <a:r>
              <a:rPr lang="en-GB" sz="1100" dirty="0" smtClean="0"/>
              <a:t>. J. Suppl. 199, 2012</a:t>
            </a:r>
            <a:endParaRPr lang="en-GB" sz="1100" dirty="0"/>
          </a:p>
        </p:txBody>
      </p:sp>
      <p:sp>
        <p:nvSpPr>
          <p:cNvPr id="13" name="Rounded Rectangle 12"/>
          <p:cNvSpPr/>
          <p:nvPr/>
        </p:nvSpPr>
        <p:spPr>
          <a:xfrm>
            <a:off x="4583575" y="1062730"/>
            <a:ext cx="2853621" cy="818458"/>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GB" sz="2000" dirty="0"/>
              <a:t>Swift Gamma-Ray Burst Mission</a:t>
            </a:r>
            <a:endParaRPr lang="en-US" sz="1200" dirty="0"/>
          </a:p>
        </p:txBody>
      </p:sp>
      <p:sp>
        <p:nvSpPr>
          <p:cNvPr id="14" name="Rectangle 13"/>
          <p:cNvSpPr/>
          <p:nvPr/>
        </p:nvSpPr>
        <p:spPr>
          <a:xfrm>
            <a:off x="4291616" y="2205038"/>
            <a:ext cx="3233858" cy="1384995"/>
          </a:xfrm>
          <a:prstGeom prst="rect">
            <a:avLst/>
          </a:prstGeom>
        </p:spPr>
        <p:txBody>
          <a:bodyPr wrap="square">
            <a:spAutoFit/>
          </a:bodyPr>
          <a:lstStyle/>
          <a:p>
            <a:pPr>
              <a:buFont typeface="Wingdings" panose="05000000000000000000" pitchFamily="2" charset="2"/>
              <a:buChar char="§"/>
            </a:pPr>
            <a:r>
              <a:rPr lang="en-GB" sz="1400" dirty="0" smtClean="0"/>
              <a:t>Three </a:t>
            </a:r>
            <a:r>
              <a:rPr lang="en-GB" sz="1400" dirty="0"/>
              <a:t>instruments work together to observe GRBs and their afterglows in the gamma-ray, X-ray, ultraviolet, and optical wavebands</a:t>
            </a:r>
            <a:r>
              <a:rPr lang="en-GB" sz="1400" dirty="0" smtClean="0"/>
              <a:t>.</a:t>
            </a:r>
          </a:p>
          <a:p>
            <a:pPr>
              <a:buFont typeface="Wingdings" panose="05000000000000000000" pitchFamily="2" charset="2"/>
              <a:buChar char="§"/>
            </a:pPr>
            <a:endParaRPr lang="en-GB" sz="1400" dirty="0"/>
          </a:p>
          <a:p>
            <a:pPr>
              <a:buFont typeface="Wingdings" panose="05000000000000000000" pitchFamily="2" charset="2"/>
              <a:buChar char="§"/>
            </a:pPr>
            <a:r>
              <a:rPr lang="en-GB" sz="1400" dirty="0" smtClean="0"/>
              <a:t>Swift/BAT</a:t>
            </a:r>
            <a:r>
              <a:rPr lang="en-GB" sz="1400" dirty="0"/>
              <a:t>: </a:t>
            </a:r>
            <a:r>
              <a:rPr lang="en-GB" sz="1400" dirty="0" smtClean="0"/>
              <a:t>Energy </a:t>
            </a:r>
            <a:r>
              <a:rPr lang="en-GB" sz="1400" dirty="0"/>
              <a:t>range: 15–150 </a:t>
            </a:r>
            <a:r>
              <a:rPr lang="en-GB" sz="1400" dirty="0" err="1"/>
              <a:t>keV</a:t>
            </a:r>
            <a:endParaRPr lang="en-US" sz="1400" dirty="0"/>
          </a:p>
        </p:txBody>
      </p:sp>
      <p:sp>
        <p:nvSpPr>
          <p:cNvPr id="15" name="Rectangle 14"/>
          <p:cNvSpPr/>
          <p:nvPr/>
        </p:nvSpPr>
        <p:spPr>
          <a:xfrm>
            <a:off x="4324008" y="3627730"/>
            <a:ext cx="3233858" cy="600164"/>
          </a:xfrm>
          <a:prstGeom prst="rect">
            <a:avLst/>
          </a:prstGeom>
        </p:spPr>
        <p:txBody>
          <a:bodyPr wrap="square">
            <a:spAutoFit/>
          </a:bodyPr>
          <a:lstStyle/>
          <a:p>
            <a:pPr>
              <a:buFont typeface="Wingdings" panose="05000000000000000000" pitchFamily="2" charset="2"/>
              <a:buChar char="§"/>
            </a:pPr>
            <a:r>
              <a:rPr lang="en-GB" sz="1100" i="1" dirty="0" smtClean="0"/>
              <a:t>The </a:t>
            </a:r>
            <a:r>
              <a:rPr lang="en-GB" sz="1100" i="1" dirty="0"/>
              <a:t>70 Month Swift-BAT All-sky Hard X-Ray </a:t>
            </a:r>
            <a:r>
              <a:rPr lang="en-GB" sz="1100" i="1" dirty="0" smtClean="0"/>
              <a:t>Survey</a:t>
            </a:r>
            <a:r>
              <a:rPr lang="en-GB" sz="1100" i="1" dirty="0"/>
              <a:t>, </a:t>
            </a:r>
            <a:r>
              <a:rPr lang="en-GB" sz="1100" dirty="0"/>
              <a:t>The Astrophysical Journal Supplement, </a:t>
            </a:r>
            <a:r>
              <a:rPr lang="en-GB" sz="1100" dirty="0" smtClean="0"/>
              <a:t>V207</a:t>
            </a:r>
            <a:r>
              <a:rPr lang="en-GB" sz="1100" dirty="0"/>
              <a:t>, Issue 2, article id. </a:t>
            </a:r>
            <a:r>
              <a:rPr lang="en-GB" sz="1100" dirty="0" smtClean="0"/>
              <a:t>19, 2013.</a:t>
            </a:r>
            <a:endParaRPr lang="en-GB" sz="1100" dirty="0"/>
          </a:p>
        </p:txBody>
      </p:sp>
      <p:sp>
        <p:nvSpPr>
          <p:cNvPr id="16" name="Rounded Rectangle 15"/>
          <p:cNvSpPr/>
          <p:nvPr/>
        </p:nvSpPr>
        <p:spPr>
          <a:xfrm>
            <a:off x="468312" y="5613509"/>
            <a:ext cx="2853621" cy="818458"/>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GB" sz="2000" dirty="0" smtClean="0"/>
              <a:t>Compilation of radio </a:t>
            </a:r>
            <a:r>
              <a:rPr lang="en-GB" sz="2000" dirty="0" err="1" smtClean="0"/>
              <a:t>galaxis</a:t>
            </a:r>
            <a:endParaRPr lang="en-US" sz="1200" dirty="0"/>
          </a:p>
        </p:txBody>
      </p:sp>
      <p:sp>
        <p:nvSpPr>
          <p:cNvPr id="17" name="Rectangle 16"/>
          <p:cNvSpPr/>
          <p:nvPr/>
        </p:nvSpPr>
        <p:spPr>
          <a:xfrm>
            <a:off x="3678158" y="5807294"/>
            <a:ext cx="3233858" cy="600164"/>
          </a:xfrm>
          <a:prstGeom prst="rect">
            <a:avLst/>
          </a:prstGeom>
        </p:spPr>
        <p:txBody>
          <a:bodyPr wrap="square">
            <a:spAutoFit/>
          </a:bodyPr>
          <a:lstStyle/>
          <a:p>
            <a:pPr>
              <a:buFont typeface="Wingdings" panose="05000000000000000000" pitchFamily="2" charset="2"/>
              <a:buChar char="§"/>
            </a:pPr>
            <a:r>
              <a:rPr lang="en-GB" sz="1100" i="1" dirty="0"/>
              <a:t>Van </a:t>
            </a:r>
            <a:r>
              <a:rPr lang="en-GB" sz="1100" i="1" dirty="0" err="1"/>
              <a:t>Velzen</a:t>
            </a:r>
            <a:r>
              <a:rPr lang="en-GB" sz="1100" i="1" dirty="0"/>
              <a:t> , Radio galaxies of the local universe: all-sky </a:t>
            </a:r>
            <a:r>
              <a:rPr lang="en-GB" sz="1100" i="1" dirty="0" err="1"/>
              <a:t>catalog</a:t>
            </a:r>
            <a:r>
              <a:rPr lang="en-GB" sz="1100" i="1" dirty="0"/>
              <a:t>, luminosity functions, and </a:t>
            </a:r>
            <a:r>
              <a:rPr lang="en-GB" sz="1100" i="1" dirty="0" smtClean="0"/>
              <a:t>clustering, </a:t>
            </a:r>
            <a:r>
              <a:rPr lang="en-GB" sz="1100" dirty="0"/>
              <a:t>A&amp;A 544, A18 (2012)</a:t>
            </a:r>
          </a:p>
        </p:txBody>
      </p:sp>
    </p:spTree>
    <p:extLst>
      <p:ext uri="{BB962C8B-B14F-4D97-AF65-F5344CB8AC3E}">
        <p14:creationId xmlns:p14="http://schemas.microsoft.com/office/powerpoint/2010/main" val="4809695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l="11990" r="2077" b="23161"/>
          <a:stretch/>
        </p:blipFill>
        <p:spPr>
          <a:xfrm>
            <a:off x="4604890" y="1264027"/>
            <a:ext cx="3691054" cy="2315514"/>
          </a:xfrm>
          <a:prstGeom prst="rect">
            <a:avLst/>
          </a:prstGeom>
        </p:spPr>
      </p:pic>
      <p:sp>
        <p:nvSpPr>
          <p:cNvPr id="2" name="Title 1"/>
          <p:cNvSpPr>
            <a:spLocks noGrp="1"/>
          </p:cNvSpPr>
          <p:nvPr>
            <p:ph type="title"/>
          </p:nvPr>
        </p:nvSpPr>
        <p:spPr/>
        <p:txBody>
          <a:bodyPr/>
          <a:lstStyle/>
          <a:p>
            <a:r>
              <a:rPr lang="en-GB" sz="2400" b="0" dirty="0"/>
              <a:t>Search for a Localized Excess Flux over the Exposed Sky</a:t>
            </a:r>
            <a:endParaRPr lang="en-US" sz="2400" b="0"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25</a:t>
            </a:fld>
            <a:endParaRPr lang="en-US" dirty="0"/>
          </a:p>
        </p:txBody>
      </p:sp>
      <p:pic>
        <p:nvPicPr>
          <p:cNvPr id="5" name="Picture 4"/>
          <p:cNvPicPr>
            <a:picLocks noChangeAspect="1"/>
          </p:cNvPicPr>
          <p:nvPr/>
        </p:nvPicPr>
        <p:blipFill>
          <a:blip r:embed="rId3"/>
          <a:stretch>
            <a:fillRect/>
          </a:stretch>
        </p:blipFill>
        <p:spPr>
          <a:xfrm>
            <a:off x="5134012" y="3863665"/>
            <a:ext cx="3290416" cy="2600648"/>
          </a:xfrm>
          <a:prstGeom prst="rect">
            <a:avLst/>
          </a:prstGeom>
        </p:spPr>
      </p:pic>
      <p:sp>
        <p:nvSpPr>
          <p:cNvPr id="8" name="Content Placeholder 2"/>
          <p:cNvSpPr txBox="1">
            <a:spLocks/>
          </p:cNvSpPr>
          <p:nvPr/>
        </p:nvSpPr>
        <p:spPr>
          <a:xfrm>
            <a:off x="468914" y="1074571"/>
            <a:ext cx="4729186" cy="720775"/>
          </a:xfrm>
          <a:prstGeom prst="rect">
            <a:avLst/>
          </a:prstGeom>
        </p:spPr>
        <p:txBody>
          <a:bodyPr vert="horz" lIns="91440" tIns="45720" rIns="91440" bIns="45720" rtlCol="0">
            <a:normAutofit/>
          </a:bodyPr>
          <a:lstStyle>
            <a:lvl1pPr marL="358775" indent="-358775" algn="l" defTabSz="914400" rtl="0" eaLnBrk="1" latinLnBrk="0" hangingPunct="1">
              <a:lnSpc>
                <a:spcPct val="90000"/>
              </a:lnSpc>
              <a:spcBef>
                <a:spcPts val="1000"/>
              </a:spcBef>
              <a:buFont typeface="Wingdings" panose="05000000000000000000" pitchFamily="2" charset="2"/>
              <a:buChar char="q"/>
              <a:defRPr sz="2300" b="1" kern="1200">
                <a:solidFill>
                  <a:srgbClr val="C00000"/>
                </a:solidFill>
                <a:latin typeface="+mn-lt"/>
                <a:ea typeface="+mn-ea"/>
                <a:cs typeface="+mn-cs"/>
              </a:defRPr>
            </a:lvl1pPr>
            <a:lvl2pPr marL="742950" indent="-285750" algn="l" defTabSz="914400" rtl="0" eaLnBrk="1" latinLnBrk="0" hangingPunct="1">
              <a:lnSpc>
                <a:spcPct val="90000"/>
              </a:lnSpc>
              <a:spcBef>
                <a:spcPts val="500"/>
              </a:spcBef>
              <a:buClr>
                <a:schemeClr val="accent6">
                  <a:lumMod val="75000"/>
                </a:schemeClr>
              </a:buClr>
              <a:buFont typeface="Wingdings" panose="05000000000000000000" pitchFamily="2" charset="2"/>
              <a:buChar char="Ø"/>
              <a:defRPr sz="2000" b="0" kern="1200">
                <a:solidFill>
                  <a:schemeClr val="accent6">
                    <a:lumMod val="50000"/>
                  </a:schemeClr>
                </a:solidFill>
                <a:latin typeface="Tw Cen MT" panose="020B0602020104020603" pitchFamily="34" charset="0"/>
                <a:ea typeface="+mn-ea"/>
                <a:cs typeface="+mn-cs"/>
              </a:defRPr>
            </a:lvl2pPr>
            <a:lvl3pPr marL="1074738" indent="-160338" algn="l" defTabSz="914400" rtl="0" eaLnBrk="1" latinLnBrk="0" hangingPunct="1">
              <a:lnSpc>
                <a:spcPct val="90000"/>
              </a:lnSpc>
              <a:spcBef>
                <a:spcPts val="500"/>
              </a:spcBef>
              <a:buSzPct val="110000"/>
              <a:buFont typeface="Wingdings" panose="05000000000000000000" pitchFamily="2" charset="2"/>
              <a:buChar char="§"/>
              <a:defRPr sz="1800" kern="1200">
                <a:solidFill>
                  <a:schemeClr val="tx2">
                    <a:lumMod val="50000"/>
                  </a:schemeClr>
                </a:solidFill>
                <a:latin typeface="+mn-lt"/>
                <a:ea typeface="+mn-ea"/>
                <a:cs typeface="+mn-cs"/>
              </a:defRPr>
            </a:lvl3pPr>
            <a:lvl4pPr marL="1527175" indent="-155575" algn="l" defTabSz="914400" rtl="0" eaLnBrk="1" latinLnBrk="0" hangingPunct="1">
              <a:lnSpc>
                <a:spcPct val="90000"/>
              </a:lnSpc>
              <a:spcBef>
                <a:spcPts val="500"/>
              </a:spcBef>
              <a:buSzPct val="13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0" dirty="0"/>
              <a:t>Were Cosmic rays come from?</a:t>
            </a:r>
          </a:p>
          <a:p>
            <a:pPr marL="538163" lvl="1"/>
            <a:r>
              <a:rPr lang="en-GB" sz="1500" dirty="0" smtClean="0"/>
              <a:t>Look for excesses over the visible sky</a:t>
            </a:r>
          </a:p>
        </p:txBody>
      </p:sp>
      <p:sp>
        <p:nvSpPr>
          <p:cNvPr id="10" name="Content Placeholder 2"/>
          <p:cNvSpPr txBox="1">
            <a:spLocks/>
          </p:cNvSpPr>
          <p:nvPr/>
        </p:nvSpPr>
        <p:spPr>
          <a:xfrm>
            <a:off x="468914" y="1619351"/>
            <a:ext cx="3958120" cy="1714864"/>
          </a:xfrm>
          <a:prstGeom prst="rect">
            <a:avLst/>
          </a:prstGeom>
        </p:spPr>
        <p:txBody>
          <a:bodyPr vert="horz" lIns="91440" tIns="45720" rIns="91440" bIns="45720" rtlCol="0">
            <a:normAutofit/>
          </a:bodyPr>
          <a:lstStyle>
            <a:lvl1pPr marL="358775" indent="-358775" algn="l" defTabSz="914400" rtl="0" eaLnBrk="1" latinLnBrk="0" hangingPunct="1">
              <a:lnSpc>
                <a:spcPct val="90000"/>
              </a:lnSpc>
              <a:spcBef>
                <a:spcPts val="1000"/>
              </a:spcBef>
              <a:buFont typeface="Wingdings" panose="05000000000000000000" pitchFamily="2" charset="2"/>
              <a:buChar char="q"/>
              <a:defRPr sz="2300" b="1" kern="1200">
                <a:solidFill>
                  <a:srgbClr val="C00000"/>
                </a:solidFill>
                <a:latin typeface="+mn-lt"/>
                <a:ea typeface="+mn-ea"/>
                <a:cs typeface="+mn-cs"/>
              </a:defRPr>
            </a:lvl1pPr>
            <a:lvl2pPr marL="742950" indent="-285750" algn="l" defTabSz="914400" rtl="0" eaLnBrk="1" latinLnBrk="0" hangingPunct="1">
              <a:lnSpc>
                <a:spcPct val="90000"/>
              </a:lnSpc>
              <a:spcBef>
                <a:spcPts val="500"/>
              </a:spcBef>
              <a:buClr>
                <a:schemeClr val="accent6">
                  <a:lumMod val="75000"/>
                </a:schemeClr>
              </a:buClr>
              <a:buFont typeface="Wingdings" panose="05000000000000000000" pitchFamily="2" charset="2"/>
              <a:buChar char="Ø"/>
              <a:defRPr sz="2000" b="0" kern="1200">
                <a:solidFill>
                  <a:schemeClr val="accent6">
                    <a:lumMod val="50000"/>
                  </a:schemeClr>
                </a:solidFill>
                <a:latin typeface="Tw Cen MT" panose="020B0602020104020603" pitchFamily="34" charset="0"/>
                <a:ea typeface="+mn-ea"/>
                <a:cs typeface="+mn-cs"/>
              </a:defRPr>
            </a:lvl2pPr>
            <a:lvl3pPr marL="1074738" indent="-160338" algn="l" defTabSz="914400" rtl="0" eaLnBrk="1" latinLnBrk="0" hangingPunct="1">
              <a:lnSpc>
                <a:spcPct val="90000"/>
              </a:lnSpc>
              <a:spcBef>
                <a:spcPts val="500"/>
              </a:spcBef>
              <a:buSzPct val="110000"/>
              <a:buFont typeface="Wingdings" panose="05000000000000000000" pitchFamily="2" charset="2"/>
              <a:buChar char="§"/>
              <a:defRPr sz="1800" kern="1200">
                <a:solidFill>
                  <a:schemeClr val="tx2">
                    <a:lumMod val="50000"/>
                  </a:schemeClr>
                </a:solidFill>
                <a:latin typeface="+mn-lt"/>
                <a:ea typeface="+mn-ea"/>
                <a:cs typeface="+mn-cs"/>
              </a:defRPr>
            </a:lvl3pPr>
            <a:lvl4pPr marL="1527175" indent="-155575" algn="l" defTabSz="914400" rtl="0" eaLnBrk="1" latinLnBrk="0" hangingPunct="1">
              <a:lnSpc>
                <a:spcPct val="90000"/>
              </a:lnSpc>
              <a:spcBef>
                <a:spcPts val="500"/>
              </a:spcBef>
              <a:buSzPct val="13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7188" lvl="2"/>
            <a:r>
              <a:rPr lang="en-GB" sz="1400" b="1" dirty="0"/>
              <a:t>sample the exposed </a:t>
            </a:r>
            <a:r>
              <a:rPr lang="en-GB" sz="1400" b="1" dirty="0" smtClean="0"/>
              <a:t>sky:</a:t>
            </a:r>
          </a:p>
          <a:p>
            <a:pPr marL="357188" lvl="2"/>
            <a:r>
              <a:rPr lang="en-GB" sz="1300" dirty="0" smtClean="0"/>
              <a:t> </a:t>
            </a:r>
            <a:r>
              <a:rPr lang="en-GB" sz="1300" dirty="0"/>
              <a:t>using circular windows with </a:t>
            </a:r>
            <a:r>
              <a:rPr lang="en-GB" sz="1300" dirty="0" smtClean="0"/>
              <a:t>radii varying </a:t>
            </a:r>
            <a:r>
              <a:rPr lang="en-GB" sz="1300" dirty="0"/>
              <a:t>from 1° up to 30°, in 1° steps. </a:t>
            </a:r>
            <a:r>
              <a:rPr lang="en-GB" sz="1100" dirty="0"/>
              <a:t>The </a:t>
            </a:r>
            <a:r>
              <a:rPr lang="en-GB" sz="1100" dirty="0" err="1"/>
              <a:t>centers</a:t>
            </a:r>
            <a:r>
              <a:rPr lang="en-GB" sz="1100" dirty="0"/>
              <a:t> of </a:t>
            </a:r>
            <a:r>
              <a:rPr lang="en-GB" sz="1100" dirty="0" smtClean="0"/>
              <a:t>the windows </a:t>
            </a:r>
            <a:r>
              <a:rPr lang="en-GB" sz="1100" dirty="0"/>
              <a:t>are taken on a 1° × 1° grid</a:t>
            </a:r>
            <a:r>
              <a:rPr lang="en-GB" sz="1100" dirty="0" smtClean="0"/>
              <a:t>.</a:t>
            </a:r>
          </a:p>
          <a:p>
            <a:pPr marL="357188" lvl="2"/>
            <a:r>
              <a:rPr lang="en-GB" sz="1300" dirty="0"/>
              <a:t>energy threshold </a:t>
            </a:r>
            <a:r>
              <a:rPr lang="en-GB" sz="1300" dirty="0" smtClean="0"/>
              <a:t>of the </a:t>
            </a:r>
            <a:r>
              <a:rPr lang="en-GB" sz="1300" dirty="0"/>
              <a:t>events used to build the maps is varied from 40 </a:t>
            </a:r>
            <a:r>
              <a:rPr lang="en-GB" sz="1300" dirty="0" err="1"/>
              <a:t>EeV</a:t>
            </a:r>
            <a:r>
              <a:rPr lang="en-GB" sz="1300" dirty="0"/>
              <a:t> up </a:t>
            </a:r>
            <a:r>
              <a:rPr lang="en-GB" sz="1300" dirty="0" smtClean="0"/>
              <a:t>to 80 </a:t>
            </a:r>
            <a:r>
              <a:rPr lang="en-GB" sz="1300" dirty="0" err="1"/>
              <a:t>EeV</a:t>
            </a:r>
            <a:r>
              <a:rPr lang="en-GB" sz="1300" dirty="0"/>
              <a:t> in steps of 1 </a:t>
            </a:r>
            <a:r>
              <a:rPr lang="en-GB" sz="1300" dirty="0" err="1"/>
              <a:t>EeV</a:t>
            </a:r>
            <a:r>
              <a:rPr lang="en-GB" sz="1300" dirty="0"/>
              <a:t>.</a:t>
            </a:r>
          </a:p>
        </p:txBody>
      </p:sp>
      <p:sp>
        <p:nvSpPr>
          <p:cNvPr id="11" name="Content Placeholder 2"/>
          <p:cNvSpPr txBox="1">
            <a:spLocks/>
          </p:cNvSpPr>
          <p:nvPr/>
        </p:nvSpPr>
        <p:spPr>
          <a:xfrm>
            <a:off x="379704" y="3053350"/>
            <a:ext cx="3958120" cy="750838"/>
          </a:xfrm>
          <a:prstGeom prst="rect">
            <a:avLst/>
          </a:prstGeom>
        </p:spPr>
        <p:txBody>
          <a:bodyPr vert="horz" lIns="91440" tIns="45720" rIns="91440" bIns="45720" rtlCol="0">
            <a:normAutofit/>
          </a:bodyPr>
          <a:lstStyle>
            <a:lvl1pPr marL="358775" indent="-358775" algn="l" defTabSz="914400" rtl="0" eaLnBrk="1" latinLnBrk="0" hangingPunct="1">
              <a:lnSpc>
                <a:spcPct val="90000"/>
              </a:lnSpc>
              <a:spcBef>
                <a:spcPts val="1000"/>
              </a:spcBef>
              <a:buFont typeface="Wingdings" panose="05000000000000000000" pitchFamily="2" charset="2"/>
              <a:buChar char="q"/>
              <a:defRPr sz="2300" b="1" kern="1200">
                <a:solidFill>
                  <a:srgbClr val="C00000"/>
                </a:solidFill>
                <a:latin typeface="+mn-lt"/>
                <a:ea typeface="+mn-ea"/>
                <a:cs typeface="+mn-cs"/>
              </a:defRPr>
            </a:lvl1pPr>
            <a:lvl2pPr marL="742950" indent="-285750" algn="l" defTabSz="914400" rtl="0" eaLnBrk="1" latinLnBrk="0" hangingPunct="1">
              <a:lnSpc>
                <a:spcPct val="90000"/>
              </a:lnSpc>
              <a:spcBef>
                <a:spcPts val="500"/>
              </a:spcBef>
              <a:buClr>
                <a:schemeClr val="accent6">
                  <a:lumMod val="75000"/>
                </a:schemeClr>
              </a:buClr>
              <a:buFont typeface="Wingdings" panose="05000000000000000000" pitchFamily="2" charset="2"/>
              <a:buChar char="Ø"/>
              <a:defRPr sz="2000" b="0" kern="1200">
                <a:solidFill>
                  <a:schemeClr val="accent6">
                    <a:lumMod val="50000"/>
                  </a:schemeClr>
                </a:solidFill>
                <a:latin typeface="Tw Cen MT" panose="020B0602020104020603" pitchFamily="34" charset="0"/>
                <a:ea typeface="+mn-ea"/>
                <a:cs typeface="+mn-cs"/>
              </a:defRPr>
            </a:lvl2pPr>
            <a:lvl3pPr marL="1074738" indent="-160338" algn="l" defTabSz="914400" rtl="0" eaLnBrk="1" latinLnBrk="0" hangingPunct="1">
              <a:lnSpc>
                <a:spcPct val="90000"/>
              </a:lnSpc>
              <a:spcBef>
                <a:spcPts val="500"/>
              </a:spcBef>
              <a:buSzPct val="110000"/>
              <a:buFont typeface="Wingdings" panose="05000000000000000000" pitchFamily="2" charset="2"/>
              <a:buChar char="§"/>
              <a:defRPr sz="1800" kern="1200">
                <a:solidFill>
                  <a:schemeClr val="tx2">
                    <a:lumMod val="50000"/>
                  </a:schemeClr>
                </a:solidFill>
                <a:latin typeface="+mn-lt"/>
                <a:ea typeface="+mn-ea"/>
                <a:cs typeface="+mn-cs"/>
              </a:defRPr>
            </a:lvl3pPr>
            <a:lvl4pPr marL="1527175" indent="-155575" algn="l" defTabSz="914400" rtl="0" eaLnBrk="1" latinLnBrk="0" hangingPunct="1">
              <a:lnSpc>
                <a:spcPct val="90000"/>
              </a:lnSpc>
              <a:spcBef>
                <a:spcPts val="500"/>
              </a:spcBef>
              <a:buSzPct val="13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7188" lvl="2"/>
            <a:r>
              <a:rPr lang="en-GB" sz="1400" b="1" dirty="0" smtClean="0"/>
              <a:t>Calculate binomial probability:</a:t>
            </a:r>
          </a:p>
          <a:p>
            <a:pPr marL="357188" lvl="2"/>
            <a:r>
              <a:rPr lang="en-GB" sz="1400" dirty="0"/>
              <a:t>Isotropic flux to produce n equal, or larger</a:t>
            </a:r>
            <a:r>
              <a:rPr lang="en-GB" sz="1400" dirty="0" smtClean="0"/>
              <a:t>, number </a:t>
            </a:r>
            <a:r>
              <a:rPr lang="en-GB" sz="1400" dirty="0"/>
              <a:t>of events than that found in the data</a:t>
            </a:r>
            <a:r>
              <a:rPr lang="en-GB" sz="1400" b="1" dirty="0" smtClean="0"/>
              <a:t> </a:t>
            </a:r>
          </a:p>
        </p:txBody>
      </p:sp>
      <mc:AlternateContent xmlns:mc="http://schemas.openxmlformats.org/markup-compatibility/2006" xmlns:a14="http://schemas.microsoft.com/office/drawing/2010/main">
        <mc:Choice Requires="a14">
          <p:sp>
            <p:nvSpPr>
              <p:cNvPr id="12" name="Rounded Rectangle 11"/>
              <p:cNvSpPr/>
              <p:nvPr/>
            </p:nvSpPr>
            <p:spPr>
              <a:xfrm>
                <a:off x="468313" y="3958599"/>
                <a:ext cx="4103685" cy="963222"/>
              </a:xfrm>
              <a:prstGeom prst="roundRect">
                <a:avLst>
                  <a:gd name="adj" fmla="val 4604"/>
                </a:avLst>
              </a:prstGeom>
              <a:solidFill>
                <a:schemeClr val="bg1"/>
              </a:solidFill>
              <a:ln w="508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14:m>
                  <m:oMath xmlns:m="http://schemas.openxmlformats.org/officeDocument/2006/math">
                    <m:r>
                      <a:rPr lang="pt-PT" sz="1500" b="0" i="1" smtClean="0">
                        <a:solidFill>
                          <a:schemeClr val="tx1">
                            <a:lumMod val="75000"/>
                            <a:lumOff val="25000"/>
                          </a:schemeClr>
                        </a:solidFill>
                        <a:latin typeface="Cambria Math" panose="02040503050406030204" pitchFamily="18" charset="0"/>
                        <a:cs typeface="Arial" pitchFamily="34" charset="0"/>
                      </a:rPr>
                      <m:t>𝑝</m:t>
                    </m:r>
                    <m:r>
                      <a:rPr lang="pt-PT" sz="1500" b="0" i="1" smtClean="0">
                        <a:solidFill>
                          <a:schemeClr val="tx1">
                            <a:lumMod val="75000"/>
                            <a:lumOff val="25000"/>
                          </a:schemeClr>
                        </a:solidFill>
                        <a:latin typeface="Cambria Math" panose="02040503050406030204" pitchFamily="18" charset="0"/>
                        <a:cs typeface="Arial" pitchFamily="34" charset="0"/>
                      </a:rPr>
                      <m:t>=5.9×</m:t>
                    </m:r>
                    <m:sSup>
                      <m:sSupPr>
                        <m:ctrlPr>
                          <a:rPr lang="pt-PT" sz="1500" i="1" smtClean="0">
                            <a:solidFill>
                              <a:schemeClr val="tx1">
                                <a:lumMod val="75000"/>
                                <a:lumOff val="25000"/>
                              </a:schemeClr>
                            </a:solidFill>
                            <a:latin typeface="Cambria Math" panose="02040503050406030204" pitchFamily="18" charset="0"/>
                            <a:cs typeface="Arial" pitchFamily="34" charset="0"/>
                          </a:rPr>
                        </m:ctrlPr>
                      </m:sSupPr>
                      <m:e>
                        <m:r>
                          <a:rPr lang="pt-PT" sz="1500" b="0" i="1" smtClean="0">
                            <a:solidFill>
                              <a:schemeClr val="tx1">
                                <a:lumMod val="75000"/>
                                <a:lumOff val="25000"/>
                              </a:schemeClr>
                            </a:solidFill>
                            <a:latin typeface="Cambria Math" panose="02040503050406030204" pitchFamily="18" charset="0"/>
                            <a:cs typeface="Arial" pitchFamily="34" charset="0"/>
                          </a:rPr>
                          <m:t>10</m:t>
                        </m:r>
                      </m:e>
                      <m:sup>
                        <m:r>
                          <a:rPr lang="pt-PT" sz="1500" b="0" i="1" smtClean="0">
                            <a:solidFill>
                              <a:schemeClr val="tx1">
                                <a:lumMod val="75000"/>
                                <a:lumOff val="25000"/>
                              </a:schemeClr>
                            </a:solidFill>
                            <a:latin typeface="Cambria Math" panose="02040503050406030204" pitchFamily="18" charset="0"/>
                            <a:cs typeface="Arial" pitchFamily="34" charset="0"/>
                          </a:rPr>
                          <m:t>−6</m:t>
                        </m:r>
                      </m:sup>
                    </m:sSup>
                  </m:oMath>
                </a14:m>
                <a:r>
                  <a:rPr lang="pt-PT" sz="1500" i="1" dirty="0" smtClean="0">
                    <a:solidFill>
                      <a:schemeClr val="tx1">
                        <a:lumMod val="75000"/>
                        <a:lumOff val="25000"/>
                      </a:schemeClr>
                    </a:solidFill>
                    <a:latin typeface="Cambria Math" panose="02040503050406030204" pitchFamily="18" charset="0"/>
                    <a:cs typeface="Arial" pitchFamily="34" charset="0"/>
                  </a:rPr>
                  <a:t>    ;     </a:t>
                </a:r>
                <a14:m>
                  <m:oMath xmlns:m="http://schemas.openxmlformats.org/officeDocument/2006/math">
                    <m:sSub>
                      <m:sSubPr>
                        <m:ctrlPr>
                          <a:rPr lang="pt-PT" sz="1500" i="1" smtClean="0">
                            <a:solidFill>
                              <a:schemeClr val="tx1">
                                <a:lumMod val="75000"/>
                                <a:lumOff val="25000"/>
                              </a:schemeClr>
                            </a:solidFill>
                            <a:latin typeface="Cambria Math" panose="02040503050406030204" pitchFamily="18" charset="0"/>
                            <a:cs typeface="Arial" pitchFamily="34" charset="0"/>
                          </a:rPr>
                        </m:ctrlPr>
                      </m:sSubPr>
                      <m:e>
                        <m:r>
                          <a:rPr lang="pt-PT" sz="1500" b="0" i="1" smtClean="0">
                            <a:solidFill>
                              <a:schemeClr val="tx1">
                                <a:lumMod val="75000"/>
                                <a:lumOff val="25000"/>
                              </a:schemeClr>
                            </a:solidFill>
                            <a:latin typeface="Cambria Math" panose="02040503050406030204" pitchFamily="18" charset="0"/>
                            <a:cs typeface="Arial" pitchFamily="34" charset="0"/>
                          </a:rPr>
                          <m:t>𝐸</m:t>
                        </m:r>
                      </m:e>
                      <m:sub>
                        <m:r>
                          <a:rPr lang="pt-PT" sz="1500" b="0" i="1" smtClean="0">
                            <a:solidFill>
                              <a:schemeClr val="tx1">
                                <a:lumMod val="75000"/>
                                <a:lumOff val="25000"/>
                              </a:schemeClr>
                            </a:solidFill>
                            <a:latin typeface="Cambria Math" panose="02040503050406030204" pitchFamily="18" charset="0"/>
                            <a:cs typeface="Arial" pitchFamily="34" charset="0"/>
                          </a:rPr>
                          <m:t>𝑡h</m:t>
                        </m:r>
                      </m:sub>
                    </m:sSub>
                    <m:r>
                      <a:rPr lang="pt-PT" sz="1500" b="0" i="1" smtClean="0">
                        <a:solidFill>
                          <a:schemeClr val="tx1">
                            <a:lumMod val="75000"/>
                            <a:lumOff val="25000"/>
                          </a:schemeClr>
                        </a:solidFill>
                        <a:latin typeface="Cambria Math" panose="02040503050406030204" pitchFamily="18" charset="0"/>
                        <a:cs typeface="Arial" pitchFamily="34" charset="0"/>
                      </a:rPr>
                      <m:t>&gt;54</m:t>
                    </m:r>
                  </m:oMath>
                </a14:m>
                <a:r>
                  <a:rPr lang="en-GB" sz="1500" dirty="0" smtClean="0">
                    <a:solidFill>
                      <a:schemeClr val="tx1">
                        <a:lumMod val="75000"/>
                        <a:lumOff val="25000"/>
                      </a:schemeClr>
                    </a:solidFill>
                    <a:latin typeface="Calibri" pitchFamily="34" charset="0"/>
                    <a:cs typeface="Arial" pitchFamily="34" charset="0"/>
                  </a:rPr>
                  <a:t> </a:t>
                </a:r>
                <a:r>
                  <a:rPr lang="en-GB" sz="1500" dirty="0" err="1" smtClean="0">
                    <a:solidFill>
                      <a:schemeClr val="tx1">
                        <a:lumMod val="75000"/>
                        <a:lumOff val="25000"/>
                      </a:schemeClr>
                    </a:solidFill>
                    <a:latin typeface="Calibri" pitchFamily="34" charset="0"/>
                    <a:cs typeface="Arial" pitchFamily="34" charset="0"/>
                  </a:rPr>
                  <a:t>EeV</a:t>
                </a:r>
                <a:r>
                  <a:rPr lang="en-GB" sz="1500" dirty="0" smtClean="0">
                    <a:solidFill>
                      <a:schemeClr val="tx1">
                        <a:lumMod val="75000"/>
                        <a:lumOff val="25000"/>
                      </a:schemeClr>
                    </a:solidFill>
                    <a:latin typeface="Calibri" pitchFamily="34" charset="0"/>
                    <a:cs typeface="Arial" pitchFamily="34" charset="0"/>
                  </a:rPr>
                  <a:t>     ;    </a:t>
                </a:r>
                <a14:m>
                  <m:oMath xmlns:m="http://schemas.openxmlformats.org/officeDocument/2006/math">
                    <m:r>
                      <m:rPr>
                        <m:sty m:val="p"/>
                      </m:rPr>
                      <a:rPr lang="pt-PT" sz="1500" b="0" i="0" smtClean="0">
                        <a:solidFill>
                          <a:schemeClr val="tx1">
                            <a:lumMod val="75000"/>
                            <a:lumOff val="25000"/>
                          </a:schemeClr>
                        </a:solidFill>
                        <a:latin typeface="Cambria Math" panose="02040503050406030204" pitchFamily="18" charset="0"/>
                        <a:cs typeface="Arial" pitchFamily="34" charset="0"/>
                      </a:rPr>
                      <m:t>Ψ</m:t>
                    </m:r>
                    <m:r>
                      <a:rPr lang="pt-PT" sz="1500" b="0" i="1" smtClean="0">
                        <a:solidFill>
                          <a:schemeClr val="tx1">
                            <a:lumMod val="75000"/>
                            <a:lumOff val="25000"/>
                          </a:schemeClr>
                        </a:solidFill>
                        <a:latin typeface="Cambria Math" panose="02040503050406030204" pitchFamily="18" charset="0"/>
                        <a:cs typeface="Arial" pitchFamily="34" charset="0"/>
                      </a:rPr>
                      <m:t>=12</m:t>
                    </m:r>
                    <m:r>
                      <a:rPr lang="pt-PT" sz="1500" b="0" i="1"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m:t>
                    </m:r>
                  </m:oMath>
                </a14:m>
                <a:endParaRPr lang="en-GB" sz="1500" dirty="0" smtClean="0">
                  <a:solidFill>
                    <a:schemeClr val="tx1">
                      <a:lumMod val="75000"/>
                      <a:lumOff val="25000"/>
                    </a:schemeClr>
                  </a:solidFill>
                  <a:latin typeface="Calibri" pitchFamily="34" charset="0"/>
                  <a:cs typeface="Arial" pitchFamily="34" charset="0"/>
                </a:endParaRPr>
              </a:p>
              <a:p>
                <a:pPr lvl="0" algn="ctr"/>
                <a14:m>
                  <m:oMath xmlns:m="http://schemas.openxmlformats.org/officeDocument/2006/math">
                    <m:d>
                      <m:dPr>
                        <m:ctrlPr>
                          <a:rPr lang="pt-PT" sz="1400" i="1">
                            <a:solidFill>
                              <a:prstClr val="black">
                                <a:lumMod val="75000"/>
                                <a:lumOff val="25000"/>
                              </a:prstClr>
                            </a:solidFill>
                            <a:latin typeface="Cambria Math" panose="02040503050406030204" pitchFamily="18" charset="0"/>
                            <a:cs typeface="Arial" pitchFamily="34" charset="0"/>
                          </a:rPr>
                        </m:ctrlPr>
                      </m:dPr>
                      <m:e>
                        <m:r>
                          <a:rPr lang="pt-PT" sz="1400" i="1">
                            <a:solidFill>
                              <a:prstClr val="black">
                                <a:lumMod val="75000"/>
                                <a:lumOff val="25000"/>
                              </a:prstClr>
                            </a:solidFill>
                            <a:latin typeface="Cambria Math" panose="02040503050406030204" pitchFamily="18" charset="0"/>
                            <a:cs typeface="Arial" pitchFamily="34" charset="0"/>
                          </a:rPr>
                          <m:t>𝛼</m:t>
                        </m:r>
                        <m:r>
                          <a:rPr lang="pt-PT" sz="1400" i="1">
                            <a:solidFill>
                              <a:prstClr val="black">
                                <a:lumMod val="75000"/>
                                <a:lumOff val="25000"/>
                              </a:prstClr>
                            </a:solidFill>
                            <a:latin typeface="Cambria Math" panose="02040503050406030204" pitchFamily="18" charset="0"/>
                            <a:cs typeface="Arial" pitchFamily="34" charset="0"/>
                          </a:rPr>
                          <m:t>,</m:t>
                        </m:r>
                        <m:r>
                          <a:rPr lang="pt-PT" sz="1400" i="1">
                            <a:solidFill>
                              <a:prstClr val="black">
                                <a:lumMod val="75000"/>
                                <a:lumOff val="25000"/>
                              </a:prstClr>
                            </a:solidFill>
                            <a:latin typeface="Cambria Math" panose="02040503050406030204" pitchFamily="18" charset="0"/>
                            <a:cs typeface="Arial" pitchFamily="34" charset="0"/>
                          </a:rPr>
                          <m:t>𝛿</m:t>
                        </m:r>
                      </m:e>
                    </m:d>
                    <m:r>
                      <a:rPr lang="pt-PT" sz="1400" i="1">
                        <a:solidFill>
                          <a:prstClr val="black">
                            <a:lumMod val="75000"/>
                            <a:lumOff val="25000"/>
                          </a:prstClr>
                        </a:solidFill>
                        <a:latin typeface="Cambria Math" panose="02040503050406030204" pitchFamily="18" charset="0"/>
                        <a:cs typeface="Arial" pitchFamily="34" charset="0"/>
                      </a:rPr>
                      <m:t>=(198</m:t>
                    </m:r>
                    <m:r>
                      <a:rPr lang="pt-PT" sz="1400" i="1">
                        <a:solidFill>
                          <a:prstClr val="black">
                            <a:lumMod val="75000"/>
                            <a:lumOff val="25000"/>
                          </a:prstClr>
                        </a:solidFill>
                        <a:latin typeface="Cambria Math" panose="02040503050406030204" pitchFamily="18" charset="0"/>
                        <a:ea typeface="Cambria Math" panose="02040503050406030204" pitchFamily="18" charset="0"/>
                        <a:cs typeface="Arial" pitchFamily="34" charset="0"/>
                      </a:rPr>
                      <m:t>°,−25°)</m:t>
                    </m:r>
                  </m:oMath>
                </a14:m>
                <a:r>
                  <a:rPr lang="en-GB" sz="1400" dirty="0">
                    <a:solidFill>
                      <a:prstClr val="black">
                        <a:lumMod val="75000"/>
                        <a:lumOff val="25000"/>
                      </a:prstClr>
                    </a:solidFill>
                    <a:latin typeface="Calibri" pitchFamily="34" charset="0"/>
                    <a:cs typeface="Arial" pitchFamily="34" charset="0"/>
                  </a:rPr>
                  <a:t> </a:t>
                </a:r>
                <a:r>
                  <a:rPr lang="en-GB" sz="1100" dirty="0">
                    <a:solidFill>
                      <a:prstClr val="black">
                        <a:lumMod val="75000"/>
                        <a:lumOff val="25000"/>
                      </a:prstClr>
                    </a:solidFill>
                    <a:latin typeface="Calibri" pitchFamily="34" charset="0"/>
                    <a:cs typeface="Arial" pitchFamily="34" charset="0"/>
                  </a:rPr>
                  <a:t>right ascension and declination</a:t>
                </a:r>
              </a:p>
              <a:p>
                <a:pPr lvl="0" algn="ctr"/>
                <a14:m>
                  <m:oMath xmlns:m="http://schemas.openxmlformats.org/officeDocument/2006/math">
                    <m:d>
                      <m:dPr>
                        <m:ctrlPr>
                          <a:rPr lang="pt-PT" sz="1400" i="1">
                            <a:solidFill>
                              <a:prstClr val="black">
                                <a:lumMod val="75000"/>
                                <a:lumOff val="25000"/>
                              </a:prstClr>
                            </a:solidFill>
                            <a:latin typeface="Cambria Math" panose="02040503050406030204" pitchFamily="18" charset="0"/>
                            <a:cs typeface="Arial" pitchFamily="34" charset="0"/>
                          </a:rPr>
                        </m:ctrlPr>
                      </m:dPr>
                      <m:e>
                        <m:r>
                          <a:rPr lang="pt-PT" sz="1400" i="1">
                            <a:solidFill>
                              <a:prstClr val="black">
                                <a:lumMod val="75000"/>
                                <a:lumOff val="25000"/>
                              </a:prstClr>
                            </a:solidFill>
                            <a:latin typeface="Cambria Math" panose="02040503050406030204" pitchFamily="18" charset="0"/>
                            <a:cs typeface="Arial" pitchFamily="34" charset="0"/>
                          </a:rPr>
                          <m:t>𝑙</m:t>
                        </m:r>
                        <m:r>
                          <a:rPr lang="pt-PT" sz="1400" i="1">
                            <a:solidFill>
                              <a:prstClr val="black">
                                <a:lumMod val="75000"/>
                                <a:lumOff val="25000"/>
                              </a:prstClr>
                            </a:solidFill>
                            <a:latin typeface="Cambria Math" panose="02040503050406030204" pitchFamily="18" charset="0"/>
                            <a:cs typeface="Arial" pitchFamily="34" charset="0"/>
                          </a:rPr>
                          <m:t>,</m:t>
                        </m:r>
                        <m:r>
                          <a:rPr lang="pt-PT" sz="1400" i="1">
                            <a:solidFill>
                              <a:prstClr val="black">
                                <a:lumMod val="75000"/>
                                <a:lumOff val="25000"/>
                              </a:prstClr>
                            </a:solidFill>
                            <a:latin typeface="Cambria Math" panose="02040503050406030204" pitchFamily="18" charset="0"/>
                            <a:cs typeface="Arial" pitchFamily="34" charset="0"/>
                          </a:rPr>
                          <m:t>𝑏</m:t>
                        </m:r>
                      </m:e>
                    </m:d>
                    <m:r>
                      <a:rPr lang="pt-PT" sz="1400" i="1">
                        <a:solidFill>
                          <a:prstClr val="black">
                            <a:lumMod val="75000"/>
                            <a:lumOff val="25000"/>
                          </a:prstClr>
                        </a:solidFill>
                        <a:latin typeface="Cambria Math" panose="02040503050406030204" pitchFamily="18" charset="0"/>
                        <a:cs typeface="Arial" pitchFamily="34" charset="0"/>
                      </a:rPr>
                      <m:t>=(</m:t>
                    </m:r>
                    <m:r>
                      <a:rPr lang="en-GB" sz="1400" i="1">
                        <a:solidFill>
                          <a:prstClr val="black">
                            <a:lumMod val="75000"/>
                            <a:lumOff val="25000"/>
                          </a:prstClr>
                        </a:solidFill>
                        <a:latin typeface="Cambria Math" panose="02040503050406030204" pitchFamily="18" charset="0"/>
                        <a:cs typeface="Arial" pitchFamily="34" charset="0"/>
                      </a:rPr>
                      <m:t>−51.1</m:t>
                    </m:r>
                    <m:r>
                      <a:rPr lang="en-GB" sz="1400" i="1">
                        <a:solidFill>
                          <a:prstClr val="black">
                            <a:lumMod val="75000"/>
                            <a:lumOff val="25000"/>
                          </a:prstClr>
                        </a:solidFill>
                        <a:latin typeface="Cambria Math" panose="02040503050406030204" pitchFamily="18" charset="0"/>
                        <a:ea typeface="Cambria Math" panose="02040503050406030204" pitchFamily="18" charset="0"/>
                        <a:cs typeface="Arial" pitchFamily="34" charset="0"/>
                      </a:rPr>
                      <m:t>°37.6°)</m:t>
                    </m:r>
                  </m:oMath>
                </a14:m>
                <a:r>
                  <a:rPr lang="en-GB" sz="1400" dirty="0">
                    <a:solidFill>
                      <a:prstClr val="black">
                        <a:lumMod val="75000"/>
                        <a:lumOff val="25000"/>
                      </a:prstClr>
                    </a:solidFill>
                    <a:latin typeface="Calibri" pitchFamily="34" charset="0"/>
                    <a:cs typeface="Arial" pitchFamily="34" charset="0"/>
                  </a:rPr>
                  <a:t> </a:t>
                </a:r>
                <a:r>
                  <a:rPr lang="en-GB" sz="1100" dirty="0">
                    <a:solidFill>
                      <a:prstClr val="black">
                        <a:lumMod val="75000"/>
                        <a:lumOff val="25000"/>
                      </a:prstClr>
                    </a:solidFill>
                    <a:latin typeface="Calibri" pitchFamily="34" charset="0"/>
                    <a:cs typeface="Arial" pitchFamily="34" charset="0"/>
                  </a:rPr>
                  <a:t>Galactic longitude and </a:t>
                </a:r>
                <a:r>
                  <a:rPr lang="en-GB" sz="1100" dirty="0" smtClean="0">
                    <a:solidFill>
                      <a:prstClr val="black">
                        <a:lumMod val="75000"/>
                        <a:lumOff val="25000"/>
                      </a:prstClr>
                    </a:solidFill>
                    <a:latin typeface="Calibri" pitchFamily="34" charset="0"/>
                    <a:cs typeface="Arial" pitchFamily="34" charset="0"/>
                  </a:rPr>
                  <a:t>latitude</a:t>
                </a:r>
                <a:endParaRPr lang="en-GB" sz="1100" dirty="0">
                  <a:solidFill>
                    <a:prstClr val="black">
                      <a:lumMod val="75000"/>
                      <a:lumOff val="25000"/>
                    </a:prstClr>
                  </a:solidFill>
                  <a:latin typeface="Calibri" pitchFamily="34" charset="0"/>
                  <a:cs typeface="Arial" pitchFamily="34" charset="0"/>
                </a:endParaRPr>
              </a:p>
            </p:txBody>
          </p:sp>
        </mc:Choice>
        <mc:Fallback xmlns="">
          <p:sp>
            <p:nvSpPr>
              <p:cNvPr id="12" name="Rounded Rectangle 11"/>
              <p:cNvSpPr>
                <a:spLocks noRot="1" noChangeAspect="1" noMove="1" noResize="1" noEditPoints="1" noAdjustHandles="1" noChangeArrowheads="1" noChangeShapeType="1" noTextEdit="1"/>
              </p:cNvSpPr>
              <p:nvPr/>
            </p:nvSpPr>
            <p:spPr>
              <a:xfrm>
                <a:off x="468313" y="3958599"/>
                <a:ext cx="4103685" cy="963222"/>
              </a:xfrm>
              <a:prstGeom prst="roundRect">
                <a:avLst>
                  <a:gd name="adj" fmla="val 4604"/>
                </a:avLst>
              </a:prstGeom>
              <a:blipFill rotWithShape="0">
                <a:blip r:embed="rId4"/>
                <a:stretch>
                  <a:fillRect/>
                </a:stretch>
              </a:blipFill>
              <a:ln w="50800">
                <a:solidFill>
                  <a:srgbClr val="008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ounded Rectangle 12"/>
              <p:cNvSpPr/>
              <p:nvPr/>
            </p:nvSpPr>
            <p:spPr>
              <a:xfrm>
                <a:off x="467967" y="5062192"/>
                <a:ext cx="4104031" cy="787227"/>
              </a:xfrm>
              <a:prstGeom prst="roundRect">
                <a:avLst>
                  <a:gd name="adj" fmla="val 4604"/>
                </a:avLst>
              </a:prstGeom>
              <a:solidFill>
                <a:schemeClr val="bg1"/>
              </a:solidFill>
              <a:ln w="508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lang="en-GB" sz="1400" b="0" i="1" smtClean="0">
                            <a:solidFill>
                              <a:schemeClr val="tx1">
                                <a:lumMod val="75000"/>
                                <a:lumOff val="25000"/>
                              </a:schemeClr>
                            </a:solidFill>
                            <a:latin typeface="Cambria Math" panose="02040503050406030204" pitchFamily="18" charset="0"/>
                            <a:cs typeface="Arial" pitchFamily="34" charset="0"/>
                          </a:rPr>
                        </m:ctrlPr>
                      </m:sSubPr>
                      <m:e>
                        <m:r>
                          <a:rPr lang="pt-PT" sz="1400" i="1" smtClean="0">
                            <a:solidFill>
                              <a:schemeClr val="tx1">
                                <a:lumMod val="75000"/>
                                <a:lumOff val="25000"/>
                              </a:schemeClr>
                            </a:solidFill>
                            <a:latin typeface="Cambria Math" panose="02040503050406030204" pitchFamily="18" charset="0"/>
                            <a:cs typeface="Arial" pitchFamily="34" charset="0"/>
                          </a:rPr>
                          <m:t>𝑛</m:t>
                        </m:r>
                      </m:e>
                      <m:sub>
                        <m:r>
                          <a:rPr lang="en-GB" sz="1400" b="0" i="1" smtClean="0">
                            <a:solidFill>
                              <a:schemeClr val="tx1">
                                <a:lumMod val="75000"/>
                                <a:lumOff val="25000"/>
                              </a:schemeClr>
                            </a:solidFill>
                            <a:latin typeface="Cambria Math" panose="02040503050406030204" pitchFamily="18" charset="0"/>
                            <a:cs typeface="Arial" pitchFamily="34" charset="0"/>
                          </a:rPr>
                          <m:t>𝑜𝑏𝑠</m:t>
                        </m:r>
                      </m:sub>
                    </m:sSub>
                    <m:r>
                      <a:rPr lang="en-GB" sz="1400" b="0" i="1" smtClean="0">
                        <a:solidFill>
                          <a:schemeClr val="tx1">
                            <a:lumMod val="75000"/>
                            <a:lumOff val="25000"/>
                          </a:schemeClr>
                        </a:solidFill>
                        <a:latin typeface="Cambria Math" panose="02040503050406030204" pitchFamily="18" charset="0"/>
                        <a:cs typeface="Arial" pitchFamily="34" charset="0"/>
                      </a:rPr>
                      <m:t>/</m:t>
                    </m:r>
                    <m:sSub>
                      <m:sSubPr>
                        <m:ctrlPr>
                          <a:rPr lang="en-GB" sz="1400" b="0" i="1" smtClean="0">
                            <a:solidFill>
                              <a:schemeClr val="tx1">
                                <a:lumMod val="75000"/>
                                <a:lumOff val="25000"/>
                              </a:schemeClr>
                            </a:solidFill>
                            <a:latin typeface="Cambria Math" panose="02040503050406030204" pitchFamily="18" charset="0"/>
                            <a:cs typeface="Arial" pitchFamily="34" charset="0"/>
                          </a:rPr>
                        </m:ctrlPr>
                      </m:sSubPr>
                      <m:e>
                        <m:r>
                          <a:rPr lang="pt-PT" sz="1400" i="1">
                            <a:solidFill>
                              <a:schemeClr val="tx1">
                                <a:lumMod val="75000"/>
                                <a:lumOff val="25000"/>
                              </a:schemeClr>
                            </a:solidFill>
                            <a:latin typeface="Cambria Math" panose="02040503050406030204" pitchFamily="18" charset="0"/>
                            <a:cs typeface="Arial" pitchFamily="34" charset="0"/>
                          </a:rPr>
                          <m:t>𝑛</m:t>
                        </m:r>
                      </m:e>
                      <m:sub>
                        <m:r>
                          <a:rPr lang="en-GB" sz="1400" b="0" i="1" smtClean="0">
                            <a:solidFill>
                              <a:schemeClr val="tx1">
                                <a:lumMod val="75000"/>
                                <a:lumOff val="25000"/>
                              </a:schemeClr>
                            </a:solidFill>
                            <a:latin typeface="Cambria Math" panose="02040503050406030204" pitchFamily="18" charset="0"/>
                            <a:cs typeface="Arial" pitchFamily="34" charset="0"/>
                          </a:rPr>
                          <m:t>𝑒𝑥𝑝</m:t>
                        </m:r>
                      </m:sub>
                    </m:sSub>
                    <m:r>
                      <a:rPr lang="pt-PT" sz="1400" i="1">
                        <a:solidFill>
                          <a:schemeClr val="tx1">
                            <a:lumMod val="75000"/>
                            <a:lumOff val="25000"/>
                          </a:schemeClr>
                        </a:solidFill>
                        <a:latin typeface="Cambria Math" panose="02040503050406030204" pitchFamily="18" charset="0"/>
                        <a:cs typeface="Arial" pitchFamily="34" charset="0"/>
                      </a:rPr>
                      <m:t>=</m:t>
                    </m:r>
                    <m:r>
                      <a:rPr lang="en-GB" sz="1400" b="0" i="1" smtClean="0">
                        <a:solidFill>
                          <a:schemeClr val="tx1">
                            <a:lumMod val="75000"/>
                            <a:lumOff val="25000"/>
                          </a:schemeClr>
                        </a:solidFill>
                        <a:latin typeface="Cambria Math" panose="02040503050406030204" pitchFamily="18" charset="0"/>
                        <a:cs typeface="Arial" pitchFamily="34" charset="0"/>
                      </a:rPr>
                      <m:t>14/3.23</m:t>
                    </m:r>
                  </m:oMath>
                </a14:m>
                <a:r>
                  <a:rPr lang="en-GB" sz="1100" dirty="0" smtClean="0">
                    <a:solidFill>
                      <a:schemeClr val="tx1">
                        <a:lumMod val="75000"/>
                        <a:lumOff val="25000"/>
                      </a:schemeClr>
                    </a:solidFill>
                    <a:latin typeface="Calibri" pitchFamily="34" charset="0"/>
                    <a:cs typeface="Arial" pitchFamily="34" charset="0"/>
                  </a:rPr>
                  <a:t>   </a:t>
                </a:r>
                <a14:m>
                  <m:oMath xmlns:m="http://schemas.openxmlformats.org/officeDocument/2006/math">
                    <m:r>
                      <a:rPr lang="en-GB" sz="1100" i="1" dirty="0"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m:t>
                    </m:r>
                    <m:r>
                      <a:rPr lang="en-GB" sz="1100" b="0" i="1" dirty="0"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4.3</m:t>
                    </m:r>
                    <m:r>
                      <a:rPr lang="en-GB" sz="1100" b="0" i="1" dirty="0"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𝜎</m:t>
                    </m:r>
                  </m:oMath>
                </a14:m>
                <a:r>
                  <a:rPr lang="en-GB" sz="1100" dirty="0">
                    <a:solidFill>
                      <a:schemeClr val="tx1">
                        <a:lumMod val="75000"/>
                        <a:lumOff val="25000"/>
                      </a:schemeClr>
                    </a:solidFill>
                    <a:latin typeface="Calibri" pitchFamily="34" charset="0"/>
                    <a:cs typeface="Arial" pitchFamily="34" charset="0"/>
                  </a:rPr>
                  <a:t> </a:t>
                </a:r>
                <a:r>
                  <a:rPr lang="en-GB" sz="1100" dirty="0" smtClean="0">
                    <a:solidFill>
                      <a:schemeClr val="tx1">
                        <a:lumMod val="75000"/>
                        <a:lumOff val="25000"/>
                      </a:schemeClr>
                    </a:solidFill>
                    <a:latin typeface="Calibri" pitchFamily="34" charset="0"/>
                    <a:cs typeface="Arial" pitchFamily="34" charset="0"/>
                  </a:rPr>
                  <a:t>significance</a:t>
                </a:r>
              </a:p>
              <a:p>
                <a:pPr algn="ctr"/>
                <a:r>
                  <a:rPr lang="en-GB" sz="1100" dirty="0">
                    <a:solidFill>
                      <a:schemeClr val="tx1">
                        <a:lumMod val="75000"/>
                        <a:lumOff val="25000"/>
                      </a:schemeClr>
                    </a:solidFill>
                    <a:latin typeface="Calibri" pitchFamily="34" charset="0"/>
                    <a:cs typeface="Arial" pitchFamily="34" charset="0"/>
                  </a:rPr>
                  <a:t>about 18° from the direction of Cen A,</a:t>
                </a:r>
              </a:p>
            </p:txBody>
          </p:sp>
        </mc:Choice>
        <mc:Fallback xmlns="">
          <p:sp>
            <p:nvSpPr>
              <p:cNvPr id="13" name="Rounded Rectangle 12"/>
              <p:cNvSpPr>
                <a:spLocks noRot="1" noChangeAspect="1" noMove="1" noResize="1" noEditPoints="1" noAdjustHandles="1" noChangeArrowheads="1" noChangeShapeType="1" noTextEdit="1"/>
              </p:cNvSpPr>
              <p:nvPr/>
            </p:nvSpPr>
            <p:spPr>
              <a:xfrm>
                <a:off x="467967" y="5062192"/>
                <a:ext cx="4104031" cy="787227"/>
              </a:xfrm>
              <a:prstGeom prst="roundRect">
                <a:avLst>
                  <a:gd name="adj" fmla="val 4604"/>
                </a:avLst>
              </a:prstGeom>
              <a:blipFill rotWithShape="0">
                <a:blip r:embed="rId5"/>
                <a:stretch>
                  <a:fillRect/>
                </a:stretch>
              </a:blipFill>
              <a:ln w="50800">
                <a:solidFill>
                  <a:srgbClr val="008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p:pic>
        <p:nvPicPr>
          <p:cNvPr id="14" name="Picture 13"/>
          <p:cNvPicPr>
            <a:picLocks noChangeAspect="1"/>
          </p:cNvPicPr>
          <p:nvPr/>
        </p:nvPicPr>
        <p:blipFill>
          <a:blip r:embed="rId6"/>
          <a:stretch>
            <a:fillRect/>
          </a:stretch>
        </p:blipFill>
        <p:spPr>
          <a:xfrm>
            <a:off x="4427034" y="1347325"/>
            <a:ext cx="4716966" cy="2154046"/>
          </a:xfrm>
          <a:prstGeom prst="rect">
            <a:avLst/>
          </a:prstGeom>
        </p:spPr>
      </p:pic>
    </p:spTree>
    <p:extLst>
      <p:ext uri="{BB962C8B-B14F-4D97-AF65-F5344CB8AC3E}">
        <p14:creationId xmlns:p14="http://schemas.microsoft.com/office/powerpoint/2010/main" val="49932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a:t>S</a:t>
            </a:r>
            <a:r>
              <a:rPr lang="en-GB" sz="2400" dirty="0" smtClean="0"/>
              <a:t>earch for correlations with the galaxy and with the super-galactic plane</a:t>
            </a:r>
            <a:endParaRPr lang="en-US" sz="2400"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26</a:t>
            </a:fld>
            <a:endParaRPr lang="en-US" dirty="0"/>
          </a:p>
        </p:txBody>
      </p:sp>
      <p:pic>
        <p:nvPicPr>
          <p:cNvPr id="6" name="Picture 5"/>
          <p:cNvPicPr>
            <a:picLocks noChangeAspect="1"/>
          </p:cNvPicPr>
          <p:nvPr/>
        </p:nvPicPr>
        <p:blipFill>
          <a:blip r:embed="rId2"/>
          <a:stretch>
            <a:fillRect/>
          </a:stretch>
        </p:blipFill>
        <p:spPr>
          <a:xfrm>
            <a:off x="5641595" y="1016000"/>
            <a:ext cx="3250885" cy="2608954"/>
          </a:xfrm>
          <a:prstGeom prst="rect">
            <a:avLst/>
          </a:prstGeom>
        </p:spPr>
      </p:pic>
      <p:pic>
        <p:nvPicPr>
          <p:cNvPr id="7" name="Picture 6"/>
          <p:cNvPicPr>
            <a:picLocks noChangeAspect="1"/>
          </p:cNvPicPr>
          <p:nvPr/>
        </p:nvPicPr>
        <p:blipFill>
          <a:blip r:embed="rId3"/>
          <a:stretch>
            <a:fillRect/>
          </a:stretch>
        </p:blipFill>
        <p:spPr>
          <a:xfrm>
            <a:off x="5627524" y="3707217"/>
            <a:ext cx="3250885" cy="2598862"/>
          </a:xfrm>
          <a:prstGeom prst="rect">
            <a:avLst/>
          </a:prstGeom>
        </p:spPr>
      </p:pic>
      <p:pic>
        <p:nvPicPr>
          <p:cNvPr id="8" name="Picture 7"/>
          <p:cNvPicPr>
            <a:picLocks noChangeAspect="1"/>
          </p:cNvPicPr>
          <p:nvPr/>
        </p:nvPicPr>
        <p:blipFill>
          <a:blip r:embed="rId4"/>
          <a:stretch>
            <a:fillRect/>
          </a:stretch>
        </p:blipFill>
        <p:spPr>
          <a:xfrm>
            <a:off x="2477598" y="1106392"/>
            <a:ext cx="3149926" cy="2381869"/>
          </a:xfrm>
          <a:prstGeom prst="rect">
            <a:avLst/>
          </a:prstGeom>
        </p:spPr>
      </p:pic>
      <mc:AlternateContent xmlns:mc="http://schemas.openxmlformats.org/markup-compatibility/2006" xmlns:a14="http://schemas.microsoft.com/office/drawing/2010/main">
        <mc:Choice Requires="a14">
          <p:sp>
            <p:nvSpPr>
              <p:cNvPr id="9" name="Rounded Rectangle 8"/>
              <p:cNvSpPr/>
              <p:nvPr/>
            </p:nvSpPr>
            <p:spPr>
              <a:xfrm>
                <a:off x="468314" y="4308968"/>
                <a:ext cx="1591980" cy="1388906"/>
              </a:xfrm>
              <a:prstGeom prst="roundRect">
                <a:avLst>
                  <a:gd name="adj" fmla="val 4604"/>
                </a:avLst>
              </a:prstGeom>
              <a:solidFill>
                <a:schemeClr val="bg1"/>
              </a:solidFill>
              <a:ln w="508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sz="1600" dirty="0" err="1" smtClean="0">
                    <a:solidFill>
                      <a:srgbClr val="C00000"/>
                    </a:solidFill>
                    <a:latin typeface="Cambria Math" panose="02040503050406030204" pitchFamily="18" charset="0"/>
                    <a:cs typeface="Arial" pitchFamily="34" charset="0"/>
                  </a:rPr>
                  <a:t>Galactic</a:t>
                </a:r>
                <a:r>
                  <a:rPr lang="pt-PT" sz="1600" dirty="0" smtClean="0">
                    <a:solidFill>
                      <a:srgbClr val="C00000"/>
                    </a:solidFill>
                    <a:latin typeface="Cambria Math" panose="02040503050406030204" pitchFamily="18" charset="0"/>
                    <a:cs typeface="Arial" pitchFamily="34" charset="0"/>
                  </a:rPr>
                  <a:t> Plane     </a:t>
                </a:r>
              </a:p>
              <a:p>
                <a:pPr marL="173038"/>
                <a14:m>
                  <m:oMath xmlns:m="http://schemas.openxmlformats.org/officeDocument/2006/math">
                    <m:sSub>
                      <m:sSubPr>
                        <m:ctrlPr>
                          <a:rPr lang="pt-PT" sz="1500" i="1" smtClean="0">
                            <a:solidFill>
                              <a:schemeClr val="tx1">
                                <a:lumMod val="75000"/>
                                <a:lumOff val="25000"/>
                              </a:schemeClr>
                            </a:solidFill>
                            <a:latin typeface="Cambria Math" panose="02040503050406030204" pitchFamily="18" charset="0"/>
                            <a:cs typeface="Arial" pitchFamily="34" charset="0"/>
                          </a:rPr>
                        </m:ctrlPr>
                      </m:sSubPr>
                      <m:e>
                        <m:r>
                          <a:rPr lang="pt-PT" sz="1500" b="0" i="1" smtClean="0">
                            <a:solidFill>
                              <a:schemeClr val="tx1">
                                <a:lumMod val="75000"/>
                                <a:lumOff val="25000"/>
                              </a:schemeClr>
                            </a:solidFill>
                            <a:latin typeface="Cambria Math" panose="02040503050406030204" pitchFamily="18" charset="0"/>
                            <a:cs typeface="Arial" pitchFamily="34" charset="0"/>
                          </a:rPr>
                          <m:t>𝐸</m:t>
                        </m:r>
                      </m:e>
                      <m:sub>
                        <m:r>
                          <a:rPr lang="pt-PT" sz="1500" b="0" i="1" smtClean="0">
                            <a:solidFill>
                              <a:schemeClr val="tx1">
                                <a:lumMod val="75000"/>
                                <a:lumOff val="25000"/>
                              </a:schemeClr>
                            </a:solidFill>
                            <a:latin typeface="Cambria Math" panose="02040503050406030204" pitchFamily="18" charset="0"/>
                            <a:cs typeface="Arial" pitchFamily="34" charset="0"/>
                          </a:rPr>
                          <m:t>𝑡h</m:t>
                        </m:r>
                      </m:sub>
                    </m:sSub>
                    <m:r>
                      <a:rPr lang="pt-PT" sz="1500" b="0" i="1" smtClean="0">
                        <a:solidFill>
                          <a:schemeClr val="tx1">
                            <a:lumMod val="75000"/>
                            <a:lumOff val="25000"/>
                          </a:schemeClr>
                        </a:solidFill>
                        <a:latin typeface="Cambria Math" panose="02040503050406030204" pitchFamily="18" charset="0"/>
                        <a:cs typeface="Arial" pitchFamily="34" charset="0"/>
                      </a:rPr>
                      <m:t>&gt;</m:t>
                    </m:r>
                  </m:oMath>
                </a14:m>
                <a:r>
                  <a:rPr lang="en-GB" sz="1500" dirty="0" smtClean="0">
                    <a:solidFill>
                      <a:schemeClr val="tx1">
                        <a:lumMod val="75000"/>
                        <a:lumOff val="25000"/>
                      </a:schemeClr>
                    </a:solidFill>
                    <a:latin typeface="Calibri" pitchFamily="34" charset="0"/>
                    <a:cs typeface="Arial" pitchFamily="34" charset="0"/>
                  </a:rPr>
                  <a:t>72 </a:t>
                </a:r>
                <a:r>
                  <a:rPr lang="en-GB" sz="1500" dirty="0" err="1" smtClean="0">
                    <a:solidFill>
                      <a:schemeClr val="tx1">
                        <a:lumMod val="75000"/>
                        <a:lumOff val="25000"/>
                      </a:schemeClr>
                    </a:solidFill>
                    <a:latin typeface="Calibri" pitchFamily="34" charset="0"/>
                    <a:cs typeface="Arial" pitchFamily="34" charset="0"/>
                  </a:rPr>
                  <a:t>EeV</a:t>
                </a:r>
                <a:r>
                  <a:rPr lang="en-GB" sz="1500" dirty="0" smtClean="0">
                    <a:solidFill>
                      <a:schemeClr val="tx1">
                        <a:lumMod val="75000"/>
                        <a:lumOff val="25000"/>
                      </a:schemeClr>
                    </a:solidFill>
                    <a:latin typeface="Calibri" pitchFamily="34" charset="0"/>
                    <a:cs typeface="Arial" pitchFamily="34" charset="0"/>
                  </a:rPr>
                  <a:t>    </a:t>
                </a:r>
              </a:p>
              <a:p>
                <a:pPr marL="173038"/>
                <a14:m>
                  <m:oMath xmlns:m="http://schemas.openxmlformats.org/officeDocument/2006/math">
                    <m:sSub>
                      <m:sSubPr>
                        <m:ctrlPr>
                          <a:rPr lang="en-GB" sz="1500" b="0" i="1" smtClean="0">
                            <a:solidFill>
                              <a:schemeClr val="tx1">
                                <a:lumMod val="75000"/>
                                <a:lumOff val="25000"/>
                              </a:schemeClr>
                            </a:solidFill>
                            <a:latin typeface="Cambria Math" panose="02040503050406030204" pitchFamily="18" charset="0"/>
                            <a:cs typeface="Arial" pitchFamily="34" charset="0"/>
                          </a:rPr>
                        </m:ctrlPr>
                      </m:sSubPr>
                      <m:e>
                        <m:r>
                          <m:rPr>
                            <m:sty m:val="p"/>
                          </m:rPr>
                          <a:rPr lang="pt-PT" sz="1500">
                            <a:solidFill>
                              <a:schemeClr val="tx1">
                                <a:lumMod val="75000"/>
                                <a:lumOff val="25000"/>
                              </a:schemeClr>
                            </a:solidFill>
                            <a:latin typeface="Cambria Math" panose="02040503050406030204" pitchFamily="18" charset="0"/>
                            <a:cs typeface="Arial" pitchFamily="34" charset="0"/>
                          </a:rPr>
                          <m:t>b</m:t>
                        </m:r>
                      </m:e>
                      <m:sub>
                        <m:r>
                          <a:rPr lang="en-GB" sz="1500" b="0" i="1" smtClean="0">
                            <a:solidFill>
                              <a:schemeClr val="tx1">
                                <a:lumMod val="75000"/>
                                <a:lumOff val="25000"/>
                              </a:schemeClr>
                            </a:solidFill>
                            <a:latin typeface="Cambria Math" panose="02040503050406030204" pitchFamily="18" charset="0"/>
                            <a:cs typeface="Arial" pitchFamily="34" charset="0"/>
                          </a:rPr>
                          <m:t>𝐺</m:t>
                        </m:r>
                        <m:r>
                          <a:rPr lang="en-GB" sz="1500" b="0" i="1" smtClean="0">
                            <a:solidFill>
                              <a:schemeClr val="tx1">
                                <a:lumMod val="75000"/>
                                <a:lumOff val="25000"/>
                              </a:schemeClr>
                            </a:solidFill>
                            <a:latin typeface="Cambria Math" panose="02040503050406030204" pitchFamily="18" charset="0"/>
                            <a:cs typeface="Arial" pitchFamily="34" charset="0"/>
                          </a:rPr>
                          <m:t>,</m:t>
                        </m:r>
                        <m:r>
                          <a:rPr lang="en-GB" sz="1500" b="0" i="1" smtClean="0">
                            <a:solidFill>
                              <a:schemeClr val="tx1">
                                <a:lumMod val="75000"/>
                                <a:lumOff val="25000"/>
                              </a:schemeClr>
                            </a:solidFill>
                            <a:latin typeface="Cambria Math" panose="02040503050406030204" pitchFamily="18" charset="0"/>
                            <a:cs typeface="Arial" pitchFamily="34" charset="0"/>
                          </a:rPr>
                          <m:t>𝑚𝑎𝑥</m:t>
                        </m:r>
                      </m:sub>
                    </m:sSub>
                    <m:r>
                      <a:rPr lang="pt-PT" sz="1500" b="0" i="1" smtClean="0">
                        <a:solidFill>
                          <a:schemeClr val="tx1">
                            <a:lumMod val="75000"/>
                            <a:lumOff val="25000"/>
                          </a:schemeClr>
                        </a:solidFill>
                        <a:latin typeface="Cambria Math" panose="02040503050406030204" pitchFamily="18" charset="0"/>
                        <a:cs typeface="Arial" pitchFamily="34" charset="0"/>
                      </a:rPr>
                      <m:t>=</m:t>
                    </m:r>
                    <m:r>
                      <a:rPr lang="en-GB" sz="1500" b="0" i="1" smtClean="0">
                        <a:solidFill>
                          <a:schemeClr val="tx1">
                            <a:lumMod val="75000"/>
                            <a:lumOff val="25000"/>
                          </a:schemeClr>
                        </a:solidFill>
                        <a:latin typeface="Cambria Math" panose="02040503050406030204" pitchFamily="18" charset="0"/>
                        <a:cs typeface="Arial" pitchFamily="34" charset="0"/>
                      </a:rPr>
                      <m:t>30</m:t>
                    </m:r>
                    <m:r>
                      <a:rPr lang="pt-PT" sz="1500" b="0" i="1"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m:t>
                    </m:r>
                  </m:oMath>
                </a14:m>
                <a:r>
                  <a:rPr lang="en-GB" sz="1500" dirty="0" smtClean="0">
                    <a:solidFill>
                      <a:schemeClr val="tx1">
                        <a:lumMod val="75000"/>
                        <a:lumOff val="25000"/>
                      </a:schemeClr>
                    </a:solidFill>
                    <a:latin typeface="Calibri" pitchFamily="34" charset="0"/>
                    <a:cs typeface="Arial" pitchFamily="34" charset="0"/>
                  </a:rPr>
                  <a:t> </a:t>
                </a:r>
              </a:p>
              <a:p>
                <a:pPr marL="173038"/>
                <a14:m>
                  <m:oMath xmlns:m="http://schemas.openxmlformats.org/officeDocument/2006/math">
                    <m:r>
                      <a:rPr lang="en-GB" sz="1500" b="0" i="1" smtClean="0">
                        <a:solidFill>
                          <a:schemeClr val="tx1">
                            <a:lumMod val="75000"/>
                            <a:lumOff val="25000"/>
                          </a:schemeClr>
                        </a:solidFill>
                        <a:latin typeface="Cambria Math" panose="02040503050406030204" pitchFamily="18" charset="0"/>
                        <a:cs typeface="Arial" pitchFamily="34" charset="0"/>
                      </a:rPr>
                      <m:t>𝑛</m:t>
                    </m:r>
                    <m:r>
                      <a:rPr lang="en-GB" sz="1500" b="0" i="1" smtClean="0">
                        <a:solidFill>
                          <a:schemeClr val="tx1">
                            <a:lumMod val="75000"/>
                            <a:lumOff val="25000"/>
                          </a:schemeClr>
                        </a:solidFill>
                        <a:latin typeface="Cambria Math" panose="02040503050406030204" pitchFamily="18" charset="0"/>
                        <a:cs typeface="Arial" pitchFamily="34" charset="0"/>
                      </a:rPr>
                      <m:t>=29/22.8</m:t>
                    </m:r>
                  </m:oMath>
                </a14:m>
                <a:r>
                  <a:rPr lang="en-GB" sz="1500" dirty="0" smtClean="0">
                    <a:solidFill>
                      <a:schemeClr val="tx1">
                        <a:lumMod val="75000"/>
                        <a:lumOff val="25000"/>
                      </a:schemeClr>
                    </a:solidFill>
                    <a:latin typeface="Calibri" pitchFamily="34" charset="0"/>
                    <a:cs typeface="Arial" pitchFamily="34" charset="0"/>
                  </a:rPr>
                  <a:t> </a:t>
                </a:r>
              </a:p>
              <a:p>
                <a:pPr marL="173038"/>
                <a14:m>
                  <m:oMath xmlns:m="http://schemas.openxmlformats.org/officeDocument/2006/math">
                    <m:r>
                      <a:rPr lang="en-GB" sz="1500" i="1" dirty="0" smtClean="0">
                        <a:solidFill>
                          <a:schemeClr val="tx1">
                            <a:lumMod val="75000"/>
                            <a:lumOff val="25000"/>
                          </a:schemeClr>
                        </a:solidFill>
                        <a:latin typeface="Cambria Math" panose="02040503050406030204" pitchFamily="18" charset="0"/>
                        <a:cs typeface="Arial" pitchFamily="34" charset="0"/>
                      </a:rPr>
                      <m:t>𝑃</m:t>
                    </m:r>
                    <m:r>
                      <a:rPr lang="en-GB" sz="1500" i="1" dirty="0" smtClean="0">
                        <a:solidFill>
                          <a:schemeClr val="tx1">
                            <a:lumMod val="75000"/>
                            <a:lumOff val="25000"/>
                          </a:schemeClr>
                        </a:solidFill>
                        <a:latin typeface="Cambria Math" panose="02040503050406030204" pitchFamily="18" charset="0"/>
                        <a:cs typeface="Arial" pitchFamily="34" charset="0"/>
                      </a:rPr>
                      <m:t>=70%</m:t>
                    </m:r>
                  </m:oMath>
                </a14:m>
                <a:r>
                  <a:rPr lang="en-GB" sz="1500" dirty="0" smtClean="0">
                    <a:solidFill>
                      <a:schemeClr val="tx1">
                        <a:lumMod val="75000"/>
                        <a:lumOff val="25000"/>
                      </a:schemeClr>
                    </a:solidFill>
                    <a:latin typeface="Calibri" pitchFamily="34" charset="0"/>
                    <a:cs typeface="Arial" pitchFamily="34" charset="0"/>
                  </a:rPr>
                  <a:t> </a:t>
                </a:r>
              </a:p>
            </p:txBody>
          </p:sp>
        </mc:Choice>
        <mc:Fallback xmlns="">
          <p:sp>
            <p:nvSpPr>
              <p:cNvPr id="9" name="Rounded Rectangle 8"/>
              <p:cNvSpPr>
                <a:spLocks noRot="1" noChangeAspect="1" noMove="1" noResize="1" noEditPoints="1" noAdjustHandles="1" noChangeArrowheads="1" noChangeShapeType="1" noTextEdit="1"/>
              </p:cNvSpPr>
              <p:nvPr/>
            </p:nvSpPr>
            <p:spPr>
              <a:xfrm>
                <a:off x="468314" y="4308968"/>
                <a:ext cx="1591980" cy="1388906"/>
              </a:xfrm>
              <a:prstGeom prst="roundRect">
                <a:avLst>
                  <a:gd name="adj" fmla="val 4604"/>
                </a:avLst>
              </a:prstGeom>
              <a:blipFill rotWithShape="0">
                <a:blip r:embed="rId5"/>
                <a:stretch>
                  <a:fillRect/>
                </a:stretch>
              </a:blipFill>
              <a:ln w="50800">
                <a:solidFill>
                  <a:srgbClr val="008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ounded Rectangle 9"/>
              <p:cNvSpPr/>
              <p:nvPr/>
            </p:nvSpPr>
            <p:spPr>
              <a:xfrm>
                <a:off x="468313" y="2552278"/>
                <a:ext cx="1591980" cy="1388906"/>
              </a:xfrm>
              <a:prstGeom prst="roundRect">
                <a:avLst>
                  <a:gd name="adj" fmla="val 4604"/>
                </a:avLst>
              </a:prstGeom>
              <a:solidFill>
                <a:schemeClr val="bg1"/>
              </a:solidFill>
              <a:ln w="508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sz="1600" dirty="0" smtClean="0">
                    <a:solidFill>
                      <a:srgbClr val="C00000"/>
                    </a:solidFill>
                    <a:latin typeface="Cambria Math" panose="02040503050406030204" pitchFamily="18" charset="0"/>
                    <a:cs typeface="Arial" pitchFamily="34" charset="0"/>
                  </a:rPr>
                  <a:t>Galactiv </a:t>
                </a:r>
                <a:r>
                  <a:rPr lang="pt-PT" sz="1600" dirty="0" err="1" smtClean="0">
                    <a:solidFill>
                      <a:srgbClr val="C00000"/>
                    </a:solidFill>
                    <a:latin typeface="Cambria Math" panose="02040503050406030204" pitchFamily="18" charset="0"/>
                    <a:cs typeface="Arial" pitchFamily="34" charset="0"/>
                  </a:rPr>
                  <a:t>Center</a:t>
                </a:r>
                <a:endParaRPr lang="pt-PT" sz="1600" dirty="0" smtClean="0">
                  <a:solidFill>
                    <a:srgbClr val="C00000"/>
                  </a:solidFill>
                  <a:latin typeface="Cambria Math" panose="02040503050406030204" pitchFamily="18" charset="0"/>
                  <a:cs typeface="Arial" pitchFamily="34" charset="0"/>
                </a:endParaRPr>
              </a:p>
              <a:p>
                <a:pPr marL="173038"/>
                <a14:m>
                  <m:oMath xmlns:m="http://schemas.openxmlformats.org/officeDocument/2006/math">
                    <m:sSub>
                      <m:sSubPr>
                        <m:ctrlPr>
                          <a:rPr lang="pt-PT" sz="1500" i="1" smtClean="0">
                            <a:solidFill>
                              <a:schemeClr val="tx1">
                                <a:lumMod val="75000"/>
                                <a:lumOff val="25000"/>
                              </a:schemeClr>
                            </a:solidFill>
                            <a:latin typeface="Cambria Math" panose="02040503050406030204" pitchFamily="18" charset="0"/>
                            <a:cs typeface="Arial" pitchFamily="34" charset="0"/>
                          </a:rPr>
                        </m:ctrlPr>
                      </m:sSubPr>
                      <m:e>
                        <m:r>
                          <a:rPr lang="pt-PT" sz="1500" b="0" i="1" smtClean="0">
                            <a:solidFill>
                              <a:schemeClr val="tx1">
                                <a:lumMod val="75000"/>
                                <a:lumOff val="25000"/>
                              </a:schemeClr>
                            </a:solidFill>
                            <a:latin typeface="Cambria Math" panose="02040503050406030204" pitchFamily="18" charset="0"/>
                            <a:cs typeface="Arial" pitchFamily="34" charset="0"/>
                          </a:rPr>
                          <m:t>𝐸</m:t>
                        </m:r>
                      </m:e>
                      <m:sub>
                        <m:r>
                          <a:rPr lang="pt-PT" sz="1500" b="0" i="1" smtClean="0">
                            <a:solidFill>
                              <a:schemeClr val="tx1">
                                <a:lumMod val="75000"/>
                                <a:lumOff val="25000"/>
                              </a:schemeClr>
                            </a:solidFill>
                            <a:latin typeface="Cambria Math" panose="02040503050406030204" pitchFamily="18" charset="0"/>
                            <a:cs typeface="Arial" pitchFamily="34" charset="0"/>
                          </a:rPr>
                          <m:t>𝑡h</m:t>
                        </m:r>
                      </m:sub>
                    </m:sSub>
                    <m:r>
                      <a:rPr lang="pt-PT" sz="1500" b="0" i="1" smtClean="0">
                        <a:solidFill>
                          <a:schemeClr val="tx1">
                            <a:lumMod val="75000"/>
                            <a:lumOff val="25000"/>
                          </a:schemeClr>
                        </a:solidFill>
                        <a:latin typeface="Cambria Math" panose="02040503050406030204" pitchFamily="18" charset="0"/>
                        <a:cs typeface="Arial" pitchFamily="34" charset="0"/>
                      </a:rPr>
                      <m:t>&gt;</m:t>
                    </m:r>
                    <m:r>
                      <a:rPr lang="en-GB" sz="1500" b="0" i="1" smtClean="0">
                        <a:solidFill>
                          <a:schemeClr val="tx1">
                            <a:lumMod val="75000"/>
                            <a:lumOff val="25000"/>
                          </a:schemeClr>
                        </a:solidFill>
                        <a:latin typeface="Cambria Math" panose="02040503050406030204" pitchFamily="18" charset="0"/>
                        <a:cs typeface="Arial" pitchFamily="34" charset="0"/>
                      </a:rPr>
                      <m:t>60</m:t>
                    </m:r>
                  </m:oMath>
                </a14:m>
                <a:r>
                  <a:rPr lang="en-GB" sz="1500" dirty="0" smtClean="0">
                    <a:solidFill>
                      <a:schemeClr val="tx1">
                        <a:lumMod val="75000"/>
                        <a:lumOff val="25000"/>
                      </a:schemeClr>
                    </a:solidFill>
                    <a:latin typeface="Calibri" pitchFamily="34" charset="0"/>
                    <a:cs typeface="Arial" pitchFamily="34" charset="0"/>
                  </a:rPr>
                  <a:t> </a:t>
                </a:r>
                <a:r>
                  <a:rPr lang="en-GB" sz="1500" dirty="0" err="1" smtClean="0">
                    <a:solidFill>
                      <a:schemeClr val="tx1">
                        <a:lumMod val="75000"/>
                        <a:lumOff val="25000"/>
                      </a:schemeClr>
                    </a:solidFill>
                    <a:latin typeface="Calibri" pitchFamily="34" charset="0"/>
                    <a:cs typeface="Arial" pitchFamily="34" charset="0"/>
                  </a:rPr>
                  <a:t>EeV</a:t>
                </a:r>
                <a:r>
                  <a:rPr lang="en-GB" sz="1500" dirty="0" smtClean="0">
                    <a:solidFill>
                      <a:schemeClr val="tx1">
                        <a:lumMod val="75000"/>
                        <a:lumOff val="25000"/>
                      </a:schemeClr>
                    </a:solidFill>
                    <a:latin typeface="Calibri" pitchFamily="34" charset="0"/>
                    <a:cs typeface="Arial" pitchFamily="34" charset="0"/>
                  </a:rPr>
                  <a:t>    </a:t>
                </a:r>
              </a:p>
              <a:p>
                <a:pPr marL="173038"/>
                <a14:m>
                  <m:oMath xmlns:m="http://schemas.openxmlformats.org/officeDocument/2006/math">
                    <m:sSub>
                      <m:sSubPr>
                        <m:ctrlPr>
                          <a:rPr lang="en-GB" sz="1500" b="0" i="1" smtClean="0">
                            <a:solidFill>
                              <a:schemeClr val="tx1">
                                <a:lumMod val="75000"/>
                                <a:lumOff val="25000"/>
                              </a:schemeClr>
                            </a:solidFill>
                            <a:latin typeface="Cambria Math" panose="02040503050406030204" pitchFamily="18" charset="0"/>
                            <a:cs typeface="Arial" pitchFamily="34" charset="0"/>
                          </a:rPr>
                        </m:ctrlPr>
                      </m:sSubPr>
                      <m:e>
                        <m:r>
                          <m:rPr>
                            <m:sty m:val="p"/>
                          </m:rPr>
                          <a:rPr lang="pt-PT" sz="1500">
                            <a:solidFill>
                              <a:schemeClr val="tx1">
                                <a:lumMod val="75000"/>
                                <a:lumOff val="25000"/>
                              </a:schemeClr>
                            </a:solidFill>
                            <a:latin typeface="Cambria Math" panose="02040503050406030204" pitchFamily="18" charset="0"/>
                            <a:cs typeface="Arial" pitchFamily="34" charset="0"/>
                          </a:rPr>
                          <m:t>b</m:t>
                        </m:r>
                      </m:e>
                      <m:sub>
                        <m:r>
                          <a:rPr lang="en-GB" sz="1500" b="0" i="1" smtClean="0">
                            <a:solidFill>
                              <a:schemeClr val="tx1">
                                <a:lumMod val="75000"/>
                                <a:lumOff val="25000"/>
                              </a:schemeClr>
                            </a:solidFill>
                            <a:latin typeface="Cambria Math" panose="02040503050406030204" pitchFamily="18" charset="0"/>
                            <a:cs typeface="Arial" pitchFamily="34" charset="0"/>
                          </a:rPr>
                          <m:t>𝐶𝐺</m:t>
                        </m:r>
                        <m:r>
                          <a:rPr lang="en-GB" sz="1500" b="0" i="1" smtClean="0">
                            <a:solidFill>
                              <a:schemeClr val="tx1">
                                <a:lumMod val="75000"/>
                                <a:lumOff val="25000"/>
                              </a:schemeClr>
                            </a:solidFill>
                            <a:latin typeface="Cambria Math" panose="02040503050406030204" pitchFamily="18" charset="0"/>
                            <a:cs typeface="Arial" pitchFamily="34" charset="0"/>
                          </a:rPr>
                          <m:t>,</m:t>
                        </m:r>
                        <m:r>
                          <a:rPr lang="en-GB" sz="1500" b="0" i="1" smtClean="0">
                            <a:solidFill>
                              <a:schemeClr val="tx1">
                                <a:lumMod val="75000"/>
                                <a:lumOff val="25000"/>
                              </a:schemeClr>
                            </a:solidFill>
                            <a:latin typeface="Cambria Math" panose="02040503050406030204" pitchFamily="18" charset="0"/>
                            <a:cs typeface="Arial" pitchFamily="34" charset="0"/>
                          </a:rPr>
                          <m:t>𝑚𝑎𝑥</m:t>
                        </m:r>
                      </m:sub>
                    </m:sSub>
                    <m:r>
                      <a:rPr lang="pt-PT" sz="1500" b="0" i="1" smtClean="0">
                        <a:solidFill>
                          <a:schemeClr val="tx1">
                            <a:lumMod val="75000"/>
                            <a:lumOff val="25000"/>
                          </a:schemeClr>
                        </a:solidFill>
                        <a:latin typeface="Cambria Math" panose="02040503050406030204" pitchFamily="18" charset="0"/>
                        <a:cs typeface="Arial" pitchFamily="34" charset="0"/>
                      </a:rPr>
                      <m:t>=</m:t>
                    </m:r>
                    <m:r>
                      <a:rPr lang="en-GB" sz="1500" b="0" i="1" smtClean="0">
                        <a:solidFill>
                          <a:schemeClr val="tx1">
                            <a:lumMod val="75000"/>
                            <a:lumOff val="25000"/>
                          </a:schemeClr>
                        </a:solidFill>
                        <a:latin typeface="Cambria Math" panose="02040503050406030204" pitchFamily="18" charset="0"/>
                        <a:cs typeface="Arial" pitchFamily="34" charset="0"/>
                      </a:rPr>
                      <m:t>19</m:t>
                    </m:r>
                    <m:r>
                      <a:rPr lang="pt-PT" sz="1500" b="0" i="1"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m:t>
                    </m:r>
                  </m:oMath>
                </a14:m>
                <a:r>
                  <a:rPr lang="en-GB" sz="1500" dirty="0" smtClean="0">
                    <a:solidFill>
                      <a:schemeClr val="tx1">
                        <a:lumMod val="75000"/>
                        <a:lumOff val="25000"/>
                      </a:schemeClr>
                    </a:solidFill>
                    <a:latin typeface="Calibri" pitchFamily="34" charset="0"/>
                    <a:cs typeface="Arial" pitchFamily="34" charset="0"/>
                  </a:rPr>
                  <a:t> </a:t>
                </a:r>
              </a:p>
              <a:p>
                <a:pPr marL="173038"/>
                <a14:m>
                  <m:oMath xmlns:m="http://schemas.openxmlformats.org/officeDocument/2006/math">
                    <m:r>
                      <a:rPr lang="en-GB" sz="1500" b="0" i="1" smtClean="0">
                        <a:solidFill>
                          <a:schemeClr val="tx1">
                            <a:lumMod val="75000"/>
                            <a:lumOff val="25000"/>
                          </a:schemeClr>
                        </a:solidFill>
                        <a:latin typeface="Cambria Math" panose="02040503050406030204" pitchFamily="18" charset="0"/>
                        <a:cs typeface="Arial" pitchFamily="34" charset="0"/>
                      </a:rPr>
                      <m:t>𝑛</m:t>
                    </m:r>
                    <m:r>
                      <a:rPr lang="en-GB" sz="1500" b="0" i="1" smtClean="0">
                        <a:solidFill>
                          <a:schemeClr val="tx1">
                            <a:lumMod val="75000"/>
                            <a:lumOff val="25000"/>
                          </a:schemeClr>
                        </a:solidFill>
                        <a:latin typeface="Cambria Math" panose="02040503050406030204" pitchFamily="18" charset="0"/>
                        <a:cs typeface="Arial" pitchFamily="34" charset="0"/>
                      </a:rPr>
                      <m:t>=12/5.6</m:t>
                    </m:r>
                  </m:oMath>
                </a14:m>
                <a:r>
                  <a:rPr lang="en-GB" sz="1500" dirty="0" smtClean="0">
                    <a:solidFill>
                      <a:schemeClr val="tx1">
                        <a:lumMod val="75000"/>
                        <a:lumOff val="25000"/>
                      </a:schemeClr>
                    </a:solidFill>
                    <a:latin typeface="Calibri" pitchFamily="34" charset="0"/>
                    <a:cs typeface="Arial" pitchFamily="34" charset="0"/>
                  </a:rPr>
                  <a:t> </a:t>
                </a:r>
              </a:p>
              <a:p>
                <a:pPr marL="173038"/>
                <a14:m>
                  <m:oMath xmlns:m="http://schemas.openxmlformats.org/officeDocument/2006/math">
                    <m:r>
                      <a:rPr lang="en-GB" sz="1500" i="1" dirty="0" smtClean="0">
                        <a:solidFill>
                          <a:schemeClr val="tx1">
                            <a:lumMod val="75000"/>
                            <a:lumOff val="25000"/>
                          </a:schemeClr>
                        </a:solidFill>
                        <a:latin typeface="Cambria Math" panose="02040503050406030204" pitchFamily="18" charset="0"/>
                        <a:cs typeface="Arial" pitchFamily="34" charset="0"/>
                      </a:rPr>
                      <m:t>𝑃</m:t>
                    </m:r>
                    <m:r>
                      <a:rPr lang="en-GB" sz="1500" i="1" dirty="0" smtClean="0">
                        <a:solidFill>
                          <a:schemeClr val="tx1">
                            <a:lumMod val="75000"/>
                            <a:lumOff val="25000"/>
                          </a:schemeClr>
                        </a:solidFill>
                        <a:latin typeface="Cambria Math" panose="02040503050406030204" pitchFamily="18" charset="0"/>
                        <a:cs typeface="Arial" pitchFamily="34" charset="0"/>
                      </a:rPr>
                      <m:t>=29%</m:t>
                    </m:r>
                  </m:oMath>
                </a14:m>
                <a:r>
                  <a:rPr lang="en-GB" sz="1500" dirty="0" smtClean="0">
                    <a:solidFill>
                      <a:schemeClr val="tx1">
                        <a:lumMod val="75000"/>
                        <a:lumOff val="25000"/>
                      </a:schemeClr>
                    </a:solidFill>
                    <a:latin typeface="Calibri" pitchFamily="34" charset="0"/>
                    <a:cs typeface="Arial" pitchFamily="34" charset="0"/>
                  </a:rPr>
                  <a:t> </a:t>
                </a:r>
              </a:p>
            </p:txBody>
          </p:sp>
        </mc:Choice>
        <mc:Fallback xmlns="">
          <p:sp>
            <p:nvSpPr>
              <p:cNvPr id="10" name="Rounded Rectangle 9"/>
              <p:cNvSpPr>
                <a:spLocks noRot="1" noChangeAspect="1" noMove="1" noResize="1" noEditPoints="1" noAdjustHandles="1" noChangeArrowheads="1" noChangeShapeType="1" noTextEdit="1"/>
              </p:cNvSpPr>
              <p:nvPr/>
            </p:nvSpPr>
            <p:spPr>
              <a:xfrm>
                <a:off x="468313" y="2552278"/>
                <a:ext cx="1591980" cy="1388906"/>
              </a:xfrm>
              <a:prstGeom prst="roundRect">
                <a:avLst>
                  <a:gd name="adj" fmla="val 4604"/>
                </a:avLst>
              </a:prstGeom>
              <a:blipFill rotWithShape="0">
                <a:blip r:embed="rId6"/>
                <a:stretch>
                  <a:fillRect/>
                </a:stretch>
              </a:blipFill>
              <a:ln w="50800">
                <a:solidFill>
                  <a:srgbClr val="008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ounded Rectangle 10"/>
              <p:cNvSpPr/>
              <p:nvPr/>
            </p:nvSpPr>
            <p:spPr>
              <a:xfrm>
                <a:off x="2540771" y="4308968"/>
                <a:ext cx="2031229" cy="1388906"/>
              </a:xfrm>
              <a:prstGeom prst="roundRect">
                <a:avLst>
                  <a:gd name="adj" fmla="val 4604"/>
                </a:avLst>
              </a:prstGeom>
              <a:solidFill>
                <a:schemeClr val="bg1"/>
              </a:solidFill>
              <a:ln w="508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sz="1600" dirty="0" smtClean="0">
                    <a:solidFill>
                      <a:srgbClr val="C00000"/>
                    </a:solidFill>
                    <a:latin typeface="Cambria Math" panose="02040503050406030204" pitchFamily="18" charset="0"/>
                    <a:cs typeface="Arial" pitchFamily="34" charset="0"/>
                  </a:rPr>
                  <a:t>Super </a:t>
                </a:r>
                <a:r>
                  <a:rPr lang="pt-PT" sz="1600" dirty="0" err="1" smtClean="0">
                    <a:solidFill>
                      <a:srgbClr val="C00000"/>
                    </a:solidFill>
                    <a:latin typeface="Cambria Math" panose="02040503050406030204" pitchFamily="18" charset="0"/>
                    <a:cs typeface="Arial" pitchFamily="34" charset="0"/>
                  </a:rPr>
                  <a:t>Galactic</a:t>
                </a:r>
                <a:r>
                  <a:rPr lang="pt-PT" sz="1600" dirty="0" smtClean="0">
                    <a:solidFill>
                      <a:srgbClr val="C00000"/>
                    </a:solidFill>
                    <a:latin typeface="Cambria Math" panose="02040503050406030204" pitchFamily="18" charset="0"/>
                    <a:cs typeface="Arial" pitchFamily="34" charset="0"/>
                  </a:rPr>
                  <a:t> Plane     </a:t>
                </a:r>
              </a:p>
              <a:p>
                <a:pPr marL="173038"/>
                <a14:m>
                  <m:oMath xmlns:m="http://schemas.openxmlformats.org/officeDocument/2006/math">
                    <m:sSub>
                      <m:sSubPr>
                        <m:ctrlPr>
                          <a:rPr lang="pt-PT" sz="1500" i="1" smtClean="0">
                            <a:solidFill>
                              <a:schemeClr val="tx1">
                                <a:lumMod val="75000"/>
                                <a:lumOff val="25000"/>
                              </a:schemeClr>
                            </a:solidFill>
                            <a:latin typeface="Cambria Math" panose="02040503050406030204" pitchFamily="18" charset="0"/>
                            <a:cs typeface="Arial" pitchFamily="34" charset="0"/>
                          </a:rPr>
                        </m:ctrlPr>
                      </m:sSubPr>
                      <m:e>
                        <m:r>
                          <a:rPr lang="pt-PT" sz="1500" b="0" i="1" smtClean="0">
                            <a:solidFill>
                              <a:schemeClr val="tx1">
                                <a:lumMod val="75000"/>
                                <a:lumOff val="25000"/>
                              </a:schemeClr>
                            </a:solidFill>
                            <a:latin typeface="Cambria Math" panose="02040503050406030204" pitchFamily="18" charset="0"/>
                            <a:cs typeface="Arial" pitchFamily="34" charset="0"/>
                          </a:rPr>
                          <m:t>𝐸</m:t>
                        </m:r>
                      </m:e>
                      <m:sub>
                        <m:r>
                          <a:rPr lang="pt-PT" sz="1500" b="0" i="1" smtClean="0">
                            <a:solidFill>
                              <a:schemeClr val="tx1">
                                <a:lumMod val="75000"/>
                                <a:lumOff val="25000"/>
                              </a:schemeClr>
                            </a:solidFill>
                            <a:latin typeface="Cambria Math" panose="02040503050406030204" pitchFamily="18" charset="0"/>
                            <a:cs typeface="Arial" pitchFamily="34" charset="0"/>
                          </a:rPr>
                          <m:t>𝑡h</m:t>
                        </m:r>
                      </m:sub>
                    </m:sSub>
                    <m:r>
                      <a:rPr lang="pt-PT" sz="1500" b="0" i="1" smtClean="0">
                        <a:solidFill>
                          <a:schemeClr val="tx1">
                            <a:lumMod val="75000"/>
                            <a:lumOff val="25000"/>
                          </a:schemeClr>
                        </a:solidFill>
                        <a:latin typeface="Cambria Math" panose="02040503050406030204" pitchFamily="18" charset="0"/>
                        <a:cs typeface="Arial" pitchFamily="34" charset="0"/>
                      </a:rPr>
                      <m:t>&gt;</m:t>
                    </m:r>
                  </m:oMath>
                </a14:m>
                <a:r>
                  <a:rPr lang="en-GB" sz="1500" dirty="0" smtClean="0">
                    <a:solidFill>
                      <a:schemeClr val="tx1">
                        <a:lumMod val="75000"/>
                        <a:lumOff val="25000"/>
                      </a:schemeClr>
                    </a:solidFill>
                    <a:latin typeface="Calibri" pitchFamily="34" charset="0"/>
                    <a:cs typeface="Arial" pitchFamily="34" charset="0"/>
                  </a:rPr>
                  <a:t>53 </a:t>
                </a:r>
                <a:r>
                  <a:rPr lang="en-GB" sz="1500" dirty="0" err="1" smtClean="0">
                    <a:solidFill>
                      <a:schemeClr val="tx1">
                        <a:lumMod val="75000"/>
                        <a:lumOff val="25000"/>
                      </a:schemeClr>
                    </a:solidFill>
                    <a:latin typeface="Calibri" pitchFamily="34" charset="0"/>
                    <a:cs typeface="Arial" pitchFamily="34" charset="0"/>
                  </a:rPr>
                  <a:t>EeV</a:t>
                </a:r>
                <a:r>
                  <a:rPr lang="en-GB" sz="1500" dirty="0" smtClean="0">
                    <a:solidFill>
                      <a:schemeClr val="tx1">
                        <a:lumMod val="75000"/>
                        <a:lumOff val="25000"/>
                      </a:schemeClr>
                    </a:solidFill>
                    <a:latin typeface="Calibri" pitchFamily="34" charset="0"/>
                    <a:cs typeface="Arial" pitchFamily="34" charset="0"/>
                  </a:rPr>
                  <a:t>    </a:t>
                </a:r>
              </a:p>
              <a:p>
                <a:pPr marL="173038"/>
                <a14:m>
                  <m:oMath xmlns:m="http://schemas.openxmlformats.org/officeDocument/2006/math">
                    <m:sSub>
                      <m:sSubPr>
                        <m:ctrlPr>
                          <a:rPr lang="en-GB" sz="1500" b="0" i="1" smtClean="0">
                            <a:solidFill>
                              <a:schemeClr val="tx1">
                                <a:lumMod val="75000"/>
                                <a:lumOff val="25000"/>
                              </a:schemeClr>
                            </a:solidFill>
                            <a:latin typeface="Cambria Math" panose="02040503050406030204" pitchFamily="18" charset="0"/>
                            <a:cs typeface="Arial" pitchFamily="34" charset="0"/>
                          </a:rPr>
                        </m:ctrlPr>
                      </m:sSubPr>
                      <m:e>
                        <m:r>
                          <m:rPr>
                            <m:sty m:val="p"/>
                          </m:rPr>
                          <a:rPr lang="pt-PT" sz="1500">
                            <a:solidFill>
                              <a:schemeClr val="tx1">
                                <a:lumMod val="75000"/>
                                <a:lumOff val="25000"/>
                              </a:schemeClr>
                            </a:solidFill>
                            <a:latin typeface="Cambria Math" panose="02040503050406030204" pitchFamily="18" charset="0"/>
                            <a:cs typeface="Arial" pitchFamily="34" charset="0"/>
                          </a:rPr>
                          <m:t>b</m:t>
                        </m:r>
                      </m:e>
                      <m:sub>
                        <m:r>
                          <a:rPr lang="en-GB" sz="1500" b="0" i="1" smtClean="0">
                            <a:solidFill>
                              <a:schemeClr val="tx1">
                                <a:lumMod val="75000"/>
                                <a:lumOff val="25000"/>
                              </a:schemeClr>
                            </a:solidFill>
                            <a:latin typeface="Cambria Math" panose="02040503050406030204" pitchFamily="18" charset="0"/>
                            <a:cs typeface="Arial" pitchFamily="34" charset="0"/>
                          </a:rPr>
                          <m:t>𝑆𝐺</m:t>
                        </m:r>
                        <m:r>
                          <a:rPr lang="en-GB" sz="1500" b="0" i="1" smtClean="0">
                            <a:solidFill>
                              <a:schemeClr val="tx1">
                                <a:lumMod val="75000"/>
                                <a:lumOff val="25000"/>
                              </a:schemeClr>
                            </a:solidFill>
                            <a:latin typeface="Cambria Math" panose="02040503050406030204" pitchFamily="18" charset="0"/>
                            <a:cs typeface="Arial" pitchFamily="34" charset="0"/>
                          </a:rPr>
                          <m:t>,</m:t>
                        </m:r>
                        <m:r>
                          <a:rPr lang="en-GB" sz="1500" b="0" i="1" smtClean="0">
                            <a:solidFill>
                              <a:schemeClr val="tx1">
                                <a:lumMod val="75000"/>
                                <a:lumOff val="25000"/>
                              </a:schemeClr>
                            </a:solidFill>
                            <a:latin typeface="Cambria Math" panose="02040503050406030204" pitchFamily="18" charset="0"/>
                            <a:cs typeface="Arial" pitchFamily="34" charset="0"/>
                          </a:rPr>
                          <m:t>𝑚𝑎𝑥</m:t>
                        </m:r>
                      </m:sub>
                    </m:sSub>
                    <m:r>
                      <a:rPr lang="pt-PT" sz="1500" b="0" i="1" smtClean="0">
                        <a:solidFill>
                          <a:schemeClr val="tx1">
                            <a:lumMod val="75000"/>
                            <a:lumOff val="25000"/>
                          </a:schemeClr>
                        </a:solidFill>
                        <a:latin typeface="Cambria Math" panose="02040503050406030204" pitchFamily="18" charset="0"/>
                        <a:cs typeface="Arial" pitchFamily="34" charset="0"/>
                      </a:rPr>
                      <m:t>=</m:t>
                    </m:r>
                    <m:r>
                      <a:rPr lang="en-GB" sz="1500" b="0" i="1" smtClean="0">
                        <a:solidFill>
                          <a:schemeClr val="tx1">
                            <a:lumMod val="75000"/>
                            <a:lumOff val="25000"/>
                          </a:schemeClr>
                        </a:solidFill>
                        <a:latin typeface="Cambria Math" panose="02040503050406030204" pitchFamily="18" charset="0"/>
                        <a:cs typeface="Arial" pitchFamily="34" charset="0"/>
                      </a:rPr>
                      <m:t>19</m:t>
                    </m:r>
                    <m:r>
                      <a:rPr lang="pt-PT" sz="1500" b="0" i="1"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m:t>
                    </m:r>
                  </m:oMath>
                </a14:m>
                <a:r>
                  <a:rPr lang="en-GB" sz="1500" dirty="0" smtClean="0">
                    <a:solidFill>
                      <a:schemeClr val="tx1">
                        <a:lumMod val="75000"/>
                        <a:lumOff val="25000"/>
                      </a:schemeClr>
                    </a:solidFill>
                    <a:latin typeface="Calibri" pitchFamily="34" charset="0"/>
                    <a:cs typeface="Arial" pitchFamily="34" charset="0"/>
                  </a:rPr>
                  <a:t> </a:t>
                </a:r>
              </a:p>
              <a:p>
                <a:pPr marL="173038"/>
                <a14:m>
                  <m:oMath xmlns:m="http://schemas.openxmlformats.org/officeDocument/2006/math">
                    <m:r>
                      <a:rPr lang="en-GB" sz="1500" b="0" i="1" smtClean="0">
                        <a:solidFill>
                          <a:schemeClr val="tx1">
                            <a:lumMod val="75000"/>
                            <a:lumOff val="25000"/>
                          </a:schemeClr>
                        </a:solidFill>
                        <a:latin typeface="Cambria Math" panose="02040503050406030204" pitchFamily="18" charset="0"/>
                        <a:cs typeface="Arial" pitchFamily="34" charset="0"/>
                      </a:rPr>
                      <m:t>𝑛</m:t>
                    </m:r>
                    <m:r>
                      <a:rPr lang="en-GB" sz="1500" b="0" i="1" smtClean="0">
                        <a:solidFill>
                          <a:schemeClr val="tx1">
                            <a:lumMod val="75000"/>
                            <a:lumOff val="25000"/>
                          </a:schemeClr>
                        </a:solidFill>
                        <a:latin typeface="Cambria Math" panose="02040503050406030204" pitchFamily="18" charset="0"/>
                        <a:cs typeface="Arial" pitchFamily="34" charset="0"/>
                      </a:rPr>
                      <m:t>=89/69.7</m:t>
                    </m:r>
                  </m:oMath>
                </a14:m>
                <a:r>
                  <a:rPr lang="en-GB" sz="1500" dirty="0" smtClean="0">
                    <a:solidFill>
                      <a:schemeClr val="tx1">
                        <a:lumMod val="75000"/>
                        <a:lumOff val="25000"/>
                      </a:schemeClr>
                    </a:solidFill>
                    <a:latin typeface="Calibri" pitchFamily="34" charset="0"/>
                    <a:cs typeface="Arial" pitchFamily="34" charset="0"/>
                  </a:rPr>
                  <a:t> </a:t>
                </a:r>
              </a:p>
              <a:p>
                <a:pPr marL="173038"/>
                <a14:m>
                  <m:oMath xmlns:m="http://schemas.openxmlformats.org/officeDocument/2006/math">
                    <m:r>
                      <a:rPr lang="en-GB" sz="1500" i="1" dirty="0" smtClean="0">
                        <a:solidFill>
                          <a:schemeClr val="tx1">
                            <a:lumMod val="75000"/>
                            <a:lumOff val="25000"/>
                          </a:schemeClr>
                        </a:solidFill>
                        <a:latin typeface="Cambria Math" panose="02040503050406030204" pitchFamily="18" charset="0"/>
                        <a:cs typeface="Arial" pitchFamily="34" charset="0"/>
                      </a:rPr>
                      <m:t>𝑃</m:t>
                    </m:r>
                    <m:r>
                      <a:rPr lang="en-GB" sz="1500" i="1" dirty="0" smtClean="0">
                        <a:solidFill>
                          <a:schemeClr val="tx1">
                            <a:lumMod val="75000"/>
                            <a:lumOff val="25000"/>
                          </a:schemeClr>
                        </a:solidFill>
                        <a:latin typeface="Cambria Math" panose="02040503050406030204" pitchFamily="18" charset="0"/>
                        <a:cs typeface="Arial" pitchFamily="34" charset="0"/>
                      </a:rPr>
                      <m:t>=20%</m:t>
                    </m:r>
                  </m:oMath>
                </a14:m>
                <a:r>
                  <a:rPr lang="en-GB" sz="1500" dirty="0" smtClean="0">
                    <a:solidFill>
                      <a:schemeClr val="tx1">
                        <a:lumMod val="75000"/>
                        <a:lumOff val="25000"/>
                      </a:schemeClr>
                    </a:solidFill>
                    <a:latin typeface="Calibri" pitchFamily="34" charset="0"/>
                    <a:cs typeface="Arial" pitchFamily="34" charset="0"/>
                  </a:rPr>
                  <a:t> </a:t>
                </a:r>
              </a:p>
            </p:txBody>
          </p:sp>
        </mc:Choice>
        <mc:Fallback xmlns="">
          <p:sp>
            <p:nvSpPr>
              <p:cNvPr id="11" name="Rounded Rectangle 10"/>
              <p:cNvSpPr>
                <a:spLocks noRot="1" noChangeAspect="1" noMove="1" noResize="1" noEditPoints="1" noAdjustHandles="1" noChangeArrowheads="1" noChangeShapeType="1" noTextEdit="1"/>
              </p:cNvSpPr>
              <p:nvPr/>
            </p:nvSpPr>
            <p:spPr>
              <a:xfrm>
                <a:off x="2540771" y="4308968"/>
                <a:ext cx="2031229" cy="1388906"/>
              </a:xfrm>
              <a:prstGeom prst="roundRect">
                <a:avLst>
                  <a:gd name="adj" fmla="val 4604"/>
                </a:avLst>
              </a:prstGeom>
              <a:blipFill rotWithShape="0">
                <a:blip r:embed="rId7"/>
                <a:stretch>
                  <a:fillRect/>
                </a:stretch>
              </a:blipFill>
              <a:ln w="50800">
                <a:solidFill>
                  <a:srgbClr val="008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Tree>
    <p:extLst>
      <p:ext uri="{BB962C8B-B14F-4D97-AF65-F5344CB8AC3E}">
        <p14:creationId xmlns:p14="http://schemas.microsoft.com/office/powerpoint/2010/main" val="23338655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0" dirty="0"/>
              <a:t>Cross-correlation with Flux-limited </a:t>
            </a:r>
            <a:r>
              <a:rPr lang="en-US" sz="2400" b="0" dirty="0" smtClean="0"/>
              <a:t>Samples: 2MRS </a:t>
            </a:r>
            <a:r>
              <a:rPr lang="en-US" sz="2400" b="0" dirty="0"/>
              <a:t>catalog</a:t>
            </a:r>
          </a:p>
        </p:txBody>
      </p:sp>
      <p:sp>
        <p:nvSpPr>
          <p:cNvPr id="4" name="Slide Number Placeholder 3"/>
          <p:cNvSpPr>
            <a:spLocks noGrp="1"/>
          </p:cNvSpPr>
          <p:nvPr>
            <p:ph type="sldNum" sz="quarter" idx="12"/>
          </p:nvPr>
        </p:nvSpPr>
        <p:spPr/>
        <p:txBody>
          <a:bodyPr/>
          <a:lstStyle/>
          <a:p>
            <a:fld id="{8745C66F-FC7B-4C52-931F-EAABACA1CBDF}" type="slidenum">
              <a:rPr lang="en-US" smtClean="0"/>
              <a:pPr/>
              <a:t>27</a:t>
            </a:fld>
            <a:endParaRPr lang="en-US" dirty="0"/>
          </a:p>
        </p:txBody>
      </p:sp>
      <p:pic>
        <p:nvPicPr>
          <p:cNvPr id="5" name="Picture 4"/>
          <p:cNvPicPr>
            <a:picLocks noChangeAspect="1"/>
          </p:cNvPicPr>
          <p:nvPr/>
        </p:nvPicPr>
        <p:blipFill>
          <a:blip r:embed="rId2"/>
          <a:stretch>
            <a:fillRect/>
          </a:stretch>
        </p:blipFill>
        <p:spPr>
          <a:xfrm>
            <a:off x="2975601" y="1119353"/>
            <a:ext cx="3216249" cy="2249698"/>
          </a:xfrm>
          <a:prstGeom prst="rect">
            <a:avLst/>
          </a:prstGeom>
        </p:spPr>
      </p:pic>
      <p:pic>
        <p:nvPicPr>
          <p:cNvPr id="6" name="Picture 5"/>
          <p:cNvPicPr>
            <a:picLocks noChangeAspect="1"/>
          </p:cNvPicPr>
          <p:nvPr/>
        </p:nvPicPr>
        <p:blipFill>
          <a:blip r:embed="rId3"/>
          <a:stretch>
            <a:fillRect/>
          </a:stretch>
        </p:blipFill>
        <p:spPr>
          <a:xfrm>
            <a:off x="6118061" y="1049273"/>
            <a:ext cx="3025939" cy="2311530"/>
          </a:xfrm>
          <a:prstGeom prst="rect">
            <a:avLst/>
          </a:prstGeom>
        </p:spPr>
      </p:pic>
      <p:pic>
        <p:nvPicPr>
          <p:cNvPr id="7" name="Picture 6"/>
          <p:cNvPicPr>
            <a:picLocks noChangeAspect="1"/>
          </p:cNvPicPr>
          <p:nvPr/>
        </p:nvPicPr>
        <p:blipFill>
          <a:blip r:embed="rId4"/>
          <a:stretch>
            <a:fillRect/>
          </a:stretch>
        </p:blipFill>
        <p:spPr>
          <a:xfrm>
            <a:off x="4572000" y="3964913"/>
            <a:ext cx="3482685" cy="2325799"/>
          </a:xfrm>
          <a:prstGeom prst="rect">
            <a:avLst/>
          </a:prstGeom>
        </p:spPr>
      </p:pic>
      <mc:AlternateContent xmlns:mc="http://schemas.openxmlformats.org/markup-compatibility/2006" xmlns:a14="http://schemas.microsoft.com/office/drawing/2010/main">
        <mc:Choice Requires="a14">
          <p:sp>
            <p:nvSpPr>
              <p:cNvPr id="8" name="Rounded Rectangle 7"/>
              <p:cNvSpPr/>
              <p:nvPr/>
            </p:nvSpPr>
            <p:spPr>
              <a:xfrm>
                <a:off x="792994" y="4433360"/>
                <a:ext cx="2621538" cy="1388906"/>
              </a:xfrm>
              <a:prstGeom prst="roundRect">
                <a:avLst>
                  <a:gd name="adj" fmla="val 4604"/>
                </a:avLst>
              </a:prstGeom>
              <a:solidFill>
                <a:schemeClr val="bg1"/>
              </a:solidFill>
              <a:ln w="508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sz="1600" dirty="0" smtClean="0">
                    <a:solidFill>
                      <a:srgbClr val="C00000"/>
                    </a:solidFill>
                    <a:latin typeface="Cambria Math" panose="02040503050406030204" pitchFamily="18" charset="0"/>
                    <a:cs typeface="Arial" pitchFamily="34" charset="0"/>
                  </a:rPr>
                  <a:t>2MASS </a:t>
                </a:r>
                <a:r>
                  <a:rPr lang="pt-PT" sz="1600" dirty="0" err="1">
                    <a:solidFill>
                      <a:srgbClr val="C00000"/>
                    </a:solidFill>
                    <a:latin typeface="Cambria Math" panose="02040503050406030204" pitchFamily="18" charset="0"/>
                    <a:cs typeface="Arial" pitchFamily="34" charset="0"/>
                  </a:rPr>
                  <a:t>Redshift</a:t>
                </a:r>
                <a:r>
                  <a:rPr lang="pt-PT" sz="1600" dirty="0">
                    <a:solidFill>
                      <a:srgbClr val="C00000"/>
                    </a:solidFill>
                    <a:latin typeface="Cambria Math" panose="02040503050406030204" pitchFamily="18" charset="0"/>
                    <a:cs typeface="Arial" pitchFamily="34" charset="0"/>
                  </a:rPr>
                  <a:t> </a:t>
                </a:r>
                <a:r>
                  <a:rPr lang="pt-PT" sz="1600" dirty="0" err="1" smtClean="0">
                    <a:solidFill>
                      <a:srgbClr val="C00000"/>
                    </a:solidFill>
                    <a:latin typeface="Cambria Math" panose="02040503050406030204" pitchFamily="18" charset="0"/>
                    <a:cs typeface="Arial" pitchFamily="34" charset="0"/>
                  </a:rPr>
                  <a:t>Survey</a:t>
                </a:r>
                <a:endParaRPr lang="en-GB" sz="1500" i="1" dirty="0" smtClean="0">
                  <a:solidFill>
                    <a:schemeClr val="tx1">
                      <a:lumMod val="75000"/>
                      <a:lumOff val="25000"/>
                    </a:schemeClr>
                  </a:solidFill>
                  <a:latin typeface="Cambria Math" panose="02040503050406030204" pitchFamily="18" charset="0"/>
                  <a:cs typeface="Arial" pitchFamily="34" charset="0"/>
                </a:endParaRPr>
              </a:p>
              <a:p>
                <a:pPr marL="173038"/>
                <a14:m>
                  <m:oMath xmlns:m="http://schemas.openxmlformats.org/officeDocument/2006/math">
                    <m:r>
                      <a:rPr lang="en-GB" sz="1500" b="0" i="1" smtClean="0">
                        <a:solidFill>
                          <a:schemeClr val="tx1">
                            <a:lumMod val="75000"/>
                            <a:lumOff val="25000"/>
                          </a:schemeClr>
                        </a:solidFill>
                        <a:latin typeface="Cambria Math" panose="02040503050406030204" pitchFamily="18" charset="0"/>
                        <a:cs typeface="Arial" pitchFamily="34" charset="0"/>
                      </a:rPr>
                      <m:t>𝐷</m:t>
                    </m:r>
                    <m:r>
                      <a:rPr lang="en-GB" sz="1500" b="0" i="1" smtClean="0">
                        <a:solidFill>
                          <a:schemeClr val="tx1">
                            <a:lumMod val="75000"/>
                            <a:lumOff val="25000"/>
                          </a:schemeClr>
                        </a:solidFill>
                        <a:latin typeface="Cambria Math" panose="02040503050406030204" pitchFamily="18" charset="0"/>
                        <a:cs typeface="Arial" pitchFamily="34" charset="0"/>
                      </a:rPr>
                      <m:t>=90</m:t>
                    </m:r>
                  </m:oMath>
                </a14:m>
                <a:r>
                  <a:rPr lang="en-GB" sz="1500" i="1" dirty="0" smtClean="0">
                    <a:solidFill>
                      <a:schemeClr val="tx1">
                        <a:lumMod val="75000"/>
                        <a:lumOff val="25000"/>
                      </a:schemeClr>
                    </a:solidFill>
                    <a:latin typeface="Cambria Math" panose="02040503050406030204" pitchFamily="18" charset="0"/>
                    <a:cs typeface="Arial" pitchFamily="34" charset="0"/>
                  </a:rPr>
                  <a:t> </a:t>
                </a:r>
                <a:r>
                  <a:rPr lang="en-GB" sz="1500" dirty="0" smtClean="0">
                    <a:solidFill>
                      <a:schemeClr val="tx1">
                        <a:lumMod val="75000"/>
                        <a:lumOff val="25000"/>
                      </a:schemeClr>
                    </a:solidFill>
                    <a:latin typeface="Cambria Math" panose="02040503050406030204" pitchFamily="18" charset="0"/>
                    <a:cs typeface="Arial" pitchFamily="34" charset="0"/>
                  </a:rPr>
                  <a:t>Mpc</a:t>
                </a:r>
              </a:p>
              <a:p>
                <a:pPr marL="173038"/>
                <a14:m>
                  <m:oMath xmlns:m="http://schemas.openxmlformats.org/officeDocument/2006/math">
                    <m:sSub>
                      <m:sSubPr>
                        <m:ctrlPr>
                          <a:rPr lang="pt-PT" sz="1500" i="1" smtClean="0">
                            <a:solidFill>
                              <a:schemeClr val="tx1">
                                <a:lumMod val="75000"/>
                                <a:lumOff val="25000"/>
                              </a:schemeClr>
                            </a:solidFill>
                            <a:latin typeface="Cambria Math" panose="02040503050406030204" pitchFamily="18" charset="0"/>
                            <a:cs typeface="Arial" pitchFamily="34" charset="0"/>
                          </a:rPr>
                        </m:ctrlPr>
                      </m:sSubPr>
                      <m:e>
                        <m:r>
                          <a:rPr lang="pt-PT" sz="1500" b="0" i="1" smtClean="0">
                            <a:solidFill>
                              <a:schemeClr val="tx1">
                                <a:lumMod val="75000"/>
                                <a:lumOff val="25000"/>
                              </a:schemeClr>
                            </a:solidFill>
                            <a:latin typeface="Cambria Math" panose="02040503050406030204" pitchFamily="18" charset="0"/>
                            <a:cs typeface="Arial" pitchFamily="34" charset="0"/>
                          </a:rPr>
                          <m:t>𝐸</m:t>
                        </m:r>
                      </m:e>
                      <m:sub>
                        <m:r>
                          <a:rPr lang="pt-PT" sz="1500" b="0" i="1" smtClean="0">
                            <a:solidFill>
                              <a:schemeClr val="tx1">
                                <a:lumMod val="75000"/>
                                <a:lumOff val="25000"/>
                              </a:schemeClr>
                            </a:solidFill>
                            <a:latin typeface="Cambria Math" panose="02040503050406030204" pitchFamily="18" charset="0"/>
                            <a:cs typeface="Arial" pitchFamily="34" charset="0"/>
                          </a:rPr>
                          <m:t>𝑡h</m:t>
                        </m:r>
                      </m:sub>
                    </m:sSub>
                    <m:r>
                      <a:rPr lang="pt-PT" sz="1500" b="0" i="1" smtClean="0">
                        <a:solidFill>
                          <a:schemeClr val="tx1">
                            <a:lumMod val="75000"/>
                            <a:lumOff val="25000"/>
                          </a:schemeClr>
                        </a:solidFill>
                        <a:latin typeface="Cambria Math" panose="02040503050406030204" pitchFamily="18" charset="0"/>
                        <a:cs typeface="Arial" pitchFamily="34" charset="0"/>
                      </a:rPr>
                      <m:t>&gt;</m:t>
                    </m:r>
                    <m:r>
                      <a:rPr lang="en-GB" sz="1500" b="0" i="1" smtClean="0">
                        <a:solidFill>
                          <a:schemeClr val="tx1">
                            <a:lumMod val="75000"/>
                            <a:lumOff val="25000"/>
                          </a:schemeClr>
                        </a:solidFill>
                        <a:latin typeface="Cambria Math" panose="02040503050406030204" pitchFamily="18" charset="0"/>
                        <a:cs typeface="Arial" pitchFamily="34" charset="0"/>
                      </a:rPr>
                      <m:t>52</m:t>
                    </m:r>
                  </m:oMath>
                </a14:m>
                <a:r>
                  <a:rPr lang="en-GB" sz="1500" dirty="0" smtClean="0">
                    <a:solidFill>
                      <a:schemeClr val="tx1">
                        <a:lumMod val="75000"/>
                        <a:lumOff val="25000"/>
                      </a:schemeClr>
                    </a:solidFill>
                    <a:latin typeface="Calibri" pitchFamily="34" charset="0"/>
                    <a:cs typeface="Arial" pitchFamily="34" charset="0"/>
                  </a:rPr>
                  <a:t> </a:t>
                </a:r>
                <a:r>
                  <a:rPr lang="en-GB" sz="1500" dirty="0" err="1" smtClean="0">
                    <a:solidFill>
                      <a:schemeClr val="tx1">
                        <a:lumMod val="75000"/>
                        <a:lumOff val="25000"/>
                      </a:schemeClr>
                    </a:solidFill>
                    <a:latin typeface="Calibri" pitchFamily="34" charset="0"/>
                    <a:cs typeface="Arial" pitchFamily="34" charset="0"/>
                  </a:rPr>
                  <a:t>EeV</a:t>
                </a:r>
                <a:r>
                  <a:rPr lang="en-GB" sz="1500" dirty="0" smtClean="0">
                    <a:solidFill>
                      <a:schemeClr val="tx1">
                        <a:lumMod val="75000"/>
                        <a:lumOff val="25000"/>
                      </a:schemeClr>
                    </a:solidFill>
                    <a:latin typeface="Calibri" pitchFamily="34" charset="0"/>
                    <a:cs typeface="Arial" pitchFamily="34" charset="0"/>
                  </a:rPr>
                  <a:t>    </a:t>
                </a:r>
              </a:p>
              <a:p>
                <a:pPr marL="173038"/>
                <a14:m>
                  <m:oMath xmlns:m="http://schemas.openxmlformats.org/officeDocument/2006/math">
                    <m:r>
                      <m:rPr>
                        <m:sty m:val="p"/>
                      </m:rPr>
                      <a:rPr lang="en-GB" sz="1500" b="0" i="0" smtClean="0">
                        <a:solidFill>
                          <a:schemeClr val="tx1">
                            <a:lumMod val="75000"/>
                            <a:lumOff val="25000"/>
                          </a:schemeClr>
                        </a:solidFill>
                        <a:latin typeface="Cambria Math" panose="02040503050406030204" pitchFamily="18" charset="0"/>
                        <a:cs typeface="Arial" pitchFamily="34" charset="0"/>
                      </a:rPr>
                      <m:t>Ψ</m:t>
                    </m:r>
                    <m:r>
                      <a:rPr lang="pt-PT" sz="1500" b="0" i="1" smtClean="0">
                        <a:solidFill>
                          <a:schemeClr val="tx1">
                            <a:lumMod val="75000"/>
                            <a:lumOff val="25000"/>
                          </a:schemeClr>
                        </a:solidFill>
                        <a:latin typeface="Cambria Math" panose="02040503050406030204" pitchFamily="18" charset="0"/>
                        <a:cs typeface="Arial" pitchFamily="34" charset="0"/>
                      </a:rPr>
                      <m:t>=</m:t>
                    </m:r>
                    <m:r>
                      <a:rPr lang="en-GB" sz="1500" b="0" i="1" smtClean="0">
                        <a:solidFill>
                          <a:schemeClr val="tx1">
                            <a:lumMod val="75000"/>
                            <a:lumOff val="25000"/>
                          </a:schemeClr>
                        </a:solidFill>
                        <a:latin typeface="Cambria Math" panose="02040503050406030204" pitchFamily="18" charset="0"/>
                        <a:cs typeface="Arial" pitchFamily="34" charset="0"/>
                      </a:rPr>
                      <m:t>9</m:t>
                    </m:r>
                    <m:r>
                      <a:rPr lang="pt-PT" sz="1500" b="0" i="1"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m:t>
                    </m:r>
                  </m:oMath>
                </a14:m>
                <a:r>
                  <a:rPr lang="en-GB" sz="1500" dirty="0" smtClean="0">
                    <a:solidFill>
                      <a:schemeClr val="tx1">
                        <a:lumMod val="75000"/>
                        <a:lumOff val="25000"/>
                      </a:schemeClr>
                    </a:solidFill>
                    <a:latin typeface="Calibri" pitchFamily="34" charset="0"/>
                    <a:cs typeface="Arial" pitchFamily="34" charset="0"/>
                  </a:rPr>
                  <a:t> </a:t>
                </a:r>
              </a:p>
              <a:p>
                <a:pPr marL="173038"/>
                <a14:m>
                  <m:oMath xmlns:m="http://schemas.openxmlformats.org/officeDocument/2006/math">
                    <m:r>
                      <a:rPr lang="en-GB" sz="1500" i="1" dirty="0" smtClean="0">
                        <a:solidFill>
                          <a:srgbClr val="C00000"/>
                        </a:solidFill>
                        <a:latin typeface="Cambria Math" panose="02040503050406030204" pitchFamily="18" charset="0"/>
                        <a:cs typeface="Arial" pitchFamily="34" charset="0"/>
                      </a:rPr>
                      <m:t>𝑃</m:t>
                    </m:r>
                    <m:r>
                      <a:rPr lang="en-GB" sz="1500" i="1" dirty="0" smtClean="0">
                        <a:solidFill>
                          <a:srgbClr val="C00000"/>
                        </a:solidFill>
                        <a:latin typeface="Cambria Math" panose="02040503050406030204" pitchFamily="18" charset="0"/>
                        <a:cs typeface="Arial" pitchFamily="34" charset="0"/>
                      </a:rPr>
                      <m:t>=24%</m:t>
                    </m:r>
                  </m:oMath>
                </a14:m>
                <a:r>
                  <a:rPr lang="en-GB" sz="1500" dirty="0" smtClean="0">
                    <a:solidFill>
                      <a:srgbClr val="C00000"/>
                    </a:solidFill>
                    <a:latin typeface="Calibri" pitchFamily="34" charset="0"/>
                    <a:cs typeface="Arial" pitchFamily="34" charset="0"/>
                  </a:rPr>
                  <a:t> </a:t>
                </a:r>
              </a:p>
            </p:txBody>
          </p:sp>
        </mc:Choice>
        <mc:Fallback xmlns="">
          <p:sp>
            <p:nvSpPr>
              <p:cNvPr id="8" name="Rounded Rectangle 7"/>
              <p:cNvSpPr>
                <a:spLocks noRot="1" noChangeAspect="1" noMove="1" noResize="1" noEditPoints="1" noAdjustHandles="1" noChangeArrowheads="1" noChangeShapeType="1" noTextEdit="1"/>
              </p:cNvSpPr>
              <p:nvPr/>
            </p:nvSpPr>
            <p:spPr>
              <a:xfrm>
                <a:off x="792994" y="4433360"/>
                <a:ext cx="2621538" cy="1388906"/>
              </a:xfrm>
              <a:prstGeom prst="roundRect">
                <a:avLst>
                  <a:gd name="adj" fmla="val 4604"/>
                </a:avLst>
              </a:prstGeom>
              <a:blipFill rotWithShape="0">
                <a:blip r:embed="rId5"/>
                <a:stretch>
                  <a:fillRect/>
                </a:stretch>
              </a:blipFill>
              <a:ln w="50800">
                <a:solidFill>
                  <a:srgbClr val="008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ounded Rectangle 8"/>
              <p:cNvSpPr/>
              <p:nvPr/>
            </p:nvSpPr>
            <p:spPr>
              <a:xfrm>
                <a:off x="93602" y="1554006"/>
                <a:ext cx="2881999" cy="1302064"/>
              </a:xfrm>
              <a:prstGeom prst="roundRect">
                <a:avLst>
                  <a:gd name="adj" fmla="val 4604"/>
                </a:avLst>
              </a:prstGeom>
              <a:solidFill>
                <a:schemeClr val="bg1"/>
              </a:solidFill>
              <a:ln w="508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smtClean="0">
                    <a:solidFill>
                      <a:srgbClr val="C00000"/>
                    </a:solidFill>
                    <a:latin typeface="Cambria Math" panose="02040503050406030204" pitchFamily="18" charset="0"/>
                    <a:cs typeface="Arial" pitchFamily="34" charset="0"/>
                  </a:rPr>
                  <a:t>Scan:</a:t>
                </a:r>
                <a:endParaRPr lang="en-GB" sz="1400" i="1" dirty="0" smtClean="0">
                  <a:solidFill>
                    <a:schemeClr val="tx1">
                      <a:lumMod val="75000"/>
                      <a:lumOff val="25000"/>
                    </a:schemeClr>
                  </a:solidFill>
                  <a:latin typeface="Cambria Math" panose="02040503050406030204" pitchFamily="18" charset="0"/>
                  <a:cs typeface="Arial" pitchFamily="34" charset="0"/>
                </a:endParaRPr>
              </a:p>
              <a:p>
                <a:pPr marL="173038"/>
                <a14:m>
                  <m:oMath xmlns:m="http://schemas.openxmlformats.org/officeDocument/2006/math">
                    <m:r>
                      <a:rPr lang="en-GB" sz="1400" b="0" i="1" smtClean="0">
                        <a:solidFill>
                          <a:schemeClr val="tx1">
                            <a:lumMod val="75000"/>
                            <a:lumOff val="25000"/>
                          </a:schemeClr>
                        </a:solidFill>
                        <a:latin typeface="Cambria Math" panose="02040503050406030204" pitchFamily="18" charset="0"/>
                        <a:cs typeface="Arial" pitchFamily="34" charset="0"/>
                      </a:rPr>
                      <m:t>10&lt;</m:t>
                    </m:r>
                    <m:r>
                      <a:rPr lang="en-GB" sz="1400" b="0" i="1" smtClean="0">
                        <a:solidFill>
                          <a:schemeClr val="tx1">
                            <a:lumMod val="75000"/>
                            <a:lumOff val="25000"/>
                          </a:schemeClr>
                        </a:solidFill>
                        <a:latin typeface="Cambria Math" panose="02040503050406030204" pitchFamily="18" charset="0"/>
                        <a:cs typeface="Arial" pitchFamily="34" charset="0"/>
                      </a:rPr>
                      <m:t>𝐷</m:t>
                    </m:r>
                    <m:r>
                      <a:rPr lang="en-GB" sz="1400" b="0" i="1" smtClean="0">
                        <a:solidFill>
                          <a:schemeClr val="tx1">
                            <a:lumMod val="75000"/>
                            <a:lumOff val="25000"/>
                          </a:schemeClr>
                        </a:solidFill>
                        <a:latin typeface="Cambria Math" panose="02040503050406030204" pitchFamily="18" charset="0"/>
                        <a:cs typeface="Arial" pitchFamily="34" charset="0"/>
                      </a:rPr>
                      <m:t>&lt;200</m:t>
                    </m:r>
                  </m:oMath>
                </a14:m>
                <a:r>
                  <a:rPr lang="pt-PT" sz="1400" dirty="0" err="1" smtClean="0">
                    <a:solidFill>
                      <a:schemeClr val="tx1">
                        <a:lumMod val="75000"/>
                        <a:lumOff val="25000"/>
                      </a:schemeClr>
                    </a:solidFill>
                    <a:latin typeface="Cambria Math" panose="02040503050406030204" pitchFamily="18" charset="0"/>
                    <a:cs typeface="Arial" pitchFamily="34" charset="0"/>
                  </a:rPr>
                  <a:t>Mpc</a:t>
                </a:r>
                <a:r>
                  <a:rPr lang="pt-PT" sz="1400" dirty="0" smtClean="0">
                    <a:solidFill>
                      <a:schemeClr val="tx1">
                        <a:lumMod val="75000"/>
                        <a:lumOff val="25000"/>
                      </a:schemeClr>
                    </a:solidFill>
                    <a:latin typeface="Cambria Math" panose="02040503050406030204" pitchFamily="18" charset="0"/>
                    <a:cs typeface="Arial" pitchFamily="34" charset="0"/>
                  </a:rPr>
                  <a:t>, 10Mpc steps</a:t>
                </a:r>
              </a:p>
              <a:p>
                <a:pPr marL="173038"/>
                <a14:m>
                  <m:oMath xmlns:m="http://schemas.openxmlformats.org/officeDocument/2006/math">
                    <m:sSub>
                      <m:sSubPr>
                        <m:ctrlPr>
                          <a:rPr lang="pt-PT" sz="1400" i="1" smtClean="0">
                            <a:solidFill>
                              <a:schemeClr val="tx1">
                                <a:lumMod val="75000"/>
                                <a:lumOff val="25000"/>
                              </a:schemeClr>
                            </a:solidFill>
                            <a:latin typeface="Cambria Math" panose="02040503050406030204" pitchFamily="18" charset="0"/>
                            <a:cs typeface="Arial" pitchFamily="34" charset="0"/>
                          </a:rPr>
                        </m:ctrlPr>
                      </m:sSubPr>
                      <m:e>
                        <m:r>
                          <a:rPr lang="en-GB" sz="1400" b="0" i="1" smtClean="0">
                            <a:solidFill>
                              <a:schemeClr val="tx1">
                                <a:lumMod val="75000"/>
                                <a:lumOff val="25000"/>
                              </a:schemeClr>
                            </a:solidFill>
                            <a:latin typeface="Cambria Math" panose="02040503050406030204" pitchFamily="18" charset="0"/>
                            <a:cs typeface="Arial" pitchFamily="34" charset="0"/>
                          </a:rPr>
                          <m:t>40&lt;</m:t>
                        </m:r>
                        <m:r>
                          <a:rPr lang="pt-PT" sz="1400" b="0" i="1" smtClean="0">
                            <a:solidFill>
                              <a:schemeClr val="tx1">
                                <a:lumMod val="75000"/>
                                <a:lumOff val="25000"/>
                              </a:schemeClr>
                            </a:solidFill>
                            <a:latin typeface="Cambria Math" panose="02040503050406030204" pitchFamily="18" charset="0"/>
                            <a:cs typeface="Arial" pitchFamily="34" charset="0"/>
                          </a:rPr>
                          <m:t>𝐸</m:t>
                        </m:r>
                      </m:e>
                      <m:sub>
                        <m:r>
                          <a:rPr lang="pt-PT" sz="1400" b="0" i="1" smtClean="0">
                            <a:solidFill>
                              <a:schemeClr val="tx1">
                                <a:lumMod val="75000"/>
                                <a:lumOff val="25000"/>
                              </a:schemeClr>
                            </a:solidFill>
                            <a:latin typeface="Cambria Math" panose="02040503050406030204" pitchFamily="18" charset="0"/>
                            <a:cs typeface="Arial" pitchFamily="34" charset="0"/>
                          </a:rPr>
                          <m:t>𝑡h</m:t>
                        </m:r>
                      </m:sub>
                    </m:sSub>
                    <m:r>
                      <a:rPr lang="pt-PT" sz="1400" b="0" i="1" smtClean="0">
                        <a:solidFill>
                          <a:schemeClr val="tx1">
                            <a:lumMod val="75000"/>
                            <a:lumOff val="25000"/>
                          </a:schemeClr>
                        </a:solidFill>
                        <a:latin typeface="Cambria Math" panose="02040503050406030204" pitchFamily="18" charset="0"/>
                        <a:cs typeface="Arial" pitchFamily="34" charset="0"/>
                      </a:rPr>
                      <m:t>&gt;</m:t>
                    </m:r>
                    <m:r>
                      <a:rPr lang="en-GB" sz="1400" b="0" i="1" smtClean="0">
                        <a:solidFill>
                          <a:schemeClr val="tx1">
                            <a:lumMod val="75000"/>
                            <a:lumOff val="25000"/>
                          </a:schemeClr>
                        </a:solidFill>
                        <a:latin typeface="Cambria Math" panose="02040503050406030204" pitchFamily="18" charset="0"/>
                        <a:cs typeface="Arial" pitchFamily="34" charset="0"/>
                      </a:rPr>
                      <m:t>80</m:t>
                    </m:r>
                  </m:oMath>
                </a14:m>
                <a:r>
                  <a:rPr lang="en-GB" sz="1400" dirty="0" smtClean="0">
                    <a:solidFill>
                      <a:schemeClr val="tx1">
                        <a:lumMod val="75000"/>
                        <a:lumOff val="25000"/>
                      </a:schemeClr>
                    </a:solidFill>
                    <a:latin typeface="Calibri" pitchFamily="34" charset="0"/>
                    <a:cs typeface="Arial" pitchFamily="34" charset="0"/>
                  </a:rPr>
                  <a:t> </a:t>
                </a:r>
                <a:r>
                  <a:rPr lang="en-GB" sz="1400" dirty="0" err="1" smtClean="0">
                    <a:solidFill>
                      <a:schemeClr val="tx1">
                        <a:lumMod val="75000"/>
                        <a:lumOff val="25000"/>
                      </a:schemeClr>
                    </a:solidFill>
                    <a:latin typeface="Calibri" pitchFamily="34" charset="0"/>
                    <a:cs typeface="Arial" pitchFamily="34" charset="0"/>
                  </a:rPr>
                  <a:t>EeV</a:t>
                </a:r>
                <a:r>
                  <a:rPr lang="en-GB" sz="1400" dirty="0" smtClean="0">
                    <a:solidFill>
                      <a:schemeClr val="tx1">
                        <a:lumMod val="75000"/>
                        <a:lumOff val="25000"/>
                      </a:schemeClr>
                    </a:solidFill>
                    <a:latin typeface="Calibri" pitchFamily="34" charset="0"/>
                    <a:cs typeface="Arial" pitchFamily="34" charset="0"/>
                  </a:rPr>
                  <a:t>, in 1EeV steps</a:t>
                </a:r>
              </a:p>
              <a:p>
                <a:pPr marL="173038"/>
                <a14:m>
                  <m:oMath xmlns:m="http://schemas.openxmlformats.org/officeDocument/2006/math">
                    <m:r>
                      <a:rPr lang="en-GB" sz="1400" b="0" i="1" smtClean="0">
                        <a:solidFill>
                          <a:schemeClr val="tx1">
                            <a:lumMod val="75000"/>
                            <a:lumOff val="25000"/>
                          </a:schemeClr>
                        </a:solidFill>
                        <a:latin typeface="Cambria Math" panose="02040503050406030204" pitchFamily="18" charset="0"/>
                        <a:cs typeface="Arial" pitchFamily="34" charset="0"/>
                      </a:rPr>
                      <m:t>1</m:t>
                    </m:r>
                    <m:r>
                      <a:rPr lang="en-GB" sz="1400" b="0" i="1"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°&lt;</m:t>
                    </m:r>
                    <m:r>
                      <m:rPr>
                        <m:sty m:val="p"/>
                      </m:rPr>
                      <a:rPr lang="en-GB" sz="1400" b="0" i="0"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Ψ</m:t>
                    </m:r>
                    <m:r>
                      <a:rPr lang="en-GB" sz="1400" b="0" i="1"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&lt;30°</m:t>
                    </m:r>
                  </m:oMath>
                </a14:m>
                <a:r>
                  <a:rPr lang="en-GB" sz="1400" dirty="0" smtClean="0">
                    <a:solidFill>
                      <a:schemeClr val="tx1">
                        <a:lumMod val="75000"/>
                        <a:lumOff val="25000"/>
                      </a:schemeClr>
                    </a:solidFill>
                    <a:latin typeface="Calibri" pitchFamily="34" charset="0"/>
                    <a:cs typeface="Arial" pitchFamily="34" charset="0"/>
                  </a:rPr>
                  <a:t>, in </a:t>
                </a:r>
                <a14:m>
                  <m:oMath xmlns:m="http://schemas.openxmlformats.org/officeDocument/2006/math">
                    <m:r>
                      <a:rPr lang="en-GB" sz="1400" b="0" i="0"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1</m:t>
                    </m:r>
                    <m:r>
                      <a:rPr lang="en-GB" sz="1400" i="1">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m:t>
                    </m:r>
                  </m:oMath>
                </a14:m>
                <a:r>
                  <a:rPr lang="en-GB" sz="1400" dirty="0" smtClean="0">
                    <a:solidFill>
                      <a:schemeClr val="tx1">
                        <a:lumMod val="75000"/>
                        <a:lumOff val="25000"/>
                      </a:schemeClr>
                    </a:solidFill>
                    <a:latin typeface="Calibri" pitchFamily="34" charset="0"/>
                    <a:cs typeface="Arial" pitchFamily="34" charset="0"/>
                  </a:rPr>
                  <a:t> steps</a:t>
                </a:r>
              </a:p>
            </p:txBody>
          </p:sp>
        </mc:Choice>
        <mc:Fallback xmlns="">
          <p:sp>
            <p:nvSpPr>
              <p:cNvPr id="9" name="Rounded Rectangle 8"/>
              <p:cNvSpPr>
                <a:spLocks noRot="1" noChangeAspect="1" noMove="1" noResize="1" noEditPoints="1" noAdjustHandles="1" noChangeArrowheads="1" noChangeShapeType="1" noTextEdit="1"/>
              </p:cNvSpPr>
              <p:nvPr/>
            </p:nvSpPr>
            <p:spPr>
              <a:xfrm>
                <a:off x="93602" y="1554006"/>
                <a:ext cx="2881999" cy="1302064"/>
              </a:xfrm>
              <a:prstGeom prst="roundRect">
                <a:avLst>
                  <a:gd name="adj" fmla="val 4604"/>
                </a:avLst>
              </a:prstGeom>
              <a:blipFill rotWithShape="0">
                <a:blip r:embed="rId6"/>
                <a:stretch>
                  <a:fillRect/>
                </a:stretch>
              </a:blipFill>
              <a:ln w="50800">
                <a:solidFill>
                  <a:srgbClr val="C00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Tree>
    <p:extLst>
      <p:ext uri="{BB962C8B-B14F-4D97-AF65-F5344CB8AC3E}">
        <p14:creationId xmlns:p14="http://schemas.microsoft.com/office/powerpoint/2010/main" val="30141069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0" dirty="0"/>
              <a:t>Cross-correlation with Flux-limited Samples: </a:t>
            </a:r>
            <a:r>
              <a:rPr lang="en-GB" sz="2400" b="0" dirty="0"/>
              <a:t>with the AGNs in the Swift-BAT </a:t>
            </a:r>
            <a:r>
              <a:rPr lang="en-GB" sz="2400" b="0" dirty="0" err="1"/>
              <a:t>catalog</a:t>
            </a:r>
            <a:endParaRPr lang="en-US" sz="2400"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28</a:t>
            </a:fld>
            <a:endParaRPr lang="en-US" dirty="0"/>
          </a:p>
        </p:txBody>
      </p:sp>
      <p:pic>
        <p:nvPicPr>
          <p:cNvPr id="5" name="Picture 4"/>
          <p:cNvPicPr>
            <a:picLocks noChangeAspect="1"/>
          </p:cNvPicPr>
          <p:nvPr/>
        </p:nvPicPr>
        <p:blipFill>
          <a:blip r:embed="rId2"/>
          <a:stretch>
            <a:fillRect/>
          </a:stretch>
        </p:blipFill>
        <p:spPr>
          <a:xfrm>
            <a:off x="3098769" y="1269666"/>
            <a:ext cx="3119567" cy="2145166"/>
          </a:xfrm>
          <a:prstGeom prst="rect">
            <a:avLst/>
          </a:prstGeom>
        </p:spPr>
      </p:pic>
      <p:pic>
        <p:nvPicPr>
          <p:cNvPr id="6" name="Picture 5"/>
          <p:cNvPicPr>
            <a:picLocks noChangeAspect="1"/>
          </p:cNvPicPr>
          <p:nvPr/>
        </p:nvPicPr>
        <p:blipFill>
          <a:blip r:embed="rId3"/>
          <a:stretch>
            <a:fillRect/>
          </a:stretch>
        </p:blipFill>
        <p:spPr>
          <a:xfrm>
            <a:off x="6319777" y="1214307"/>
            <a:ext cx="2824223" cy="2200525"/>
          </a:xfrm>
          <a:prstGeom prst="rect">
            <a:avLst/>
          </a:prstGeom>
        </p:spPr>
      </p:pic>
      <p:pic>
        <p:nvPicPr>
          <p:cNvPr id="7" name="Picture 6"/>
          <p:cNvPicPr>
            <a:picLocks noChangeAspect="1"/>
          </p:cNvPicPr>
          <p:nvPr/>
        </p:nvPicPr>
        <p:blipFill>
          <a:blip r:embed="rId4"/>
          <a:stretch>
            <a:fillRect/>
          </a:stretch>
        </p:blipFill>
        <p:spPr>
          <a:xfrm>
            <a:off x="3920874" y="4041299"/>
            <a:ext cx="4347457" cy="2173028"/>
          </a:xfrm>
          <a:prstGeom prst="rect">
            <a:avLst/>
          </a:prstGeom>
        </p:spPr>
      </p:pic>
      <mc:AlternateContent xmlns:mc="http://schemas.openxmlformats.org/markup-compatibility/2006" xmlns:a14="http://schemas.microsoft.com/office/drawing/2010/main">
        <mc:Choice Requires="a14">
          <p:sp>
            <p:nvSpPr>
              <p:cNvPr id="8" name="Rounded Rectangle 7"/>
              <p:cNvSpPr/>
              <p:nvPr/>
            </p:nvSpPr>
            <p:spPr>
              <a:xfrm>
                <a:off x="792994" y="4433360"/>
                <a:ext cx="2621538" cy="1388906"/>
              </a:xfrm>
              <a:prstGeom prst="roundRect">
                <a:avLst>
                  <a:gd name="adj" fmla="val 4604"/>
                </a:avLst>
              </a:prstGeom>
              <a:solidFill>
                <a:schemeClr val="bg1"/>
              </a:solidFill>
              <a:ln w="508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sz="1600" dirty="0" smtClean="0">
                    <a:solidFill>
                      <a:srgbClr val="C00000"/>
                    </a:solidFill>
                    <a:latin typeface="Cambria Math" panose="02040503050406030204" pitchFamily="18" charset="0"/>
                    <a:cs typeface="Arial" pitchFamily="34" charset="0"/>
                  </a:rPr>
                  <a:t>AGNs in the Swift-BAT </a:t>
                </a:r>
                <a:endParaRPr lang="en-GB" sz="1500" b="0" i="1" dirty="0" smtClean="0">
                  <a:solidFill>
                    <a:schemeClr val="tx1">
                      <a:lumMod val="75000"/>
                      <a:lumOff val="25000"/>
                    </a:schemeClr>
                  </a:solidFill>
                  <a:latin typeface="Cambria Math" panose="02040503050406030204" pitchFamily="18" charset="0"/>
                  <a:cs typeface="Arial" pitchFamily="34" charset="0"/>
                </a:endParaRPr>
              </a:p>
              <a:p>
                <a:pPr marL="173038"/>
                <a14:m>
                  <m:oMath xmlns:m="http://schemas.openxmlformats.org/officeDocument/2006/math">
                    <m:r>
                      <a:rPr lang="en-GB" sz="1500" b="0" i="1" smtClean="0">
                        <a:solidFill>
                          <a:schemeClr val="tx1">
                            <a:lumMod val="75000"/>
                            <a:lumOff val="25000"/>
                          </a:schemeClr>
                        </a:solidFill>
                        <a:latin typeface="Cambria Math" panose="02040503050406030204" pitchFamily="18" charset="0"/>
                        <a:cs typeface="Arial" pitchFamily="34" charset="0"/>
                      </a:rPr>
                      <m:t>𝐷</m:t>
                    </m:r>
                    <m:r>
                      <a:rPr lang="en-GB" sz="1500" b="0" i="1" smtClean="0">
                        <a:solidFill>
                          <a:schemeClr val="tx1">
                            <a:lumMod val="75000"/>
                            <a:lumOff val="25000"/>
                          </a:schemeClr>
                        </a:solidFill>
                        <a:latin typeface="Cambria Math" panose="02040503050406030204" pitchFamily="18" charset="0"/>
                        <a:cs typeface="Arial" pitchFamily="34" charset="0"/>
                      </a:rPr>
                      <m:t>=80</m:t>
                    </m:r>
                  </m:oMath>
                </a14:m>
                <a:r>
                  <a:rPr lang="en-GB" sz="1500" i="1" dirty="0" smtClean="0">
                    <a:solidFill>
                      <a:schemeClr val="tx1">
                        <a:lumMod val="75000"/>
                        <a:lumOff val="25000"/>
                      </a:schemeClr>
                    </a:solidFill>
                    <a:latin typeface="Cambria Math" panose="02040503050406030204" pitchFamily="18" charset="0"/>
                    <a:cs typeface="Arial" pitchFamily="34" charset="0"/>
                  </a:rPr>
                  <a:t> </a:t>
                </a:r>
                <a:r>
                  <a:rPr lang="en-GB" sz="1500" dirty="0" smtClean="0">
                    <a:solidFill>
                      <a:schemeClr val="tx1">
                        <a:lumMod val="75000"/>
                        <a:lumOff val="25000"/>
                      </a:schemeClr>
                    </a:solidFill>
                    <a:latin typeface="Cambria Math" panose="02040503050406030204" pitchFamily="18" charset="0"/>
                    <a:cs typeface="Arial" pitchFamily="34" charset="0"/>
                  </a:rPr>
                  <a:t>Mpc</a:t>
                </a:r>
              </a:p>
              <a:p>
                <a:pPr marL="173038"/>
                <a14:m>
                  <m:oMath xmlns:m="http://schemas.openxmlformats.org/officeDocument/2006/math">
                    <m:sSub>
                      <m:sSubPr>
                        <m:ctrlPr>
                          <a:rPr lang="pt-PT" sz="1500" i="1" smtClean="0">
                            <a:solidFill>
                              <a:schemeClr val="tx1">
                                <a:lumMod val="75000"/>
                                <a:lumOff val="25000"/>
                              </a:schemeClr>
                            </a:solidFill>
                            <a:latin typeface="Cambria Math" panose="02040503050406030204" pitchFamily="18" charset="0"/>
                            <a:cs typeface="Arial" pitchFamily="34" charset="0"/>
                          </a:rPr>
                        </m:ctrlPr>
                      </m:sSubPr>
                      <m:e>
                        <m:r>
                          <a:rPr lang="pt-PT" sz="1500" b="0" i="1" smtClean="0">
                            <a:solidFill>
                              <a:schemeClr val="tx1">
                                <a:lumMod val="75000"/>
                                <a:lumOff val="25000"/>
                              </a:schemeClr>
                            </a:solidFill>
                            <a:latin typeface="Cambria Math" panose="02040503050406030204" pitchFamily="18" charset="0"/>
                            <a:cs typeface="Arial" pitchFamily="34" charset="0"/>
                          </a:rPr>
                          <m:t>𝐸</m:t>
                        </m:r>
                      </m:e>
                      <m:sub>
                        <m:r>
                          <a:rPr lang="pt-PT" sz="1500" b="0" i="1" smtClean="0">
                            <a:solidFill>
                              <a:schemeClr val="tx1">
                                <a:lumMod val="75000"/>
                                <a:lumOff val="25000"/>
                              </a:schemeClr>
                            </a:solidFill>
                            <a:latin typeface="Cambria Math" panose="02040503050406030204" pitchFamily="18" charset="0"/>
                            <a:cs typeface="Arial" pitchFamily="34" charset="0"/>
                          </a:rPr>
                          <m:t>𝑡h</m:t>
                        </m:r>
                      </m:sub>
                    </m:sSub>
                    <m:r>
                      <a:rPr lang="pt-PT" sz="1500" b="0" i="1" smtClean="0">
                        <a:solidFill>
                          <a:schemeClr val="tx1">
                            <a:lumMod val="75000"/>
                            <a:lumOff val="25000"/>
                          </a:schemeClr>
                        </a:solidFill>
                        <a:latin typeface="Cambria Math" panose="02040503050406030204" pitchFamily="18" charset="0"/>
                        <a:cs typeface="Arial" pitchFamily="34" charset="0"/>
                      </a:rPr>
                      <m:t>&gt;</m:t>
                    </m:r>
                    <m:r>
                      <a:rPr lang="en-GB" sz="1500" b="0" i="1" smtClean="0">
                        <a:solidFill>
                          <a:schemeClr val="tx1">
                            <a:lumMod val="75000"/>
                            <a:lumOff val="25000"/>
                          </a:schemeClr>
                        </a:solidFill>
                        <a:latin typeface="Cambria Math" panose="02040503050406030204" pitchFamily="18" charset="0"/>
                        <a:cs typeface="Arial" pitchFamily="34" charset="0"/>
                      </a:rPr>
                      <m:t>58</m:t>
                    </m:r>
                  </m:oMath>
                </a14:m>
                <a:r>
                  <a:rPr lang="en-GB" sz="1500" dirty="0" smtClean="0">
                    <a:solidFill>
                      <a:schemeClr val="tx1">
                        <a:lumMod val="75000"/>
                        <a:lumOff val="25000"/>
                      </a:schemeClr>
                    </a:solidFill>
                    <a:latin typeface="Calibri" pitchFamily="34" charset="0"/>
                    <a:cs typeface="Arial" pitchFamily="34" charset="0"/>
                  </a:rPr>
                  <a:t> </a:t>
                </a:r>
                <a:r>
                  <a:rPr lang="en-GB" sz="1500" dirty="0" err="1" smtClean="0">
                    <a:solidFill>
                      <a:schemeClr val="tx1">
                        <a:lumMod val="75000"/>
                        <a:lumOff val="25000"/>
                      </a:schemeClr>
                    </a:solidFill>
                    <a:latin typeface="Calibri" pitchFamily="34" charset="0"/>
                    <a:cs typeface="Arial" pitchFamily="34" charset="0"/>
                  </a:rPr>
                  <a:t>EeV</a:t>
                </a:r>
                <a:r>
                  <a:rPr lang="en-GB" sz="1500" dirty="0" smtClean="0">
                    <a:solidFill>
                      <a:schemeClr val="tx1">
                        <a:lumMod val="75000"/>
                        <a:lumOff val="25000"/>
                      </a:schemeClr>
                    </a:solidFill>
                    <a:latin typeface="Calibri" pitchFamily="34" charset="0"/>
                    <a:cs typeface="Arial" pitchFamily="34" charset="0"/>
                  </a:rPr>
                  <a:t>    </a:t>
                </a:r>
              </a:p>
              <a:p>
                <a:pPr marL="173038"/>
                <a14:m>
                  <m:oMath xmlns:m="http://schemas.openxmlformats.org/officeDocument/2006/math">
                    <m:r>
                      <m:rPr>
                        <m:sty m:val="p"/>
                      </m:rPr>
                      <a:rPr lang="en-GB" sz="1500" b="0" i="0" smtClean="0">
                        <a:solidFill>
                          <a:schemeClr val="tx1">
                            <a:lumMod val="75000"/>
                            <a:lumOff val="25000"/>
                          </a:schemeClr>
                        </a:solidFill>
                        <a:latin typeface="Cambria Math" panose="02040503050406030204" pitchFamily="18" charset="0"/>
                        <a:cs typeface="Arial" pitchFamily="34" charset="0"/>
                      </a:rPr>
                      <m:t>Ψ</m:t>
                    </m:r>
                    <m:r>
                      <a:rPr lang="pt-PT" sz="1500" b="0" i="1" smtClean="0">
                        <a:solidFill>
                          <a:schemeClr val="tx1">
                            <a:lumMod val="75000"/>
                            <a:lumOff val="25000"/>
                          </a:schemeClr>
                        </a:solidFill>
                        <a:latin typeface="Cambria Math" panose="02040503050406030204" pitchFamily="18" charset="0"/>
                        <a:cs typeface="Arial" pitchFamily="34" charset="0"/>
                      </a:rPr>
                      <m:t>=</m:t>
                    </m:r>
                    <m:r>
                      <a:rPr lang="en-GB" sz="1500" b="0" i="1" smtClean="0">
                        <a:solidFill>
                          <a:schemeClr val="tx1">
                            <a:lumMod val="75000"/>
                            <a:lumOff val="25000"/>
                          </a:schemeClr>
                        </a:solidFill>
                        <a:latin typeface="Cambria Math" panose="02040503050406030204" pitchFamily="18" charset="0"/>
                        <a:cs typeface="Arial" pitchFamily="34" charset="0"/>
                      </a:rPr>
                      <m:t>1</m:t>
                    </m:r>
                    <m:r>
                      <a:rPr lang="pt-PT" sz="1500" b="0" i="1"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m:t>
                    </m:r>
                  </m:oMath>
                </a14:m>
                <a:r>
                  <a:rPr lang="en-GB" sz="1500" dirty="0" smtClean="0">
                    <a:solidFill>
                      <a:schemeClr val="tx1">
                        <a:lumMod val="75000"/>
                        <a:lumOff val="25000"/>
                      </a:schemeClr>
                    </a:solidFill>
                    <a:latin typeface="Calibri" pitchFamily="34" charset="0"/>
                    <a:cs typeface="Arial" pitchFamily="34" charset="0"/>
                  </a:rPr>
                  <a:t> </a:t>
                </a:r>
              </a:p>
              <a:p>
                <a:pPr marL="173038"/>
                <a14:m>
                  <m:oMath xmlns:m="http://schemas.openxmlformats.org/officeDocument/2006/math">
                    <m:r>
                      <a:rPr lang="en-GB" sz="1500" i="1" dirty="0" smtClean="0">
                        <a:solidFill>
                          <a:srgbClr val="C00000"/>
                        </a:solidFill>
                        <a:latin typeface="Cambria Math" panose="02040503050406030204" pitchFamily="18" charset="0"/>
                        <a:cs typeface="Arial" pitchFamily="34" charset="0"/>
                      </a:rPr>
                      <m:t>𝑃</m:t>
                    </m:r>
                    <m:r>
                      <a:rPr lang="en-GB" sz="1500" i="1" dirty="0" smtClean="0">
                        <a:solidFill>
                          <a:srgbClr val="C00000"/>
                        </a:solidFill>
                        <a:latin typeface="Cambria Math" panose="02040503050406030204" pitchFamily="18" charset="0"/>
                        <a:cs typeface="Arial" pitchFamily="34" charset="0"/>
                      </a:rPr>
                      <m:t>=6%</m:t>
                    </m:r>
                  </m:oMath>
                </a14:m>
                <a:r>
                  <a:rPr lang="en-GB" sz="1500" dirty="0" smtClean="0">
                    <a:solidFill>
                      <a:srgbClr val="C00000"/>
                    </a:solidFill>
                    <a:latin typeface="Calibri" pitchFamily="34" charset="0"/>
                    <a:cs typeface="Arial" pitchFamily="34" charset="0"/>
                  </a:rPr>
                  <a:t> </a:t>
                </a:r>
              </a:p>
            </p:txBody>
          </p:sp>
        </mc:Choice>
        <mc:Fallback xmlns="">
          <p:sp>
            <p:nvSpPr>
              <p:cNvPr id="8" name="Rounded Rectangle 7"/>
              <p:cNvSpPr>
                <a:spLocks noRot="1" noChangeAspect="1" noMove="1" noResize="1" noEditPoints="1" noAdjustHandles="1" noChangeArrowheads="1" noChangeShapeType="1" noTextEdit="1"/>
              </p:cNvSpPr>
              <p:nvPr/>
            </p:nvSpPr>
            <p:spPr>
              <a:xfrm>
                <a:off x="792994" y="4433360"/>
                <a:ext cx="2621538" cy="1388906"/>
              </a:xfrm>
              <a:prstGeom prst="roundRect">
                <a:avLst>
                  <a:gd name="adj" fmla="val 4604"/>
                </a:avLst>
              </a:prstGeom>
              <a:blipFill rotWithShape="0">
                <a:blip r:embed="rId5"/>
                <a:stretch>
                  <a:fillRect/>
                </a:stretch>
              </a:blipFill>
              <a:ln w="50800">
                <a:solidFill>
                  <a:srgbClr val="008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ounded Rectangle 8"/>
              <p:cNvSpPr/>
              <p:nvPr/>
            </p:nvSpPr>
            <p:spPr>
              <a:xfrm>
                <a:off x="93602" y="1554006"/>
                <a:ext cx="2881999" cy="1302064"/>
              </a:xfrm>
              <a:prstGeom prst="roundRect">
                <a:avLst>
                  <a:gd name="adj" fmla="val 4604"/>
                </a:avLst>
              </a:prstGeom>
              <a:solidFill>
                <a:schemeClr val="bg1"/>
              </a:solidFill>
              <a:ln w="508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smtClean="0">
                    <a:solidFill>
                      <a:srgbClr val="C00000"/>
                    </a:solidFill>
                    <a:latin typeface="Cambria Math" panose="02040503050406030204" pitchFamily="18" charset="0"/>
                    <a:cs typeface="Arial" pitchFamily="34" charset="0"/>
                  </a:rPr>
                  <a:t>Scan:</a:t>
                </a:r>
                <a:endParaRPr lang="en-GB" sz="1400" i="1" dirty="0" smtClean="0">
                  <a:solidFill>
                    <a:schemeClr val="tx1">
                      <a:lumMod val="75000"/>
                      <a:lumOff val="25000"/>
                    </a:schemeClr>
                  </a:solidFill>
                  <a:latin typeface="Cambria Math" panose="02040503050406030204" pitchFamily="18" charset="0"/>
                  <a:cs typeface="Arial" pitchFamily="34" charset="0"/>
                </a:endParaRPr>
              </a:p>
              <a:p>
                <a:pPr marL="173038"/>
                <a14:m>
                  <m:oMath xmlns:m="http://schemas.openxmlformats.org/officeDocument/2006/math">
                    <m:r>
                      <a:rPr lang="en-GB" sz="1400" b="0" i="1" smtClean="0">
                        <a:solidFill>
                          <a:schemeClr val="tx1">
                            <a:lumMod val="75000"/>
                            <a:lumOff val="25000"/>
                          </a:schemeClr>
                        </a:solidFill>
                        <a:latin typeface="Cambria Math" panose="02040503050406030204" pitchFamily="18" charset="0"/>
                        <a:cs typeface="Arial" pitchFamily="34" charset="0"/>
                      </a:rPr>
                      <m:t>10&lt;</m:t>
                    </m:r>
                    <m:r>
                      <a:rPr lang="en-GB" sz="1400" b="0" i="1" smtClean="0">
                        <a:solidFill>
                          <a:schemeClr val="tx1">
                            <a:lumMod val="75000"/>
                            <a:lumOff val="25000"/>
                          </a:schemeClr>
                        </a:solidFill>
                        <a:latin typeface="Cambria Math" panose="02040503050406030204" pitchFamily="18" charset="0"/>
                        <a:cs typeface="Arial" pitchFamily="34" charset="0"/>
                      </a:rPr>
                      <m:t>𝐷</m:t>
                    </m:r>
                    <m:r>
                      <a:rPr lang="en-GB" sz="1400" b="0" i="1" smtClean="0">
                        <a:solidFill>
                          <a:schemeClr val="tx1">
                            <a:lumMod val="75000"/>
                            <a:lumOff val="25000"/>
                          </a:schemeClr>
                        </a:solidFill>
                        <a:latin typeface="Cambria Math" panose="02040503050406030204" pitchFamily="18" charset="0"/>
                        <a:cs typeface="Arial" pitchFamily="34" charset="0"/>
                      </a:rPr>
                      <m:t>&lt;200</m:t>
                    </m:r>
                  </m:oMath>
                </a14:m>
                <a:r>
                  <a:rPr lang="pt-PT" sz="1400" dirty="0" err="1" smtClean="0">
                    <a:solidFill>
                      <a:schemeClr val="tx1">
                        <a:lumMod val="75000"/>
                        <a:lumOff val="25000"/>
                      </a:schemeClr>
                    </a:solidFill>
                    <a:latin typeface="Cambria Math" panose="02040503050406030204" pitchFamily="18" charset="0"/>
                    <a:cs typeface="Arial" pitchFamily="34" charset="0"/>
                  </a:rPr>
                  <a:t>Mpc</a:t>
                </a:r>
                <a:r>
                  <a:rPr lang="pt-PT" sz="1400" dirty="0" smtClean="0">
                    <a:solidFill>
                      <a:schemeClr val="tx1">
                        <a:lumMod val="75000"/>
                        <a:lumOff val="25000"/>
                      </a:schemeClr>
                    </a:solidFill>
                    <a:latin typeface="Cambria Math" panose="02040503050406030204" pitchFamily="18" charset="0"/>
                    <a:cs typeface="Arial" pitchFamily="34" charset="0"/>
                  </a:rPr>
                  <a:t>, 10Mpc steps</a:t>
                </a:r>
              </a:p>
              <a:p>
                <a:pPr marL="173038"/>
                <a14:m>
                  <m:oMath xmlns:m="http://schemas.openxmlformats.org/officeDocument/2006/math">
                    <m:sSub>
                      <m:sSubPr>
                        <m:ctrlPr>
                          <a:rPr lang="pt-PT" sz="1400" i="1" smtClean="0">
                            <a:solidFill>
                              <a:schemeClr val="tx1">
                                <a:lumMod val="75000"/>
                                <a:lumOff val="25000"/>
                              </a:schemeClr>
                            </a:solidFill>
                            <a:latin typeface="Cambria Math" panose="02040503050406030204" pitchFamily="18" charset="0"/>
                            <a:cs typeface="Arial" pitchFamily="34" charset="0"/>
                          </a:rPr>
                        </m:ctrlPr>
                      </m:sSubPr>
                      <m:e>
                        <m:r>
                          <a:rPr lang="en-GB" sz="1400" b="0" i="1" smtClean="0">
                            <a:solidFill>
                              <a:schemeClr val="tx1">
                                <a:lumMod val="75000"/>
                                <a:lumOff val="25000"/>
                              </a:schemeClr>
                            </a:solidFill>
                            <a:latin typeface="Cambria Math" panose="02040503050406030204" pitchFamily="18" charset="0"/>
                            <a:cs typeface="Arial" pitchFamily="34" charset="0"/>
                          </a:rPr>
                          <m:t>40&lt;</m:t>
                        </m:r>
                        <m:r>
                          <a:rPr lang="pt-PT" sz="1400" b="0" i="1" smtClean="0">
                            <a:solidFill>
                              <a:schemeClr val="tx1">
                                <a:lumMod val="75000"/>
                                <a:lumOff val="25000"/>
                              </a:schemeClr>
                            </a:solidFill>
                            <a:latin typeface="Cambria Math" panose="02040503050406030204" pitchFamily="18" charset="0"/>
                            <a:cs typeface="Arial" pitchFamily="34" charset="0"/>
                          </a:rPr>
                          <m:t>𝐸</m:t>
                        </m:r>
                      </m:e>
                      <m:sub>
                        <m:r>
                          <a:rPr lang="pt-PT" sz="1400" b="0" i="1" smtClean="0">
                            <a:solidFill>
                              <a:schemeClr val="tx1">
                                <a:lumMod val="75000"/>
                                <a:lumOff val="25000"/>
                              </a:schemeClr>
                            </a:solidFill>
                            <a:latin typeface="Cambria Math" panose="02040503050406030204" pitchFamily="18" charset="0"/>
                            <a:cs typeface="Arial" pitchFamily="34" charset="0"/>
                          </a:rPr>
                          <m:t>𝑡h</m:t>
                        </m:r>
                      </m:sub>
                    </m:sSub>
                    <m:r>
                      <a:rPr lang="pt-PT" sz="1400" b="0" i="1" smtClean="0">
                        <a:solidFill>
                          <a:schemeClr val="tx1">
                            <a:lumMod val="75000"/>
                            <a:lumOff val="25000"/>
                          </a:schemeClr>
                        </a:solidFill>
                        <a:latin typeface="Cambria Math" panose="02040503050406030204" pitchFamily="18" charset="0"/>
                        <a:cs typeface="Arial" pitchFamily="34" charset="0"/>
                      </a:rPr>
                      <m:t>&gt;</m:t>
                    </m:r>
                    <m:r>
                      <a:rPr lang="en-GB" sz="1400" b="0" i="1" smtClean="0">
                        <a:solidFill>
                          <a:schemeClr val="tx1">
                            <a:lumMod val="75000"/>
                            <a:lumOff val="25000"/>
                          </a:schemeClr>
                        </a:solidFill>
                        <a:latin typeface="Cambria Math" panose="02040503050406030204" pitchFamily="18" charset="0"/>
                        <a:cs typeface="Arial" pitchFamily="34" charset="0"/>
                      </a:rPr>
                      <m:t>80</m:t>
                    </m:r>
                  </m:oMath>
                </a14:m>
                <a:r>
                  <a:rPr lang="en-GB" sz="1400" dirty="0" smtClean="0">
                    <a:solidFill>
                      <a:schemeClr val="tx1">
                        <a:lumMod val="75000"/>
                        <a:lumOff val="25000"/>
                      </a:schemeClr>
                    </a:solidFill>
                    <a:latin typeface="Calibri" pitchFamily="34" charset="0"/>
                    <a:cs typeface="Arial" pitchFamily="34" charset="0"/>
                  </a:rPr>
                  <a:t> </a:t>
                </a:r>
                <a:r>
                  <a:rPr lang="en-GB" sz="1400" dirty="0" err="1" smtClean="0">
                    <a:solidFill>
                      <a:schemeClr val="tx1">
                        <a:lumMod val="75000"/>
                        <a:lumOff val="25000"/>
                      </a:schemeClr>
                    </a:solidFill>
                    <a:latin typeface="Calibri" pitchFamily="34" charset="0"/>
                    <a:cs typeface="Arial" pitchFamily="34" charset="0"/>
                  </a:rPr>
                  <a:t>EeV</a:t>
                </a:r>
                <a:r>
                  <a:rPr lang="en-GB" sz="1400" dirty="0" smtClean="0">
                    <a:solidFill>
                      <a:schemeClr val="tx1">
                        <a:lumMod val="75000"/>
                        <a:lumOff val="25000"/>
                      </a:schemeClr>
                    </a:solidFill>
                    <a:latin typeface="Calibri" pitchFamily="34" charset="0"/>
                    <a:cs typeface="Arial" pitchFamily="34" charset="0"/>
                  </a:rPr>
                  <a:t>, in 1EeV steps</a:t>
                </a:r>
              </a:p>
              <a:p>
                <a:pPr marL="173038"/>
                <a14:m>
                  <m:oMath xmlns:m="http://schemas.openxmlformats.org/officeDocument/2006/math">
                    <m:r>
                      <a:rPr lang="en-GB" sz="1400" b="0" i="1" smtClean="0">
                        <a:solidFill>
                          <a:schemeClr val="tx1">
                            <a:lumMod val="75000"/>
                            <a:lumOff val="25000"/>
                          </a:schemeClr>
                        </a:solidFill>
                        <a:latin typeface="Cambria Math" panose="02040503050406030204" pitchFamily="18" charset="0"/>
                        <a:cs typeface="Arial" pitchFamily="34" charset="0"/>
                      </a:rPr>
                      <m:t>1</m:t>
                    </m:r>
                    <m:r>
                      <a:rPr lang="en-GB" sz="1400" b="0" i="1"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°&lt;</m:t>
                    </m:r>
                    <m:r>
                      <m:rPr>
                        <m:sty m:val="p"/>
                      </m:rPr>
                      <a:rPr lang="en-GB" sz="1400" b="0" i="0"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Ψ</m:t>
                    </m:r>
                    <m:r>
                      <a:rPr lang="en-GB" sz="1400" b="0" i="1"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&lt;30°</m:t>
                    </m:r>
                  </m:oMath>
                </a14:m>
                <a:r>
                  <a:rPr lang="en-GB" sz="1400" dirty="0" smtClean="0">
                    <a:solidFill>
                      <a:schemeClr val="tx1">
                        <a:lumMod val="75000"/>
                        <a:lumOff val="25000"/>
                      </a:schemeClr>
                    </a:solidFill>
                    <a:latin typeface="Calibri" pitchFamily="34" charset="0"/>
                    <a:cs typeface="Arial" pitchFamily="34" charset="0"/>
                  </a:rPr>
                  <a:t>, in </a:t>
                </a:r>
                <a14:m>
                  <m:oMath xmlns:m="http://schemas.openxmlformats.org/officeDocument/2006/math">
                    <m:r>
                      <a:rPr lang="en-GB" sz="1400" b="0" i="0"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1</m:t>
                    </m:r>
                    <m:r>
                      <a:rPr lang="en-GB" sz="1400" i="1">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m:t>
                    </m:r>
                  </m:oMath>
                </a14:m>
                <a:r>
                  <a:rPr lang="en-GB" sz="1400" dirty="0" smtClean="0">
                    <a:solidFill>
                      <a:schemeClr val="tx1">
                        <a:lumMod val="75000"/>
                        <a:lumOff val="25000"/>
                      </a:schemeClr>
                    </a:solidFill>
                    <a:latin typeface="Calibri" pitchFamily="34" charset="0"/>
                    <a:cs typeface="Arial" pitchFamily="34" charset="0"/>
                  </a:rPr>
                  <a:t> steps</a:t>
                </a:r>
              </a:p>
            </p:txBody>
          </p:sp>
        </mc:Choice>
        <mc:Fallback xmlns="">
          <p:sp>
            <p:nvSpPr>
              <p:cNvPr id="9" name="Rounded Rectangle 8"/>
              <p:cNvSpPr>
                <a:spLocks noRot="1" noChangeAspect="1" noMove="1" noResize="1" noEditPoints="1" noAdjustHandles="1" noChangeArrowheads="1" noChangeShapeType="1" noTextEdit="1"/>
              </p:cNvSpPr>
              <p:nvPr/>
            </p:nvSpPr>
            <p:spPr>
              <a:xfrm>
                <a:off x="93602" y="1554006"/>
                <a:ext cx="2881999" cy="1302064"/>
              </a:xfrm>
              <a:prstGeom prst="roundRect">
                <a:avLst>
                  <a:gd name="adj" fmla="val 4604"/>
                </a:avLst>
              </a:prstGeom>
              <a:blipFill rotWithShape="0">
                <a:blip r:embed="rId6"/>
                <a:stretch>
                  <a:fillRect/>
                </a:stretch>
              </a:blipFill>
              <a:ln w="50800">
                <a:solidFill>
                  <a:srgbClr val="C00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Tree>
    <p:extLst>
      <p:ext uri="{BB962C8B-B14F-4D97-AF65-F5344CB8AC3E}">
        <p14:creationId xmlns:p14="http://schemas.microsoft.com/office/powerpoint/2010/main" val="13365951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Cross-correlation with Flux-limited Samples: with jetted radio galaxies</a:t>
            </a:r>
            <a:endParaRPr lang="en-US"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29</a:t>
            </a:fld>
            <a:endParaRPr lang="en-US" dirty="0"/>
          </a:p>
        </p:txBody>
      </p:sp>
      <p:pic>
        <p:nvPicPr>
          <p:cNvPr id="5" name="Picture 4"/>
          <p:cNvPicPr>
            <a:picLocks noChangeAspect="1"/>
          </p:cNvPicPr>
          <p:nvPr/>
        </p:nvPicPr>
        <p:blipFill>
          <a:blip r:embed="rId2"/>
          <a:stretch>
            <a:fillRect/>
          </a:stretch>
        </p:blipFill>
        <p:spPr>
          <a:xfrm>
            <a:off x="3234457" y="1204024"/>
            <a:ext cx="3036765" cy="2204560"/>
          </a:xfrm>
          <a:prstGeom prst="rect">
            <a:avLst/>
          </a:prstGeom>
        </p:spPr>
      </p:pic>
      <p:pic>
        <p:nvPicPr>
          <p:cNvPr id="6" name="Picture 5"/>
          <p:cNvPicPr>
            <a:picLocks noChangeAspect="1"/>
          </p:cNvPicPr>
          <p:nvPr/>
        </p:nvPicPr>
        <p:blipFill>
          <a:blip r:embed="rId3"/>
          <a:stretch>
            <a:fillRect/>
          </a:stretch>
        </p:blipFill>
        <p:spPr>
          <a:xfrm>
            <a:off x="6306071" y="1232509"/>
            <a:ext cx="2837929" cy="2249735"/>
          </a:xfrm>
          <a:prstGeom prst="rect">
            <a:avLst/>
          </a:prstGeom>
        </p:spPr>
      </p:pic>
      <p:pic>
        <p:nvPicPr>
          <p:cNvPr id="7" name="Picture 6"/>
          <p:cNvPicPr>
            <a:picLocks noChangeAspect="1"/>
          </p:cNvPicPr>
          <p:nvPr/>
        </p:nvPicPr>
        <p:blipFill>
          <a:blip r:embed="rId4"/>
          <a:stretch>
            <a:fillRect/>
          </a:stretch>
        </p:blipFill>
        <p:spPr>
          <a:xfrm>
            <a:off x="3911003" y="3892274"/>
            <a:ext cx="4790135" cy="2331051"/>
          </a:xfrm>
          <a:prstGeom prst="rect">
            <a:avLst/>
          </a:prstGeom>
        </p:spPr>
      </p:pic>
      <mc:AlternateContent xmlns:mc="http://schemas.openxmlformats.org/markup-compatibility/2006" xmlns:a14="http://schemas.microsoft.com/office/drawing/2010/main">
        <mc:Choice Requires="a14">
          <p:sp>
            <p:nvSpPr>
              <p:cNvPr id="8" name="Rounded Rectangle 7"/>
              <p:cNvSpPr/>
              <p:nvPr/>
            </p:nvSpPr>
            <p:spPr>
              <a:xfrm>
                <a:off x="792994" y="4433360"/>
                <a:ext cx="2621538" cy="1388906"/>
              </a:xfrm>
              <a:prstGeom prst="roundRect">
                <a:avLst>
                  <a:gd name="adj" fmla="val 4604"/>
                </a:avLst>
              </a:prstGeom>
              <a:solidFill>
                <a:schemeClr val="bg1"/>
              </a:solidFill>
              <a:ln w="508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sz="1600" dirty="0" smtClean="0">
                    <a:solidFill>
                      <a:srgbClr val="C00000"/>
                    </a:solidFill>
                    <a:latin typeface="Cambria Math" panose="02040503050406030204" pitchFamily="18" charset="0"/>
                    <a:cs typeface="Arial" pitchFamily="34" charset="0"/>
                  </a:rPr>
                  <a:t>jetted radio galaxies</a:t>
                </a:r>
                <a:endParaRPr lang="en-GB" sz="1500" b="0" i="1" dirty="0" smtClean="0">
                  <a:solidFill>
                    <a:schemeClr val="tx1">
                      <a:lumMod val="75000"/>
                      <a:lumOff val="25000"/>
                    </a:schemeClr>
                  </a:solidFill>
                  <a:latin typeface="Cambria Math" panose="02040503050406030204" pitchFamily="18" charset="0"/>
                  <a:cs typeface="Arial" pitchFamily="34" charset="0"/>
                </a:endParaRPr>
              </a:p>
              <a:p>
                <a:pPr marL="173038"/>
                <a14:m>
                  <m:oMath xmlns:m="http://schemas.openxmlformats.org/officeDocument/2006/math">
                    <m:r>
                      <a:rPr lang="en-GB" sz="1500" b="0" i="1" smtClean="0">
                        <a:solidFill>
                          <a:schemeClr val="tx1">
                            <a:lumMod val="75000"/>
                            <a:lumOff val="25000"/>
                          </a:schemeClr>
                        </a:solidFill>
                        <a:latin typeface="Cambria Math" panose="02040503050406030204" pitchFamily="18" charset="0"/>
                        <a:cs typeface="Arial" pitchFamily="34" charset="0"/>
                      </a:rPr>
                      <m:t>𝐷</m:t>
                    </m:r>
                    <m:r>
                      <a:rPr lang="en-GB" sz="1500" b="0" i="1" smtClean="0">
                        <a:solidFill>
                          <a:schemeClr val="tx1">
                            <a:lumMod val="75000"/>
                            <a:lumOff val="25000"/>
                          </a:schemeClr>
                        </a:solidFill>
                        <a:latin typeface="Cambria Math" panose="02040503050406030204" pitchFamily="18" charset="0"/>
                        <a:cs typeface="Arial" pitchFamily="34" charset="0"/>
                      </a:rPr>
                      <m:t>=90</m:t>
                    </m:r>
                  </m:oMath>
                </a14:m>
                <a:r>
                  <a:rPr lang="en-GB" sz="1500" i="1" dirty="0" smtClean="0">
                    <a:solidFill>
                      <a:schemeClr val="tx1">
                        <a:lumMod val="75000"/>
                        <a:lumOff val="25000"/>
                      </a:schemeClr>
                    </a:solidFill>
                    <a:latin typeface="Cambria Math" panose="02040503050406030204" pitchFamily="18" charset="0"/>
                    <a:cs typeface="Arial" pitchFamily="34" charset="0"/>
                  </a:rPr>
                  <a:t> </a:t>
                </a:r>
                <a:r>
                  <a:rPr lang="en-GB" sz="1500" dirty="0" smtClean="0">
                    <a:solidFill>
                      <a:schemeClr val="tx1">
                        <a:lumMod val="75000"/>
                        <a:lumOff val="25000"/>
                      </a:schemeClr>
                    </a:solidFill>
                    <a:latin typeface="Cambria Math" panose="02040503050406030204" pitchFamily="18" charset="0"/>
                    <a:cs typeface="Arial" pitchFamily="34" charset="0"/>
                  </a:rPr>
                  <a:t>Mpc</a:t>
                </a:r>
              </a:p>
              <a:p>
                <a:pPr marL="173038"/>
                <a14:m>
                  <m:oMath xmlns:m="http://schemas.openxmlformats.org/officeDocument/2006/math">
                    <m:sSub>
                      <m:sSubPr>
                        <m:ctrlPr>
                          <a:rPr lang="pt-PT" sz="1500" i="1" smtClean="0">
                            <a:solidFill>
                              <a:schemeClr val="tx1">
                                <a:lumMod val="75000"/>
                                <a:lumOff val="25000"/>
                              </a:schemeClr>
                            </a:solidFill>
                            <a:latin typeface="Cambria Math" panose="02040503050406030204" pitchFamily="18" charset="0"/>
                            <a:cs typeface="Arial" pitchFamily="34" charset="0"/>
                          </a:rPr>
                        </m:ctrlPr>
                      </m:sSubPr>
                      <m:e>
                        <m:r>
                          <a:rPr lang="pt-PT" sz="1500" b="0" i="1" smtClean="0">
                            <a:solidFill>
                              <a:schemeClr val="tx1">
                                <a:lumMod val="75000"/>
                                <a:lumOff val="25000"/>
                              </a:schemeClr>
                            </a:solidFill>
                            <a:latin typeface="Cambria Math" panose="02040503050406030204" pitchFamily="18" charset="0"/>
                            <a:cs typeface="Arial" pitchFamily="34" charset="0"/>
                          </a:rPr>
                          <m:t>𝐸</m:t>
                        </m:r>
                      </m:e>
                      <m:sub>
                        <m:r>
                          <a:rPr lang="pt-PT" sz="1500" b="0" i="1" smtClean="0">
                            <a:solidFill>
                              <a:schemeClr val="tx1">
                                <a:lumMod val="75000"/>
                                <a:lumOff val="25000"/>
                              </a:schemeClr>
                            </a:solidFill>
                            <a:latin typeface="Cambria Math" panose="02040503050406030204" pitchFamily="18" charset="0"/>
                            <a:cs typeface="Arial" pitchFamily="34" charset="0"/>
                          </a:rPr>
                          <m:t>𝑡h</m:t>
                        </m:r>
                      </m:sub>
                    </m:sSub>
                    <m:r>
                      <a:rPr lang="pt-PT" sz="1500" b="0" i="1" smtClean="0">
                        <a:solidFill>
                          <a:schemeClr val="tx1">
                            <a:lumMod val="75000"/>
                            <a:lumOff val="25000"/>
                          </a:schemeClr>
                        </a:solidFill>
                        <a:latin typeface="Cambria Math" panose="02040503050406030204" pitchFamily="18" charset="0"/>
                        <a:cs typeface="Arial" pitchFamily="34" charset="0"/>
                      </a:rPr>
                      <m:t>&gt;</m:t>
                    </m:r>
                    <m:r>
                      <a:rPr lang="en-GB" sz="1500" b="0" i="1" smtClean="0">
                        <a:solidFill>
                          <a:schemeClr val="tx1">
                            <a:lumMod val="75000"/>
                            <a:lumOff val="25000"/>
                          </a:schemeClr>
                        </a:solidFill>
                        <a:latin typeface="Cambria Math" panose="02040503050406030204" pitchFamily="18" charset="0"/>
                        <a:cs typeface="Arial" pitchFamily="34" charset="0"/>
                      </a:rPr>
                      <m:t>72</m:t>
                    </m:r>
                  </m:oMath>
                </a14:m>
                <a:r>
                  <a:rPr lang="en-GB" sz="1500" dirty="0" smtClean="0">
                    <a:solidFill>
                      <a:schemeClr val="tx1">
                        <a:lumMod val="75000"/>
                        <a:lumOff val="25000"/>
                      </a:schemeClr>
                    </a:solidFill>
                    <a:latin typeface="Calibri" pitchFamily="34" charset="0"/>
                    <a:cs typeface="Arial" pitchFamily="34" charset="0"/>
                  </a:rPr>
                  <a:t> </a:t>
                </a:r>
                <a:r>
                  <a:rPr lang="en-GB" sz="1500" dirty="0" err="1" smtClean="0">
                    <a:solidFill>
                      <a:schemeClr val="tx1">
                        <a:lumMod val="75000"/>
                        <a:lumOff val="25000"/>
                      </a:schemeClr>
                    </a:solidFill>
                    <a:latin typeface="Calibri" pitchFamily="34" charset="0"/>
                    <a:cs typeface="Arial" pitchFamily="34" charset="0"/>
                  </a:rPr>
                  <a:t>EeV</a:t>
                </a:r>
                <a:r>
                  <a:rPr lang="en-GB" sz="1500" dirty="0" smtClean="0">
                    <a:solidFill>
                      <a:schemeClr val="tx1">
                        <a:lumMod val="75000"/>
                        <a:lumOff val="25000"/>
                      </a:schemeClr>
                    </a:solidFill>
                    <a:latin typeface="Calibri" pitchFamily="34" charset="0"/>
                    <a:cs typeface="Arial" pitchFamily="34" charset="0"/>
                  </a:rPr>
                  <a:t>    </a:t>
                </a:r>
              </a:p>
              <a:p>
                <a:pPr marL="173038"/>
                <a14:m>
                  <m:oMath xmlns:m="http://schemas.openxmlformats.org/officeDocument/2006/math">
                    <m:r>
                      <m:rPr>
                        <m:sty m:val="p"/>
                      </m:rPr>
                      <a:rPr lang="en-GB" sz="1500" b="0" i="0" smtClean="0">
                        <a:solidFill>
                          <a:schemeClr val="tx1">
                            <a:lumMod val="75000"/>
                            <a:lumOff val="25000"/>
                          </a:schemeClr>
                        </a:solidFill>
                        <a:latin typeface="Cambria Math" panose="02040503050406030204" pitchFamily="18" charset="0"/>
                        <a:cs typeface="Arial" pitchFamily="34" charset="0"/>
                      </a:rPr>
                      <m:t>Ψ</m:t>
                    </m:r>
                    <m:r>
                      <a:rPr lang="pt-PT" sz="1500" b="0" i="1" smtClean="0">
                        <a:solidFill>
                          <a:schemeClr val="tx1">
                            <a:lumMod val="75000"/>
                            <a:lumOff val="25000"/>
                          </a:schemeClr>
                        </a:solidFill>
                        <a:latin typeface="Cambria Math" panose="02040503050406030204" pitchFamily="18" charset="0"/>
                        <a:cs typeface="Arial" pitchFamily="34" charset="0"/>
                      </a:rPr>
                      <m:t>=</m:t>
                    </m:r>
                    <m:r>
                      <a:rPr lang="en-GB" sz="1500" b="0" i="1" smtClean="0">
                        <a:solidFill>
                          <a:schemeClr val="tx1">
                            <a:lumMod val="75000"/>
                            <a:lumOff val="25000"/>
                          </a:schemeClr>
                        </a:solidFill>
                        <a:latin typeface="Cambria Math" panose="02040503050406030204" pitchFamily="18" charset="0"/>
                        <a:cs typeface="Arial" pitchFamily="34" charset="0"/>
                      </a:rPr>
                      <m:t>4.75</m:t>
                    </m:r>
                    <m:r>
                      <a:rPr lang="pt-PT" sz="1500" b="0" i="1"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m:t>
                    </m:r>
                  </m:oMath>
                </a14:m>
                <a:r>
                  <a:rPr lang="en-GB" sz="1500" dirty="0" smtClean="0">
                    <a:solidFill>
                      <a:schemeClr val="tx1">
                        <a:lumMod val="75000"/>
                        <a:lumOff val="25000"/>
                      </a:schemeClr>
                    </a:solidFill>
                    <a:latin typeface="Calibri" pitchFamily="34" charset="0"/>
                    <a:cs typeface="Arial" pitchFamily="34" charset="0"/>
                  </a:rPr>
                  <a:t> </a:t>
                </a:r>
              </a:p>
              <a:p>
                <a:pPr marL="173038"/>
                <a14:m>
                  <m:oMath xmlns:m="http://schemas.openxmlformats.org/officeDocument/2006/math">
                    <m:r>
                      <a:rPr lang="en-GB" sz="1500" i="1" dirty="0" smtClean="0">
                        <a:solidFill>
                          <a:srgbClr val="C00000"/>
                        </a:solidFill>
                        <a:latin typeface="Cambria Math" panose="02040503050406030204" pitchFamily="18" charset="0"/>
                        <a:cs typeface="Arial" pitchFamily="34" charset="0"/>
                      </a:rPr>
                      <m:t>𝑃</m:t>
                    </m:r>
                    <m:r>
                      <a:rPr lang="en-GB" sz="1500" i="1" dirty="0" smtClean="0">
                        <a:solidFill>
                          <a:srgbClr val="C00000"/>
                        </a:solidFill>
                        <a:latin typeface="Cambria Math" panose="02040503050406030204" pitchFamily="18" charset="0"/>
                        <a:cs typeface="Arial" pitchFamily="34" charset="0"/>
                      </a:rPr>
                      <m:t>=8%</m:t>
                    </m:r>
                  </m:oMath>
                </a14:m>
                <a:r>
                  <a:rPr lang="en-GB" sz="1500" dirty="0" smtClean="0">
                    <a:solidFill>
                      <a:srgbClr val="C00000"/>
                    </a:solidFill>
                    <a:latin typeface="Calibri" pitchFamily="34" charset="0"/>
                    <a:cs typeface="Arial" pitchFamily="34" charset="0"/>
                  </a:rPr>
                  <a:t> </a:t>
                </a:r>
              </a:p>
            </p:txBody>
          </p:sp>
        </mc:Choice>
        <mc:Fallback xmlns="">
          <p:sp>
            <p:nvSpPr>
              <p:cNvPr id="8" name="Rounded Rectangle 7"/>
              <p:cNvSpPr>
                <a:spLocks noRot="1" noChangeAspect="1" noMove="1" noResize="1" noEditPoints="1" noAdjustHandles="1" noChangeArrowheads="1" noChangeShapeType="1" noTextEdit="1"/>
              </p:cNvSpPr>
              <p:nvPr/>
            </p:nvSpPr>
            <p:spPr>
              <a:xfrm>
                <a:off x="792994" y="4433360"/>
                <a:ext cx="2621538" cy="1388906"/>
              </a:xfrm>
              <a:prstGeom prst="roundRect">
                <a:avLst>
                  <a:gd name="adj" fmla="val 4604"/>
                </a:avLst>
              </a:prstGeom>
              <a:blipFill rotWithShape="0">
                <a:blip r:embed="rId5"/>
                <a:stretch>
                  <a:fillRect/>
                </a:stretch>
              </a:blipFill>
              <a:ln w="50800">
                <a:solidFill>
                  <a:srgbClr val="008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ounded Rectangle 8"/>
              <p:cNvSpPr/>
              <p:nvPr/>
            </p:nvSpPr>
            <p:spPr>
              <a:xfrm>
                <a:off x="93602" y="1554006"/>
                <a:ext cx="2881999" cy="1302064"/>
              </a:xfrm>
              <a:prstGeom prst="roundRect">
                <a:avLst>
                  <a:gd name="adj" fmla="val 4604"/>
                </a:avLst>
              </a:prstGeom>
              <a:solidFill>
                <a:schemeClr val="bg1"/>
              </a:solidFill>
              <a:ln w="508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smtClean="0">
                    <a:solidFill>
                      <a:srgbClr val="C00000"/>
                    </a:solidFill>
                    <a:latin typeface="Cambria Math" panose="02040503050406030204" pitchFamily="18" charset="0"/>
                    <a:cs typeface="Arial" pitchFamily="34" charset="0"/>
                  </a:rPr>
                  <a:t>Scan:</a:t>
                </a:r>
                <a:endParaRPr lang="en-GB" sz="1400" i="1" dirty="0" smtClean="0">
                  <a:solidFill>
                    <a:schemeClr val="tx1">
                      <a:lumMod val="75000"/>
                      <a:lumOff val="25000"/>
                    </a:schemeClr>
                  </a:solidFill>
                  <a:latin typeface="Cambria Math" panose="02040503050406030204" pitchFamily="18" charset="0"/>
                  <a:cs typeface="Arial" pitchFamily="34" charset="0"/>
                </a:endParaRPr>
              </a:p>
              <a:p>
                <a:pPr marL="173038"/>
                <a14:m>
                  <m:oMath xmlns:m="http://schemas.openxmlformats.org/officeDocument/2006/math">
                    <m:r>
                      <a:rPr lang="en-GB" sz="1400" b="0" i="1" smtClean="0">
                        <a:solidFill>
                          <a:schemeClr val="tx1">
                            <a:lumMod val="75000"/>
                            <a:lumOff val="25000"/>
                          </a:schemeClr>
                        </a:solidFill>
                        <a:latin typeface="Cambria Math" panose="02040503050406030204" pitchFamily="18" charset="0"/>
                        <a:cs typeface="Arial" pitchFamily="34" charset="0"/>
                      </a:rPr>
                      <m:t>10&lt;</m:t>
                    </m:r>
                    <m:r>
                      <a:rPr lang="en-GB" sz="1400" b="0" i="1" smtClean="0">
                        <a:solidFill>
                          <a:schemeClr val="tx1">
                            <a:lumMod val="75000"/>
                            <a:lumOff val="25000"/>
                          </a:schemeClr>
                        </a:solidFill>
                        <a:latin typeface="Cambria Math" panose="02040503050406030204" pitchFamily="18" charset="0"/>
                        <a:cs typeface="Arial" pitchFamily="34" charset="0"/>
                      </a:rPr>
                      <m:t>𝐷</m:t>
                    </m:r>
                    <m:r>
                      <a:rPr lang="en-GB" sz="1400" b="0" i="1" smtClean="0">
                        <a:solidFill>
                          <a:schemeClr val="tx1">
                            <a:lumMod val="75000"/>
                            <a:lumOff val="25000"/>
                          </a:schemeClr>
                        </a:solidFill>
                        <a:latin typeface="Cambria Math" panose="02040503050406030204" pitchFamily="18" charset="0"/>
                        <a:cs typeface="Arial" pitchFamily="34" charset="0"/>
                      </a:rPr>
                      <m:t>&lt;200</m:t>
                    </m:r>
                  </m:oMath>
                </a14:m>
                <a:r>
                  <a:rPr lang="pt-PT" sz="1400" dirty="0" err="1" smtClean="0">
                    <a:solidFill>
                      <a:schemeClr val="tx1">
                        <a:lumMod val="75000"/>
                        <a:lumOff val="25000"/>
                      </a:schemeClr>
                    </a:solidFill>
                    <a:latin typeface="Cambria Math" panose="02040503050406030204" pitchFamily="18" charset="0"/>
                    <a:cs typeface="Arial" pitchFamily="34" charset="0"/>
                  </a:rPr>
                  <a:t>Mpc</a:t>
                </a:r>
                <a:r>
                  <a:rPr lang="pt-PT" sz="1400" dirty="0" smtClean="0">
                    <a:solidFill>
                      <a:schemeClr val="tx1">
                        <a:lumMod val="75000"/>
                        <a:lumOff val="25000"/>
                      </a:schemeClr>
                    </a:solidFill>
                    <a:latin typeface="Cambria Math" panose="02040503050406030204" pitchFamily="18" charset="0"/>
                    <a:cs typeface="Arial" pitchFamily="34" charset="0"/>
                  </a:rPr>
                  <a:t>, 10Mpc steps</a:t>
                </a:r>
              </a:p>
              <a:p>
                <a:pPr marL="173038"/>
                <a14:m>
                  <m:oMath xmlns:m="http://schemas.openxmlformats.org/officeDocument/2006/math">
                    <m:sSub>
                      <m:sSubPr>
                        <m:ctrlPr>
                          <a:rPr lang="pt-PT" sz="1400" i="1" smtClean="0">
                            <a:solidFill>
                              <a:schemeClr val="tx1">
                                <a:lumMod val="75000"/>
                                <a:lumOff val="25000"/>
                              </a:schemeClr>
                            </a:solidFill>
                            <a:latin typeface="Cambria Math" panose="02040503050406030204" pitchFamily="18" charset="0"/>
                            <a:cs typeface="Arial" pitchFamily="34" charset="0"/>
                          </a:rPr>
                        </m:ctrlPr>
                      </m:sSubPr>
                      <m:e>
                        <m:r>
                          <a:rPr lang="en-GB" sz="1400" b="0" i="1" smtClean="0">
                            <a:solidFill>
                              <a:schemeClr val="tx1">
                                <a:lumMod val="75000"/>
                                <a:lumOff val="25000"/>
                              </a:schemeClr>
                            </a:solidFill>
                            <a:latin typeface="Cambria Math" panose="02040503050406030204" pitchFamily="18" charset="0"/>
                            <a:cs typeface="Arial" pitchFamily="34" charset="0"/>
                          </a:rPr>
                          <m:t>40&lt;</m:t>
                        </m:r>
                        <m:r>
                          <a:rPr lang="pt-PT" sz="1400" b="0" i="1" smtClean="0">
                            <a:solidFill>
                              <a:schemeClr val="tx1">
                                <a:lumMod val="75000"/>
                                <a:lumOff val="25000"/>
                              </a:schemeClr>
                            </a:solidFill>
                            <a:latin typeface="Cambria Math" panose="02040503050406030204" pitchFamily="18" charset="0"/>
                            <a:cs typeface="Arial" pitchFamily="34" charset="0"/>
                          </a:rPr>
                          <m:t>𝐸</m:t>
                        </m:r>
                      </m:e>
                      <m:sub>
                        <m:r>
                          <a:rPr lang="pt-PT" sz="1400" b="0" i="1" smtClean="0">
                            <a:solidFill>
                              <a:schemeClr val="tx1">
                                <a:lumMod val="75000"/>
                                <a:lumOff val="25000"/>
                              </a:schemeClr>
                            </a:solidFill>
                            <a:latin typeface="Cambria Math" panose="02040503050406030204" pitchFamily="18" charset="0"/>
                            <a:cs typeface="Arial" pitchFamily="34" charset="0"/>
                          </a:rPr>
                          <m:t>𝑡h</m:t>
                        </m:r>
                      </m:sub>
                    </m:sSub>
                    <m:r>
                      <a:rPr lang="pt-PT" sz="1400" b="0" i="1" smtClean="0">
                        <a:solidFill>
                          <a:schemeClr val="tx1">
                            <a:lumMod val="75000"/>
                            <a:lumOff val="25000"/>
                          </a:schemeClr>
                        </a:solidFill>
                        <a:latin typeface="Cambria Math" panose="02040503050406030204" pitchFamily="18" charset="0"/>
                        <a:cs typeface="Arial" pitchFamily="34" charset="0"/>
                      </a:rPr>
                      <m:t>&gt;</m:t>
                    </m:r>
                    <m:r>
                      <a:rPr lang="en-GB" sz="1400" b="0" i="1" smtClean="0">
                        <a:solidFill>
                          <a:schemeClr val="tx1">
                            <a:lumMod val="75000"/>
                            <a:lumOff val="25000"/>
                          </a:schemeClr>
                        </a:solidFill>
                        <a:latin typeface="Cambria Math" panose="02040503050406030204" pitchFamily="18" charset="0"/>
                        <a:cs typeface="Arial" pitchFamily="34" charset="0"/>
                      </a:rPr>
                      <m:t>80</m:t>
                    </m:r>
                  </m:oMath>
                </a14:m>
                <a:r>
                  <a:rPr lang="en-GB" sz="1400" dirty="0" smtClean="0">
                    <a:solidFill>
                      <a:schemeClr val="tx1">
                        <a:lumMod val="75000"/>
                        <a:lumOff val="25000"/>
                      </a:schemeClr>
                    </a:solidFill>
                    <a:latin typeface="Calibri" pitchFamily="34" charset="0"/>
                    <a:cs typeface="Arial" pitchFamily="34" charset="0"/>
                  </a:rPr>
                  <a:t> </a:t>
                </a:r>
                <a:r>
                  <a:rPr lang="en-GB" sz="1400" dirty="0" err="1" smtClean="0">
                    <a:solidFill>
                      <a:schemeClr val="tx1">
                        <a:lumMod val="75000"/>
                        <a:lumOff val="25000"/>
                      </a:schemeClr>
                    </a:solidFill>
                    <a:latin typeface="Calibri" pitchFamily="34" charset="0"/>
                    <a:cs typeface="Arial" pitchFamily="34" charset="0"/>
                  </a:rPr>
                  <a:t>EeV</a:t>
                </a:r>
                <a:r>
                  <a:rPr lang="en-GB" sz="1400" dirty="0" smtClean="0">
                    <a:solidFill>
                      <a:schemeClr val="tx1">
                        <a:lumMod val="75000"/>
                        <a:lumOff val="25000"/>
                      </a:schemeClr>
                    </a:solidFill>
                    <a:latin typeface="Calibri" pitchFamily="34" charset="0"/>
                    <a:cs typeface="Arial" pitchFamily="34" charset="0"/>
                  </a:rPr>
                  <a:t>, in 1EeV steps</a:t>
                </a:r>
              </a:p>
              <a:p>
                <a:pPr marL="173038"/>
                <a14:m>
                  <m:oMath xmlns:m="http://schemas.openxmlformats.org/officeDocument/2006/math">
                    <m:r>
                      <a:rPr lang="en-GB" sz="1400" b="0" i="1" smtClean="0">
                        <a:solidFill>
                          <a:schemeClr val="tx1">
                            <a:lumMod val="75000"/>
                            <a:lumOff val="25000"/>
                          </a:schemeClr>
                        </a:solidFill>
                        <a:latin typeface="Cambria Math" panose="02040503050406030204" pitchFamily="18" charset="0"/>
                        <a:cs typeface="Arial" pitchFamily="34" charset="0"/>
                      </a:rPr>
                      <m:t>1</m:t>
                    </m:r>
                    <m:r>
                      <a:rPr lang="en-GB" sz="1400" b="0" i="1"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°&lt;</m:t>
                    </m:r>
                    <m:r>
                      <m:rPr>
                        <m:sty m:val="p"/>
                      </m:rPr>
                      <a:rPr lang="en-GB" sz="1400" b="0" i="0"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Ψ</m:t>
                    </m:r>
                    <m:r>
                      <a:rPr lang="en-GB" sz="1400" b="0" i="1"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&lt;30°</m:t>
                    </m:r>
                  </m:oMath>
                </a14:m>
                <a:r>
                  <a:rPr lang="en-GB" sz="1400" dirty="0" smtClean="0">
                    <a:solidFill>
                      <a:schemeClr val="tx1">
                        <a:lumMod val="75000"/>
                        <a:lumOff val="25000"/>
                      </a:schemeClr>
                    </a:solidFill>
                    <a:latin typeface="Calibri" pitchFamily="34" charset="0"/>
                    <a:cs typeface="Arial" pitchFamily="34" charset="0"/>
                  </a:rPr>
                  <a:t>, in </a:t>
                </a:r>
                <a14:m>
                  <m:oMath xmlns:m="http://schemas.openxmlformats.org/officeDocument/2006/math">
                    <m:r>
                      <a:rPr lang="en-GB" sz="1400" b="0" i="0"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1</m:t>
                    </m:r>
                    <m:r>
                      <a:rPr lang="en-GB" sz="1400" i="1">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m:t>
                    </m:r>
                  </m:oMath>
                </a14:m>
                <a:r>
                  <a:rPr lang="en-GB" sz="1400" dirty="0" smtClean="0">
                    <a:solidFill>
                      <a:schemeClr val="tx1">
                        <a:lumMod val="75000"/>
                        <a:lumOff val="25000"/>
                      </a:schemeClr>
                    </a:solidFill>
                    <a:latin typeface="Calibri" pitchFamily="34" charset="0"/>
                    <a:cs typeface="Arial" pitchFamily="34" charset="0"/>
                  </a:rPr>
                  <a:t> steps</a:t>
                </a:r>
              </a:p>
            </p:txBody>
          </p:sp>
        </mc:Choice>
        <mc:Fallback xmlns="">
          <p:sp>
            <p:nvSpPr>
              <p:cNvPr id="9" name="Rounded Rectangle 8"/>
              <p:cNvSpPr>
                <a:spLocks noRot="1" noChangeAspect="1" noMove="1" noResize="1" noEditPoints="1" noAdjustHandles="1" noChangeArrowheads="1" noChangeShapeType="1" noTextEdit="1"/>
              </p:cNvSpPr>
              <p:nvPr/>
            </p:nvSpPr>
            <p:spPr>
              <a:xfrm>
                <a:off x="93602" y="1554006"/>
                <a:ext cx="2881999" cy="1302064"/>
              </a:xfrm>
              <a:prstGeom prst="roundRect">
                <a:avLst>
                  <a:gd name="adj" fmla="val 4604"/>
                </a:avLst>
              </a:prstGeom>
              <a:blipFill rotWithShape="0">
                <a:blip r:embed="rId6"/>
                <a:stretch>
                  <a:fillRect/>
                </a:stretch>
              </a:blipFill>
              <a:ln w="50800">
                <a:solidFill>
                  <a:srgbClr val="C00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Tree>
    <p:extLst>
      <p:ext uri="{BB962C8B-B14F-4D97-AF65-F5344CB8AC3E}">
        <p14:creationId xmlns:p14="http://schemas.microsoft.com/office/powerpoint/2010/main" val="23851563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The Pierre Auger </a:t>
            </a:r>
            <a:r>
              <a:rPr lang="en-US" dirty="0" smtClean="0"/>
              <a:t>spectrum</a:t>
            </a:r>
            <a:endParaRPr lang="en-US" dirty="0"/>
          </a:p>
        </p:txBody>
      </p:sp>
      <p:pic>
        <p:nvPicPr>
          <p:cNvPr id="8" name="Picture 7"/>
          <p:cNvPicPr>
            <a:picLocks noChangeAspect="1"/>
          </p:cNvPicPr>
          <p:nvPr/>
        </p:nvPicPr>
        <p:blipFill>
          <a:blip r:embed="rId3"/>
          <a:stretch>
            <a:fillRect/>
          </a:stretch>
        </p:blipFill>
        <p:spPr>
          <a:xfrm>
            <a:off x="962015" y="1392238"/>
            <a:ext cx="2969905" cy="2184777"/>
          </a:xfrm>
          <a:prstGeom prst="rect">
            <a:avLst/>
          </a:prstGeom>
        </p:spPr>
      </p:pic>
      <p:sp>
        <p:nvSpPr>
          <p:cNvPr id="10" name="Content Placeholder 2"/>
          <p:cNvSpPr txBox="1">
            <a:spLocks/>
          </p:cNvSpPr>
          <p:nvPr/>
        </p:nvSpPr>
        <p:spPr>
          <a:xfrm>
            <a:off x="468914" y="1074570"/>
            <a:ext cx="4729186" cy="444513"/>
          </a:xfrm>
          <a:prstGeom prst="rect">
            <a:avLst/>
          </a:prstGeom>
        </p:spPr>
        <p:txBody>
          <a:bodyPr vert="horz" lIns="91440" tIns="45720" rIns="91440" bIns="45720" rtlCol="0">
            <a:normAutofit/>
          </a:bodyPr>
          <a:lstStyle>
            <a:lvl1pPr marL="358775" indent="-358775" algn="l" defTabSz="914400" rtl="0" eaLnBrk="1" latinLnBrk="0" hangingPunct="1">
              <a:lnSpc>
                <a:spcPct val="90000"/>
              </a:lnSpc>
              <a:spcBef>
                <a:spcPts val="1000"/>
              </a:spcBef>
              <a:buFont typeface="Wingdings" panose="05000000000000000000" pitchFamily="2" charset="2"/>
              <a:buChar char="q"/>
              <a:defRPr sz="2300" b="1" kern="1200">
                <a:solidFill>
                  <a:srgbClr val="C00000"/>
                </a:solidFill>
                <a:latin typeface="+mn-lt"/>
                <a:ea typeface="+mn-ea"/>
                <a:cs typeface="+mn-cs"/>
              </a:defRPr>
            </a:lvl1pPr>
            <a:lvl2pPr marL="742950" indent="-285750" algn="l" defTabSz="914400" rtl="0" eaLnBrk="1" latinLnBrk="0" hangingPunct="1">
              <a:lnSpc>
                <a:spcPct val="90000"/>
              </a:lnSpc>
              <a:spcBef>
                <a:spcPts val="500"/>
              </a:spcBef>
              <a:buClr>
                <a:schemeClr val="accent6">
                  <a:lumMod val="75000"/>
                </a:schemeClr>
              </a:buClr>
              <a:buFont typeface="Wingdings" panose="05000000000000000000" pitchFamily="2" charset="2"/>
              <a:buChar char="Ø"/>
              <a:defRPr sz="2000" b="0" kern="1200">
                <a:solidFill>
                  <a:schemeClr val="accent6">
                    <a:lumMod val="50000"/>
                  </a:schemeClr>
                </a:solidFill>
                <a:latin typeface="Tw Cen MT" panose="020B0602020104020603" pitchFamily="34" charset="0"/>
                <a:ea typeface="+mn-ea"/>
                <a:cs typeface="+mn-cs"/>
              </a:defRPr>
            </a:lvl2pPr>
            <a:lvl3pPr marL="1074738" indent="-160338" algn="l" defTabSz="914400" rtl="0" eaLnBrk="1" latinLnBrk="0" hangingPunct="1">
              <a:lnSpc>
                <a:spcPct val="90000"/>
              </a:lnSpc>
              <a:spcBef>
                <a:spcPts val="500"/>
              </a:spcBef>
              <a:buSzPct val="110000"/>
              <a:buFont typeface="Wingdings" panose="05000000000000000000" pitchFamily="2" charset="2"/>
              <a:buChar char="§"/>
              <a:defRPr sz="1800" kern="1200">
                <a:solidFill>
                  <a:schemeClr val="tx2">
                    <a:lumMod val="50000"/>
                  </a:schemeClr>
                </a:solidFill>
                <a:latin typeface="+mn-lt"/>
                <a:ea typeface="+mn-ea"/>
                <a:cs typeface="+mn-cs"/>
              </a:defRPr>
            </a:lvl3pPr>
            <a:lvl4pPr marL="1527175" indent="-155575" algn="l" defTabSz="914400" rtl="0" eaLnBrk="1" latinLnBrk="0" hangingPunct="1">
              <a:lnSpc>
                <a:spcPct val="90000"/>
              </a:lnSpc>
              <a:spcBef>
                <a:spcPts val="500"/>
              </a:spcBef>
              <a:buSzPct val="13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u="sng" dirty="0" smtClean="0"/>
              <a:t>Energy spectrum:</a:t>
            </a:r>
            <a:endParaRPr lang="en-GB" sz="2000" b="0" dirty="0" smtClean="0"/>
          </a:p>
        </p:txBody>
      </p:sp>
      <mc:AlternateContent xmlns:mc="http://schemas.openxmlformats.org/markup-compatibility/2006">
        <mc:Choice xmlns:a14="http://schemas.microsoft.com/office/drawing/2010/main" Requires="a14">
          <p:sp>
            <p:nvSpPr>
              <p:cNvPr id="12" name="Rounded Rectangle 11"/>
              <p:cNvSpPr/>
              <p:nvPr/>
            </p:nvSpPr>
            <p:spPr>
              <a:xfrm>
                <a:off x="591225" y="3765248"/>
                <a:ext cx="3808720" cy="835609"/>
              </a:xfrm>
              <a:prstGeom prst="roundRect">
                <a:avLst/>
              </a:prstGeom>
              <a:solidFill>
                <a:schemeClr val="bg1"/>
              </a:solidFill>
              <a:ln w="50800">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smtClean="0">
                    <a:solidFill>
                      <a:schemeClr val="tx1">
                        <a:lumMod val="75000"/>
                        <a:lumOff val="25000"/>
                      </a:schemeClr>
                    </a:solidFill>
                    <a:latin typeface="Calibri" pitchFamily="34" charset="0"/>
                    <a:cs typeface="Arial" pitchFamily="34" charset="0"/>
                  </a:rPr>
                  <a:t>Auger is located at </a:t>
                </a:r>
                <a14:m>
                  <m:oMath xmlns:m="http://schemas.openxmlformats.org/officeDocument/2006/math">
                    <m:r>
                      <a:rPr lang="en-US" sz="1700" b="1" i="1" dirty="0" smtClean="0">
                        <a:solidFill>
                          <a:schemeClr val="tx1">
                            <a:lumMod val="75000"/>
                            <a:lumOff val="25000"/>
                          </a:schemeClr>
                        </a:solidFill>
                        <a:latin typeface="Cambria Math" panose="02040503050406030204" pitchFamily="18" charset="0"/>
                        <a:cs typeface="Arial" pitchFamily="34" charset="0"/>
                      </a:rPr>
                      <m:t>−</m:t>
                    </m:r>
                    <m:r>
                      <a:rPr lang="en-US" sz="1700" b="1" i="1" dirty="0" smtClean="0">
                        <a:solidFill>
                          <a:schemeClr val="tx1">
                            <a:lumMod val="75000"/>
                            <a:lumOff val="25000"/>
                          </a:schemeClr>
                        </a:solidFill>
                        <a:latin typeface="Cambria Math" panose="02040503050406030204" pitchFamily="18" charset="0"/>
                        <a:cs typeface="Arial" pitchFamily="34" charset="0"/>
                      </a:rPr>
                      <m:t>𝟑𝟓</m:t>
                    </m:r>
                    <m:r>
                      <a:rPr lang="en-US" sz="1700" b="1" i="1" dirty="0" smtClean="0">
                        <a:solidFill>
                          <a:schemeClr val="tx1">
                            <a:lumMod val="75000"/>
                            <a:lumOff val="25000"/>
                          </a:schemeClr>
                        </a:solidFill>
                        <a:latin typeface="Cambria Math" panose="02040503050406030204" pitchFamily="18" charset="0"/>
                        <a:cs typeface="Arial" pitchFamily="34" charset="0"/>
                      </a:rPr>
                      <m:t>.</m:t>
                    </m:r>
                    <m:r>
                      <a:rPr lang="en-US" sz="1700" b="1" i="1" dirty="0" smtClean="0">
                        <a:solidFill>
                          <a:schemeClr val="tx1">
                            <a:lumMod val="75000"/>
                            <a:lumOff val="25000"/>
                          </a:schemeClr>
                        </a:solidFill>
                        <a:latin typeface="Cambria Math" panose="02040503050406030204" pitchFamily="18" charset="0"/>
                        <a:cs typeface="Arial" pitchFamily="34" charset="0"/>
                      </a:rPr>
                      <m:t>𝟐</m:t>
                    </m:r>
                    <m:r>
                      <a:rPr lang="en-US" sz="1700" b="1" i="1" dirty="0"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m:t>
                    </m:r>
                    <m:r>
                      <a:rPr lang="en-US" sz="1700" b="1" i="1" dirty="0" smtClean="0">
                        <a:solidFill>
                          <a:schemeClr val="tx1">
                            <a:lumMod val="75000"/>
                            <a:lumOff val="25000"/>
                          </a:schemeClr>
                        </a:solidFill>
                        <a:latin typeface="Cambria Math" panose="02040503050406030204" pitchFamily="18" charset="0"/>
                        <a:cs typeface="Arial" pitchFamily="34" charset="0"/>
                      </a:rPr>
                      <m:t> </m:t>
                    </m:r>
                  </m:oMath>
                </a14:m>
                <a:r>
                  <a:rPr lang="en-US" sz="1700" b="1" dirty="0" smtClean="0">
                    <a:solidFill>
                      <a:schemeClr val="tx1">
                        <a:lumMod val="75000"/>
                        <a:lumOff val="25000"/>
                      </a:schemeClr>
                    </a:solidFill>
                    <a:latin typeface="Calibri" pitchFamily="34" charset="0"/>
                    <a:cs typeface="Arial" pitchFamily="34" charset="0"/>
                  </a:rPr>
                  <a:t>latitude </a:t>
                </a:r>
              </a:p>
              <a:p>
                <a:pPr algn="ctr"/>
                <a:r>
                  <a:rPr lang="en-US" sz="1700" dirty="0" smtClean="0">
                    <a:solidFill>
                      <a:schemeClr val="tx1">
                        <a:lumMod val="75000"/>
                        <a:lumOff val="25000"/>
                      </a:schemeClr>
                    </a:solidFill>
                    <a:latin typeface="Calibri" pitchFamily="34" charset="0"/>
                    <a:cs typeface="Arial" pitchFamily="34" charset="0"/>
                  </a:rPr>
                  <a:t>Total exposure </a:t>
                </a:r>
                <a14:m>
                  <m:oMath xmlns:m="http://schemas.openxmlformats.org/officeDocument/2006/math">
                    <m:r>
                      <a:rPr lang="pt-PT" sz="1700" b="0" i="1" smtClean="0">
                        <a:solidFill>
                          <a:schemeClr val="tx1">
                            <a:lumMod val="75000"/>
                            <a:lumOff val="25000"/>
                          </a:schemeClr>
                        </a:solidFill>
                        <a:latin typeface="Cambria Math" panose="02040503050406030204" pitchFamily="18" charset="0"/>
                        <a:cs typeface="Arial" pitchFamily="34" charset="0"/>
                      </a:rPr>
                      <m:t>∼</m:t>
                    </m:r>
                    <m:r>
                      <a:rPr lang="en-GB" sz="1700" b="0" i="1" smtClean="0">
                        <a:solidFill>
                          <a:schemeClr val="tx1">
                            <a:lumMod val="75000"/>
                            <a:lumOff val="25000"/>
                          </a:schemeClr>
                        </a:solidFill>
                        <a:latin typeface="Cambria Math" panose="02040503050406030204" pitchFamily="18" charset="0"/>
                        <a:cs typeface="Arial" pitchFamily="34" charset="0"/>
                      </a:rPr>
                      <m:t>6</m:t>
                    </m:r>
                    <m:r>
                      <a:rPr lang="pt-PT" sz="1700" b="0" i="1" smtClean="0">
                        <a:solidFill>
                          <a:schemeClr val="tx1">
                            <a:lumMod val="75000"/>
                            <a:lumOff val="25000"/>
                          </a:schemeClr>
                        </a:solidFill>
                        <a:latin typeface="Cambria Math" panose="02040503050406030204" pitchFamily="18" charset="0"/>
                        <a:cs typeface="Arial" pitchFamily="34" charset="0"/>
                      </a:rPr>
                      <m:t>0000 </m:t>
                    </m:r>
                    <m:r>
                      <a:rPr lang="pt-PT" sz="1700" b="0" i="1" smtClean="0">
                        <a:solidFill>
                          <a:schemeClr val="tx1">
                            <a:lumMod val="75000"/>
                            <a:lumOff val="25000"/>
                          </a:schemeClr>
                        </a:solidFill>
                        <a:latin typeface="Cambria Math" panose="02040503050406030204" pitchFamily="18" charset="0"/>
                        <a:cs typeface="Arial" pitchFamily="34" charset="0"/>
                      </a:rPr>
                      <m:t>𝑘</m:t>
                    </m:r>
                    <m:sSup>
                      <m:sSupPr>
                        <m:ctrlPr>
                          <a:rPr lang="pt-PT" sz="1700" b="0" i="1" smtClean="0">
                            <a:solidFill>
                              <a:schemeClr val="tx1">
                                <a:lumMod val="75000"/>
                                <a:lumOff val="25000"/>
                              </a:schemeClr>
                            </a:solidFill>
                            <a:latin typeface="Cambria Math" panose="02040503050406030204" pitchFamily="18" charset="0"/>
                            <a:cs typeface="Arial" pitchFamily="34" charset="0"/>
                          </a:rPr>
                        </m:ctrlPr>
                      </m:sSupPr>
                      <m:e>
                        <m:r>
                          <a:rPr lang="pt-PT" sz="1700" b="0" i="1" smtClean="0">
                            <a:solidFill>
                              <a:schemeClr val="tx1">
                                <a:lumMod val="75000"/>
                                <a:lumOff val="25000"/>
                              </a:schemeClr>
                            </a:solidFill>
                            <a:latin typeface="Cambria Math" panose="02040503050406030204" pitchFamily="18" charset="0"/>
                            <a:cs typeface="Arial" pitchFamily="34" charset="0"/>
                          </a:rPr>
                          <m:t>𝑚</m:t>
                        </m:r>
                      </m:e>
                      <m:sup>
                        <m:r>
                          <a:rPr lang="pt-PT" sz="1700" b="0" i="1" smtClean="0">
                            <a:solidFill>
                              <a:schemeClr val="tx1">
                                <a:lumMod val="75000"/>
                                <a:lumOff val="25000"/>
                              </a:schemeClr>
                            </a:solidFill>
                            <a:latin typeface="Cambria Math" panose="02040503050406030204" pitchFamily="18" charset="0"/>
                            <a:cs typeface="Arial" pitchFamily="34" charset="0"/>
                          </a:rPr>
                          <m:t>2</m:t>
                        </m:r>
                      </m:sup>
                    </m:sSup>
                    <m:r>
                      <a:rPr lang="pt-PT" sz="1700" b="0" i="1" smtClean="0">
                        <a:solidFill>
                          <a:schemeClr val="tx1">
                            <a:lumMod val="75000"/>
                            <a:lumOff val="25000"/>
                          </a:schemeClr>
                        </a:solidFill>
                        <a:latin typeface="Cambria Math" panose="02040503050406030204" pitchFamily="18" charset="0"/>
                        <a:cs typeface="Arial" pitchFamily="34" charset="0"/>
                      </a:rPr>
                      <m:t>𝑠𝑟</m:t>
                    </m:r>
                    <m:r>
                      <a:rPr lang="pt-PT" sz="1700" b="0" i="1" smtClean="0">
                        <a:solidFill>
                          <a:schemeClr val="tx1">
                            <a:lumMod val="75000"/>
                            <a:lumOff val="25000"/>
                          </a:schemeClr>
                        </a:solidFill>
                        <a:latin typeface="Cambria Math" panose="02040503050406030204" pitchFamily="18" charset="0"/>
                        <a:cs typeface="Arial" pitchFamily="34" charset="0"/>
                      </a:rPr>
                      <m:t> </m:t>
                    </m:r>
                    <m:r>
                      <a:rPr lang="pt-PT" sz="1700" b="0" i="1" smtClean="0">
                        <a:solidFill>
                          <a:schemeClr val="tx1">
                            <a:lumMod val="75000"/>
                            <a:lumOff val="25000"/>
                          </a:schemeClr>
                        </a:solidFill>
                        <a:latin typeface="Cambria Math" panose="02040503050406030204" pitchFamily="18" charset="0"/>
                        <a:cs typeface="Arial" pitchFamily="34" charset="0"/>
                      </a:rPr>
                      <m:t>𝑦𝑟</m:t>
                    </m:r>
                  </m:oMath>
                </a14:m>
                <a:endParaRPr lang="en-US" sz="1700" dirty="0" smtClean="0">
                  <a:solidFill>
                    <a:schemeClr val="tx1">
                      <a:lumMod val="75000"/>
                      <a:lumOff val="25000"/>
                    </a:schemeClr>
                  </a:solidFill>
                  <a:latin typeface="Calibri" pitchFamily="34" charset="0"/>
                  <a:cs typeface="Arial" pitchFamily="34" charset="0"/>
                </a:endParaRPr>
              </a:p>
              <a:p>
                <a:pPr algn="ctr"/>
                <a:r>
                  <a:rPr lang="en-US" sz="1700" dirty="0" smtClean="0">
                    <a:solidFill>
                      <a:schemeClr val="tx1">
                        <a:lumMod val="75000"/>
                        <a:lumOff val="25000"/>
                      </a:schemeClr>
                    </a:solidFill>
                    <a:latin typeface="Calibri" pitchFamily="34" charset="0"/>
                    <a:cs typeface="Arial" pitchFamily="34" charset="0"/>
                  </a:rPr>
                  <a:t>Range in declinations: </a:t>
                </a:r>
                <a14:m>
                  <m:oMath xmlns:m="http://schemas.openxmlformats.org/officeDocument/2006/math">
                    <m:r>
                      <a:rPr lang="pt-PT" sz="1700" b="0" i="1" smtClean="0">
                        <a:solidFill>
                          <a:schemeClr val="tx1">
                            <a:lumMod val="75000"/>
                            <a:lumOff val="25000"/>
                          </a:schemeClr>
                        </a:solidFill>
                        <a:latin typeface="Cambria Math" panose="02040503050406030204" pitchFamily="18" charset="0"/>
                        <a:cs typeface="Arial" pitchFamily="34" charset="0"/>
                      </a:rPr>
                      <m:t>−90</m:t>
                    </m:r>
                    <m:r>
                      <a:rPr lang="pt-PT" sz="1700" b="0" i="1"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m:t>
                    </m:r>
                  </m:oMath>
                </a14:m>
                <a:r>
                  <a:rPr lang="en-US" sz="1700" dirty="0" smtClean="0">
                    <a:solidFill>
                      <a:schemeClr val="tx1">
                        <a:lumMod val="75000"/>
                        <a:lumOff val="25000"/>
                      </a:schemeClr>
                    </a:solidFill>
                    <a:latin typeface="Calibri" pitchFamily="34" charset="0"/>
                    <a:cs typeface="Arial" pitchFamily="34" charset="0"/>
                  </a:rPr>
                  <a:t> to </a:t>
                </a:r>
                <a14:m>
                  <m:oMath xmlns:m="http://schemas.openxmlformats.org/officeDocument/2006/math">
                    <m:r>
                      <a:rPr lang="pt-PT" sz="1700" b="0" i="0"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+25</m:t>
                    </m:r>
                    <m:r>
                      <a:rPr lang="pt-PT" sz="1700" i="1">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m:t>
                    </m:r>
                  </m:oMath>
                </a14:m>
                <a:endParaRPr lang="en-US" sz="1700" dirty="0">
                  <a:solidFill>
                    <a:schemeClr val="tx1">
                      <a:lumMod val="75000"/>
                      <a:lumOff val="25000"/>
                    </a:schemeClr>
                  </a:solidFill>
                  <a:latin typeface="Calibri" pitchFamily="34" charset="0"/>
                  <a:cs typeface="Arial" pitchFamily="34" charset="0"/>
                </a:endParaRPr>
              </a:p>
            </p:txBody>
          </p:sp>
        </mc:Choice>
        <mc:Fallback>
          <p:sp>
            <p:nvSpPr>
              <p:cNvPr id="12" name="Rounded Rectangle 11"/>
              <p:cNvSpPr>
                <a:spLocks noRot="1" noChangeAspect="1" noMove="1" noResize="1" noEditPoints="1" noAdjustHandles="1" noChangeArrowheads="1" noChangeShapeType="1" noTextEdit="1"/>
              </p:cNvSpPr>
              <p:nvPr/>
            </p:nvSpPr>
            <p:spPr>
              <a:xfrm>
                <a:off x="591225" y="3765248"/>
                <a:ext cx="3808720" cy="835609"/>
              </a:xfrm>
              <a:prstGeom prst="roundRect">
                <a:avLst/>
              </a:prstGeom>
              <a:blipFill rotWithShape="0">
                <a:blip r:embed="rId4"/>
                <a:stretch>
                  <a:fillRect/>
                </a:stretch>
              </a:blipFill>
              <a:ln w="50800">
                <a:solidFill>
                  <a:srgbClr val="800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14" name="Rounded Rectangle 13"/>
          <p:cNvSpPr/>
          <p:nvPr/>
        </p:nvSpPr>
        <p:spPr>
          <a:xfrm>
            <a:off x="591225" y="5146795"/>
            <a:ext cx="3808720" cy="1318148"/>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smtClean="0">
                <a:solidFill>
                  <a:prstClr val="white"/>
                </a:solidFill>
                <a:cs typeface="Arial" pitchFamily="34" charset="0"/>
              </a:rPr>
              <a:t>Where are the point sources?</a:t>
            </a:r>
          </a:p>
          <a:p>
            <a:pPr algn="ctr"/>
            <a:r>
              <a:rPr lang="en-US" sz="2000" i="1" dirty="0" smtClean="0">
                <a:solidFill>
                  <a:prstClr val="white"/>
                </a:solidFill>
                <a:cs typeface="Arial" pitchFamily="34" charset="0"/>
              </a:rPr>
              <a:t>Are there large scale anisotropies?</a:t>
            </a: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b="11531"/>
          <a:stretch/>
        </p:blipFill>
        <p:spPr>
          <a:xfrm>
            <a:off x="5240795" y="5141766"/>
            <a:ext cx="1087993" cy="1045520"/>
          </a:xfrm>
          <a:prstGeom prst="rect">
            <a:avLst/>
          </a:prstGeom>
        </p:spPr>
      </p:pic>
      <p:cxnSp>
        <p:nvCxnSpPr>
          <p:cNvPr id="4" name="Straight Arrow Connector 3"/>
          <p:cNvCxnSpPr/>
          <p:nvPr/>
        </p:nvCxnSpPr>
        <p:spPr>
          <a:xfrm>
            <a:off x="5924155" y="6046124"/>
            <a:ext cx="1143873" cy="391252"/>
          </a:xfrm>
          <a:prstGeom prst="straightConnector1">
            <a:avLst/>
          </a:prstGeom>
          <a:ln w="28575">
            <a:solidFill>
              <a:srgbClr val="C0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 name="Arc 4"/>
          <p:cNvSpPr/>
          <p:nvPr/>
        </p:nvSpPr>
        <p:spPr>
          <a:xfrm rot="5400000">
            <a:off x="5177731" y="4242009"/>
            <a:ext cx="1214120" cy="2209126"/>
          </a:xfrm>
          <a:prstGeom prst="arc">
            <a:avLst>
              <a:gd name="adj1" fmla="val 16200000"/>
              <a:gd name="adj2" fmla="val 20516669"/>
            </a:avLst>
          </a:prstGeom>
          <a:ln w="2540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6016611" y="5801092"/>
            <a:ext cx="1920240" cy="296286"/>
          </a:xfrm>
          <a:custGeom>
            <a:avLst/>
            <a:gdLst>
              <a:gd name="connsiteX0" fmla="*/ 0 w 1920240"/>
              <a:gd name="connsiteY0" fmla="*/ 203494 h 296286"/>
              <a:gd name="connsiteX1" fmla="*/ 411480 w 1920240"/>
              <a:gd name="connsiteY1" fmla="*/ 239054 h 296286"/>
              <a:gd name="connsiteX2" fmla="*/ 929640 w 1920240"/>
              <a:gd name="connsiteY2" fmla="*/ 294 h 296286"/>
              <a:gd name="connsiteX3" fmla="*/ 1407160 w 1920240"/>
              <a:gd name="connsiteY3" fmla="*/ 294934 h 296286"/>
              <a:gd name="connsiteX4" fmla="*/ 1920240 w 1920240"/>
              <a:gd name="connsiteY4" fmla="*/ 117134 h 296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240" h="296286">
                <a:moveTo>
                  <a:pt x="0" y="203494"/>
                </a:moveTo>
                <a:cubicBezTo>
                  <a:pt x="128270" y="238207"/>
                  <a:pt x="256540" y="272921"/>
                  <a:pt x="411480" y="239054"/>
                </a:cubicBezTo>
                <a:cubicBezTo>
                  <a:pt x="566420" y="205187"/>
                  <a:pt x="763693" y="-9019"/>
                  <a:pt x="929640" y="294"/>
                </a:cubicBezTo>
                <a:cubicBezTo>
                  <a:pt x="1095587" y="9607"/>
                  <a:pt x="1242060" y="275461"/>
                  <a:pt x="1407160" y="294934"/>
                </a:cubicBezTo>
                <a:cubicBezTo>
                  <a:pt x="1572260" y="314407"/>
                  <a:pt x="1920240" y="117134"/>
                  <a:pt x="1920240" y="117134"/>
                </a:cubicBezTo>
              </a:path>
            </a:pathLst>
          </a:custGeom>
          <a:noFill/>
          <a:ln w="25400">
            <a:solidFill>
              <a:srgbClr val="C00000"/>
            </a:solidFill>
            <a:headEnd type="triangle"/>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6"/>
          <a:stretch>
            <a:fillRect/>
          </a:stretch>
        </p:blipFill>
        <p:spPr>
          <a:xfrm>
            <a:off x="5000070" y="1418881"/>
            <a:ext cx="3778568" cy="1572314"/>
          </a:xfrm>
          <a:prstGeom prst="rect">
            <a:avLst/>
          </a:prstGeom>
        </p:spPr>
      </p:pic>
      <p:sp>
        <p:nvSpPr>
          <p:cNvPr id="20" name="Content Placeholder 2"/>
          <p:cNvSpPr txBox="1">
            <a:spLocks/>
          </p:cNvSpPr>
          <p:nvPr/>
        </p:nvSpPr>
        <p:spPr>
          <a:xfrm>
            <a:off x="4703435" y="1036672"/>
            <a:ext cx="4729186" cy="444513"/>
          </a:xfrm>
          <a:prstGeom prst="rect">
            <a:avLst/>
          </a:prstGeom>
        </p:spPr>
        <p:txBody>
          <a:bodyPr vert="horz" lIns="91440" tIns="45720" rIns="91440" bIns="45720" rtlCol="0">
            <a:normAutofit/>
          </a:bodyPr>
          <a:lstStyle>
            <a:lvl1pPr marL="358775" indent="-358775" algn="l" defTabSz="914400" rtl="0" eaLnBrk="1" latinLnBrk="0" hangingPunct="1">
              <a:lnSpc>
                <a:spcPct val="90000"/>
              </a:lnSpc>
              <a:spcBef>
                <a:spcPts val="1000"/>
              </a:spcBef>
              <a:buFont typeface="Wingdings" panose="05000000000000000000" pitchFamily="2" charset="2"/>
              <a:buChar char="q"/>
              <a:defRPr sz="2300" b="1" kern="1200">
                <a:solidFill>
                  <a:srgbClr val="C00000"/>
                </a:solidFill>
                <a:latin typeface="+mn-lt"/>
                <a:ea typeface="+mn-ea"/>
                <a:cs typeface="+mn-cs"/>
              </a:defRPr>
            </a:lvl1pPr>
            <a:lvl2pPr marL="742950" indent="-285750" algn="l" defTabSz="914400" rtl="0" eaLnBrk="1" latinLnBrk="0" hangingPunct="1">
              <a:lnSpc>
                <a:spcPct val="90000"/>
              </a:lnSpc>
              <a:spcBef>
                <a:spcPts val="500"/>
              </a:spcBef>
              <a:buClr>
                <a:schemeClr val="accent6">
                  <a:lumMod val="75000"/>
                </a:schemeClr>
              </a:buClr>
              <a:buFont typeface="Wingdings" panose="05000000000000000000" pitchFamily="2" charset="2"/>
              <a:buChar char="Ø"/>
              <a:defRPr sz="2000" b="0" kern="1200">
                <a:solidFill>
                  <a:schemeClr val="accent6">
                    <a:lumMod val="50000"/>
                  </a:schemeClr>
                </a:solidFill>
                <a:latin typeface="Tw Cen MT" panose="020B0602020104020603" pitchFamily="34" charset="0"/>
                <a:ea typeface="+mn-ea"/>
                <a:cs typeface="+mn-cs"/>
              </a:defRPr>
            </a:lvl2pPr>
            <a:lvl3pPr marL="1074738" indent="-160338" algn="l" defTabSz="914400" rtl="0" eaLnBrk="1" latinLnBrk="0" hangingPunct="1">
              <a:lnSpc>
                <a:spcPct val="90000"/>
              </a:lnSpc>
              <a:spcBef>
                <a:spcPts val="500"/>
              </a:spcBef>
              <a:buSzPct val="110000"/>
              <a:buFont typeface="Wingdings" panose="05000000000000000000" pitchFamily="2" charset="2"/>
              <a:buChar char="§"/>
              <a:defRPr sz="1800" kern="1200">
                <a:solidFill>
                  <a:schemeClr val="tx2">
                    <a:lumMod val="50000"/>
                  </a:schemeClr>
                </a:solidFill>
                <a:latin typeface="+mn-lt"/>
                <a:ea typeface="+mn-ea"/>
                <a:cs typeface="+mn-cs"/>
              </a:defRPr>
            </a:lvl3pPr>
            <a:lvl4pPr marL="1527175" indent="-155575" algn="l" defTabSz="914400" rtl="0" eaLnBrk="1" latinLnBrk="0" hangingPunct="1">
              <a:lnSpc>
                <a:spcPct val="90000"/>
              </a:lnSpc>
              <a:spcBef>
                <a:spcPts val="500"/>
              </a:spcBef>
              <a:buSzPct val="13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u="sng" dirty="0" smtClean="0"/>
              <a:t>Propagation:</a:t>
            </a:r>
            <a:endParaRPr lang="en-GB" sz="2000" b="0" dirty="0" smtClean="0"/>
          </a:p>
        </p:txBody>
      </p:sp>
      <mc:AlternateContent xmlns:mc="http://schemas.openxmlformats.org/markup-compatibility/2006" xmlns:a14="http://schemas.microsoft.com/office/drawing/2010/main">
        <mc:Choice Requires="a14">
          <p:sp>
            <p:nvSpPr>
              <p:cNvPr id="21" name="Rounded Rectangle 20"/>
              <p:cNvSpPr/>
              <p:nvPr/>
            </p:nvSpPr>
            <p:spPr>
              <a:xfrm>
                <a:off x="5696465" y="3058160"/>
                <a:ext cx="1714496" cy="455052"/>
              </a:xfrm>
              <a:prstGeom prst="roundRect">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dirty="0" smtClean="0">
                    <a:solidFill>
                      <a:schemeClr val="tx1">
                        <a:lumMod val="75000"/>
                        <a:lumOff val="25000"/>
                      </a:schemeClr>
                    </a:solidFill>
                    <a:latin typeface="Calibri" pitchFamily="34" charset="0"/>
                    <a:cs typeface="Arial" pitchFamily="34" charset="0"/>
                  </a:rPr>
                  <a:t>3 </a:t>
                </a:r>
                <a:r>
                  <a:rPr lang="en-US" sz="1300" dirty="0" err="1" smtClean="0">
                    <a:solidFill>
                      <a:schemeClr val="tx1">
                        <a:lumMod val="75000"/>
                        <a:lumOff val="25000"/>
                      </a:schemeClr>
                    </a:solidFill>
                    <a:latin typeface="Calibri" pitchFamily="34" charset="0"/>
                    <a:cs typeface="Arial" pitchFamily="34" charset="0"/>
                  </a:rPr>
                  <a:t>EeV</a:t>
                </a:r>
                <a:r>
                  <a:rPr lang="en-US" sz="1000" dirty="0" smtClean="0">
                    <a:solidFill>
                      <a:schemeClr val="tx1">
                        <a:lumMod val="75000"/>
                        <a:lumOff val="25000"/>
                      </a:schemeClr>
                    </a:solidFill>
                    <a:latin typeface="Calibri" pitchFamily="34" charset="0"/>
                    <a:cs typeface="Arial" pitchFamily="34" charset="0"/>
                  </a:rPr>
                  <a:t>=</a:t>
                </a:r>
                <a14:m>
                  <m:oMath xmlns:m="http://schemas.openxmlformats.org/officeDocument/2006/math">
                    <m:r>
                      <a:rPr lang="en-GB" sz="1000" b="0" i="0" smtClean="0">
                        <a:solidFill>
                          <a:schemeClr val="tx1">
                            <a:lumMod val="75000"/>
                            <a:lumOff val="25000"/>
                          </a:schemeClr>
                        </a:solidFill>
                        <a:latin typeface="Cambria Math" panose="02040503050406030204" pitchFamily="18" charset="0"/>
                        <a:cs typeface="Arial" pitchFamily="34" charset="0"/>
                      </a:rPr>
                      <m:t>3</m:t>
                    </m:r>
                    <m:r>
                      <a:rPr lang="en-GB" sz="1000" b="0" i="1" smtClean="0">
                        <a:solidFill>
                          <a:schemeClr val="tx1">
                            <a:lumMod val="75000"/>
                            <a:lumOff val="25000"/>
                          </a:schemeClr>
                        </a:solidFill>
                        <a:latin typeface="Cambria Math" panose="02040503050406030204" pitchFamily="18" charset="0"/>
                        <a:cs typeface="Arial" pitchFamily="34" charset="0"/>
                      </a:rPr>
                      <m:t>⋅</m:t>
                    </m:r>
                    <m:sSup>
                      <m:sSupPr>
                        <m:ctrlPr>
                          <a:rPr lang="en-GB" sz="1000" b="0" i="1" smtClean="0">
                            <a:solidFill>
                              <a:schemeClr val="tx1">
                                <a:lumMod val="75000"/>
                                <a:lumOff val="25000"/>
                              </a:schemeClr>
                            </a:solidFill>
                            <a:latin typeface="Cambria Math" panose="02040503050406030204" pitchFamily="18" charset="0"/>
                            <a:cs typeface="Arial" pitchFamily="34" charset="0"/>
                          </a:rPr>
                        </m:ctrlPr>
                      </m:sSupPr>
                      <m:e>
                        <m:r>
                          <a:rPr lang="en-GB" sz="1000" b="0" i="1" smtClean="0">
                            <a:solidFill>
                              <a:schemeClr val="tx1">
                                <a:lumMod val="75000"/>
                                <a:lumOff val="25000"/>
                              </a:schemeClr>
                            </a:solidFill>
                            <a:latin typeface="Cambria Math" panose="02040503050406030204" pitchFamily="18" charset="0"/>
                            <a:cs typeface="Arial" pitchFamily="34" charset="0"/>
                          </a:rPr>
                          <m:t>10</m:t>
                        </m:r>
                      </m:e>
                      <m:sup>
                        <m:r>
                          <a:rPr lang="en-GB" sz="1000" b="0" i="1" smtClean="0">
                            <a:solidFill>
                              <a:schemeClr val="tx1">
                                <a:lumMod val="75000"/>
                                <a:lumOff val="25000"/>
                              </a:schemeClr>
                            </a:solidFill>
                            <a:latin typeface="Cambria Math" panose="02040503050406030204" pitchFamily="18" charset="0"/>
                            <a:cs typeface="Arial" pitchFamily="34" charset="0"/>
                          </a:rPr>
                          <m:t>18</m:t>
                        </m:r>
                      </m:sup>
                    </m:sSup>
                  </m:oMath>
                </a14:m>
                <a:r>
                  <a:rPr lang="en-US" sz="1000" dirty="0" smtClean="0">
                    <a:solidFill>
                      <a:schemeClr val="tx1">
                        <a:lumMod val="75000"/>
                        <a:lumOff val="25000"/>
                      </a:schemeClr>
                    </a:solidFill>
                    <a:latin typeface="Calibri" pitchFamily="34" charset="0"/>
                    <a:cs typeface="Arial" pitchFamily="34" charset="0"/>
                  </a:rPr>
                  <a:t>eV</a:t>
                </a:r>
                <a:r>
                  <a:rPr lang="en-US" sz="1300" dirty="0" smtClean="0">
                    <a:solidFill>
                      <a:schemeClr val="tx1">
                        <a:lumMod val="75000"/>
                        <a:lumOff val="25000"/>
                      </a:schemeClr>
                    </a:solidFill>
                    <a:latin typeface="Calibri" pitchFamily="34" charset="0"/>
                    <a:cs typeface="Arial" pitchFamily="34" charset="0"/>
                  </a:rPr>
                  <a:t> proton</a:t>
                </a:r>
              </a:p>
              <a:p>
                <a:r>
                  <a:rPr lang="en-GB" sz="1300" dirty="0" smtClean="0">
                    <a:solidFill>
                      <a:schemeClr val="tx1">
                        <a:lumMod val="75000"/>
                        <a:lumOff val="25000"/>
                      </a:schemeClr>
                    </a:solidFill>
                    <a:latin typeface="Calibri" pitchFamily="34" charset="0"/>
                    <a:cs typeface="Arial" pitchFamily="34" charset="0"/>
                  </a:rPr>
                  <a:t>80 </a:t>
                </a:r>
                <a:r>
                  <a:rPr lang="en-GB" sz="1300" dirty="0" err="1" smtClean="0">
                    <a:solidFill>
                      <a:schemeClr val="tx1">
                        <a:lumMod val="75000"/>
                        <a:lumOff val="25000"/>
                      </a:schemeClr>
                    </a:solidFill>
                    <a:latin typeface="Calibri" pitchFamily="34" charset="0"/>
                    <a:cs typeface="Arial" pitchFamily="34" charset="0"/>
                  </a:rPr>
                  <a:t>EeV</a:t>
                </a:r>
                <a:r>
                  <a:rPr lang="en-GB" sz="1300" dirty="0" smtClean="0">
                    <a:solidFill>
                      <a:schemeClr val="tx1">
                        <a:lumMod val="75000"/>
                        <a:lumOff val="25000"/>
                      </a:schemeClr>
                    </a:solidFill>
                    <a:latin typeface="Calibri" pitchFamily="34" charset="0"/>
                    <a:cs typeface="Arial" pitchFamily="34" charset="0"/>
                  </a:rPr>
                  <a:t> Iron</a:t>
                </a:r>
                <a:endParaRPr lang="en-US" sz="1300" dirty="0">
                  <a:solidFill>
                    <a:schemeClr val="tx1">
                      <a:lumMod val="75000"/>
                      <a:lumOff val="25000"/>
                    </a:schemeClr>
                  </a:solidFill>
                  <a:latin typeface="Calibri" pitchFamily="34" charset="0"/>
                  <a:cs typeface="Arial" pitchFamily="34" charset="0"/>
                </a:endParaRPr>
              </a:p>
            </p:txBody>
          </p:sp>
        </mc:Choice>
        <mc:Fallback xmlns="">
          <p:sp>
            <p:nvSpPr>
              <p:cNvPr id="21" name="Rounded Rectangle 20"/>
              <p:cNvSpPr>
                <a:spLocks noRot="1" noChangeAspect="1" noMove="1" noResize="1" noEditPoints="1" noAdjustHandles="1" noChangeArrowheads="1" noChangeShapeType="1" noTextEdit="1"/>
              </p:cNvSpPr>
              <p:nvPr/>
            </p:nvSpPr>
            <p:spPr>
              <a:xfrm>
                <a:off x="5696465" y="3058160"/>
                <a:ext cx="1714496" cy="455052"/>
              </a:xfrm>
              <a:prstGeom prst="roundRect">
                <a:avLst/>
              </a:prstGeom>
              <a:blipFill rotWithShape="0">
                <a:blip r:embed="rId7"/>
                <a:stretch>
                  <a:fillRect/>
                </a:stretch>
              </a:blipFill>
              <a:ln w="28575">
                <a:solidFill>
                  <a:srgbClr val="800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22" name="Rounded Rectangle 21"/>
          <p:cNvSpPr/>
          <p:nvPr/>
        </p:nvSpPr>
        <p:spPr>
          <a:xfrm>
            <a:off x="7557011" y="3058160"/>
            <a:ext cx="1427278" cy="455052"/>
          </a:xfrm>
          <a:prstGeom prst="roundRect">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dirty="0" smtClean="0">
                <a:solidFill>
                  <a:schemeClr val="tx1">
                    <a:lumMod val="75000"/>
                    <a:lumOff val="25000"/>
                  </a:schemeClr>
                </a:solidFill>
                <a:latin typeface="Calibri" pitchFamily="34" charset="0"/>
                <a:cs typeface="Arial" pitchFamily="34" charset="0"/>
              </a:rPr>
              <a:t>100 </a:t>
            </a:r>
            <a:r>
              <a:rPr lang="en-US" sz="1300" dirty="0" err="1" smtClean="0">
                <a:solidFill>
                  <a:schemeClr val="tx1">
                    <a:lumMod val="75000"/>
                    <a:lumOff val="25000"/>
                  </a:schemeClr>
                </a:solidFill>
                <a:latin typeface="Calibri" pitchFamily="34" charset="0"/>
                <a:cs typeface="Arial" pitchFamily="34" charset="0"/>
              </a:rPr>
              <a:t>EeV</a:t>
            </a:r>
            <a:r>
              <a:rPr lang="en-US" sz="1300" dirty="0" smtClean="0">
                <a:solidFill>
                  <a:schemeClr val="tx1">
                    <a:lumMod val="75000"/>
                    <a:lumOff val="25000"/>
                  </a:schemeClr>
                </a:solidFill>
                <a:latin typeface="Calibri" pitchFamily="34" charset="0"/>
                <a:cs typeface="Arial" pitchFamily="34" charset="0"/>
              </a:rPr>
              <a:t> proton</a:t>
            </a:r>
          </a:p>
          <a:p>
            <a:r>
              <a:rPr lang="en-GB" sz="1300" dirty="0" smtClean="0">
                <a:solidFill>
                  <a:schemeClr val="tx1">
                    <a:lumMod val="75000"/>
                    <a:lumOff val="25000"/>
                  </a:schemeClr>
                </a:solidFill>
                <a:latin typeface="Calibri" pitchFamily="34" charset="0"/>
                <a:cs typeface="Arial" pitchFamily="34" charset="0"/>
              </a:rPr>
              <a:t>2000 </a:t>
            </a:r>
            <a:r>
              <a:rPr lang="en-GB" sz="1300" dirty="0" err="1" smtClean="0">
                <a:solidFill>
                  <a:schemeClr val="tx1">
                    <a:lumMod val="75000"/>
                    <a:lumOff val="25000"/>
                  </a:schemeClr>
                </a:solidFill>
                <a:latin typeface="Calibri" pitchFamily="34" charset="0"/>
                <a:cs typeface="Arial" pitchFamily="34" charset="0"/>
              </a:rPr>
              <a:t>EeV</a:t>
            </a:r>
            <a:r>
              <a:rPr lang="en-GB" sz="1300" dirty="0" smtClean="0">
                <a:solidFill>
                  <a:schemeClr val="tx1">
                    <a:lumMod val="75000"/>
                    <a:lumOff val="25000"/>
                  </a:schemeClr>
                </a:solidFill>
                <a:latin typeface="Calibri" pitchFamily="34" charset="0"/>
                <a:cs typeface="Arial" pitchFamily="34" charset="0"/>
              </a:rPr>
              <a:t> Iron</a:t>
            </a:r>
            <a:endParaRPr lang="en-US" sz="1300" dirty="0">
              <a:solidFill>
                <a:schemeClr val="tx1">
                  <a:lumMod val="75000"/>
                  <a:lumOff val="25000"/>
                </a:schemeClr>
              </a:solidFill>
              <a:latin typeface="Calibri" pitchFamily="34" charset="0"/>
              <a:cs typeface="Arial" pitchFamily="34" charset="0"/>
            </a:endParaRPr>
          </a:p>
        </p:txBody>
      </p:sp>
      <p:sp>
        <p:nvSpPr>
          <p:cNvPr id="18" name="Slide Number Placeholder 17"/>
          <p:cNvSpPr>
            <a:spLocks noGrp="1"/>
          </p:cNvSpPr>
          <p:nvPr>
            <p:ph type="sldNum" sz="quarter" idx="12"/>
          </p:nvPr>
        </p:nvSpPr>
        <p:spPr/>
        <p:txBody>
          <a:bodyPr/>
          <a:lstStyle/>
          <a:p>
            <a:fld id="{8745C66F-FC7B-4C52-931F-EAABACA1CBDF}" type="slidenum">
              <a:rPr lang="en-US" smtClean="0"/>
              <a:pPr/>
              <a:t>3</a:t>
            </a:fld>
            <a:endParaRPr lang="en-US" dirty="0"/>
          </a:p>
        </p:txBody>
      </p:sp>
      <p:sp>
        <p:nvSpPr>
          <p:cNvPr id="19" name="Rectangle 18"/>
          <p:cNvSpPr/>
          <p:nvPr/>
        </p:nvSpPr>
        <p:spPr>
          <a:xfrm>
            <a:off x="3358515" y="1684020"/>
            <a:ext cx="401955"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6998171" y="5494183"/>
            <a:ext cx="1272069" cy="455052"/>
          </a:xfrm>
          <a:prstGeom prst="roundRect">
            <a:avLst/>
          </a:prstGeom>
          <a:no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300" dirty="0" smtClean="0">
                <a:solidFill>
                  <a:srgbClr val="C00000"/>
                </a:solidFill>
                <a:latin typeface="Calibri" pitchFamily="34" charset="0"/>
                <a:cs typeface="Arial" pitchFamily="34" charset="0"/>
              </a:rPr>
              <a:t>Lower Energy</a:t>
            </a:r>
            <a:endParaRPr lang="en-US" sz="1300" dirty="0">
              <a:solidFill>
                <a:srgbClr val="C00000"/>
              </a:solidFill>
              <a:latin typeface="Calibri" pitchFamily="34" charset="0"/>
              <a:cs typeface="Arial" pitchFamily="34" charset="0"/>
            </a:endParaRPr>
          </a:p>
        </p:txBody>
      </p:sp>
      <p:sp>
        <p:nvSpPr>
          <p:cNvPr id="27" name="Rounded Rectangle 26"/>
          <p:cNvSpPr/>
          <p:nvPr/>
        </p:nvSpPr>
        <p:spPr>
          <a:xfrm>
            <a:off x="6998171" y="6153509"/>
            <a:ext cx="1272069" cy="455052"/>
          </a:xfrm>
          <a:prstGeom prst="roundRect">
            <a:avLst/>
          </a:prstGeom>
          <a:no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300" dirty="0" smtClean="0">
                <a:solidFill>
                  <a:srgbClr val="C00000"/>
                </a:solidFill>
                <a:latin typeface="Calibri" pitchFamily="34" charset="0"/>
                <a:cs typeface="Arial" pitchFamily="34" charset="0"/>
              </a:rPr>
              <a:t>Higher Energy</a:t>
            </a:r>
            <a:endParaRPr lang="en-US" sz="1300" dirty="0">
              <a:solidFill>
                <a:srgbClr val="C00000"/>
              </a:solidFill>
              <a:latin typeface="Calibri" pitchFamily="34" charset="0"/>
              <a:cs typeface="Arial" pitchFamily="34" charset="0"/>
            </a:endParaRPr>
          </a:p>
        </p:txBody>
      </p:sp>
      <mc:AlternateContent xmlns:mc="http://schemas.openxmlformats.org/markup-compatibility/2006" xmlns:a14="http://schemas.microsoft.com/office/drawing/2010/main">
        <mc:Choice Requires="a14">
          <p:sp>
            <p:nvSpPr>
              <p:cNvPr id="13" name="Rounded Rectangle 12"/>
              <p:cNvSpPr/>
              <p:nvPr/>
            </p:nvSpPr>
            <p:spPr>
              <a:xfrm>
                <a:off x="4572000" y="3765248"/>
                <a:ext cx="4408358" cy="2777483"/>
              </a:xfrm>
              <a:prstGeom prst="roundRect">
                <a:avLst/>
              </a:prstGeom>
              <a:solidFill>
                <a:schemeClr val="bg1"/>
              </a:solidFill>
              <a:ln w="50800">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1200"/>
                  </a:spcAft>
                  <a:buFont typeface="Wingdings" panose="05000000000000000000" pitchFamily="2" charset="2"/>
                  <a:buChar char="q"/>
                </a:pPr>
                <a:r>
                  <a:rPr lang="en-US" b="1" dirty="0" smtClean="0">
                    <a:solidFill>
                      <a:schemeClr val="tx1">
                        <a:lumMod val="75000"/>
                        <a:lumOff val="25000"/>
                      </a:schemeClr>
                    </a:solidFill>
                    <a:latin typeface="Calibri" pitchFamily="34" charset="0"/>
                    <a:cs typeface="Arial" pitchFamily="34" charset="0"/>
                  </a:rPr>
                  <a:t>Anisotropies in the arrival directions for very high energies? </a:t>
                </a:r>
                <a14:m>
                  <m:oMath xmlns:m="http://schemas.openxmlformats.org/officeDocument/2006/math">
                    <m:r>
                      <a:rPr lang="en-GB" b="1" i="1" smtClean="0">
                        <a:solidFill>
                          <a:schemeClr val="tx1">
                            <a:lumMod val="75000"/>
                            <a:lumOff val="25000"/>
                          </a:schemeClr>
                        </a:solidFill>
                        <a:latin typeface="Cambria Math" panose="02040503050406030204" pitchFamily="18" charset="0"/>
                        <a:cs typeface="Arial" pitchFamily="34" charset="0"/>
                      </a:rPr>
                      <m:t>𝑬</m:t>
                    </m:r>
                    <m:r>
                      <a:rPr lang="en-GB" b="1" i="1"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m:t>
                    </m:r>
                    <m:r>
                      <a:rPr lang="en-GB" b="1" i="1"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𝟒𝟎</m:t>
                    </m:r>
                  </m:oMath>
                </a14:m>
                <a:r>
                  <a:rPr lang="en-US" b="1" dirty="0" smtClean="0">
                    <a:solidFill>
                      <a:schemeClr val="tx1">
                        <a:lumMod val="75000"/>
                        <a:lumOff val="25000"/>
                      </a:schemeClr>
                    </a:solidFill>
                    <a:latin typeface="Calibri" pitchFamily="34" charset="0"/>
                    <a:cs typeface="Arial" pitchFamily="34" charset="0"/>
                  </a:rPr>
                  <a:t> EeV</a:t>
                </a:r>
              </a:p>
              <a:p>
                <a:pPr marL="285750" indent="-285750">
                  <a:spcAft>
                    <a:spcPts val="1200"/>
                  </a:spcAft>
                  <a:buFont typeface="Wingdings" panose="05000000000000000000" pitchFamily="2" charset="2"/>
                  <a:buChar char="q"/>
                </a:pPr>
                <a:r>
                  <a:rPr lang="en-GB" b="1" dirty="0" smtClean="0">
                    <a:solidFill>
                      <a:schemeClr val="tx1">
                        <a:lumMod val="75000"/>
                        <a:lumOff val="25000"/>
                      </a:schemeClr>
                    </a:solidFill>
                    <a:latin typeface="Calibri" pitchFamily="34" charset="0"/>
                    <a:cs typeface="Arial" pitchFamily="34" charset="0"/>
                  </a:rPr>
                  <a:t>Large scale anisotropies around </a:t>
                </a:r>
                <a:br>
                  <a:rPr lang="en-GB" b="1" dirty="0" smtClean="0">
                    <a:solidFill>
                      <a:schemeClr val="tx1">
                        <a:lumMod val="75000"/>
                        <a:lumOff val="25000"/>
                      </a:schemeClr>
                    </a:solidFill>
                    <a:latin typeface="Calibri" pitchFamily="34" charset="0"/>
                    <a:cs typeface="Arial" pitchFamily="34" charset="0"/>
                  </a:rPr>
                </a:br>
                <a14:m>
                  <m:oMath xmlns:m="http://schemas.openxmlformats.org/officeDocument/2006/math">
                    <m:r>
                      <a:rPr lang="en-GB" b="1" i="1" dirty="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𝟐</m:t>
                    </m:r>
                    <m:r>
                      <a:rPr lang="en-GB" b="1" i="0"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𝟎𝐄𝐞𝐕</m:t>
                    </m:r>
                    <m:r>
                      <a:rPr lang="en-GB" b="1" i="1">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 </m:t>
                    </m:r>
                    <m:r>
                      <a:rPr lang="en-GB" b="1" i="1" smtClean="0">
                        <a:solidFill>
                          <a:schemeClr val="tx1">
                            <a:lumMod val="75000"/>
                            <a:lumOff val="25000"/>
                          </a:schemeClr>
                        </a:solidFill>
                        <a:latin typeface="Cambria Math" panose="02040503050406030204" pitchFamily="18" charset="0"/>
                        <a:cs typeface="Arial" pitchFamily="34" charset="0"/>
                      </a:rPr>
                      <m:t>𝑬</m:t>
                    </m:r>
                    <m:r>
                      <a:rPr lang="en-GB" b="1" i="1">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m:t>
                    </m:r>
                    <m:r>
                      <a:rPr lang="en-GB" b="1" i="1"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𝟎</m:t>
                    </m:r>
                    <m:r>
                      <a:rPr lang="en-GB" b="1" i="1"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m:t>
                    </m:r>
                    <m:r>
                      <a:rPr lang="en-GB" b="1" i="1"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𝟏</m:t>
                    </m:r>
                    <m:r>
                      <a:rPr lang="en-GB" b="1" i="1"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 </m:t>
                    </m:r>
                    <m:r>
                      <a:rPr lang="en-GB" b="1" i="1"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𝑬𝒆𝑽</m:t>
                    </m:r>
                  </m:oMath>
                </a14:m>
                <a:r>
                  <a:rPr lang="en-US" b="1" dirty="0" smtClean="0">
                    <a:solidFill>
                      <a:schemeClr val="tx1">
                        <a:lumMod val="75000"/>
                        <a:lumOff val="25000"/>
                      </a:schemeClr>
                    </a:solidFill>
                    <a:latin typeface="Calibri" pitchFamily="34" charset="0"/>
                    <a:cs typeface="Arial" pitchFamily="34" charset="0"/>
                  </a:rPr>
                  <a:t>?</a:t>
                </a:r>
                <a:r>
                  <a:rPr lang="en-US" b="1" dirty="0">
                    <a:solidFill>
                      <a:schemeClr val="tx1">
                        <a:lumMod val="75000"/>
                        <a:lumOff val="25000"/>
                      </a:schemeClr>
                    </a:solidFill>
                    <a:latin typeface="Calibri" pitchFamily="34" charset="0"/>
                    <a:cs typeface="Arial" pitchFamily="34" charset="0"/>
                  </a:rPr>
                  <a:t/>
                </a:r>
                <a:br>
                  <a:rPr lang="en-US" b="1" dirty="0">
                    <a:solidFill>
                      <a:schemeClr val="tx1">
                        <a:lumMod val="75000"/>
                        <a:lumOff val="25000"/>
                      </a:schemeClr>
                    </a:solidFill>
                    <a:latin typeface="Calibri" pitchFamily="34" charset="0"/>
                    <a:cs typeface="Arial" pitchFamily="34" charset="0"/>
                  </a:rPr>
                </a:br>
                <a:r>
                  <a:rPr lang="en-US" sz="1600" dirty="0" smtClean="0">
                    <a:solidFill>
                      <a:schemeClr val="tx1">
                        <a:lumMod val="75000"/>
                        <a:lumOff val="25000"/>
                      </a:schemeClr>
                    </a:solidFill>
                    <a:latin typeface="Calibri" pitchFamily="34" charset="0"/>
                    <a:cs typeface="Arial" pitchFamily="34" charset="0"/>
                  </a:rPr>
                  <a:t>GMF, composition</a:t>
                </a:r>
                <a:r>
                  <a:rPr lang="en-US" sz="1600" dirty="0">
                    <a:solidFill>
                      <a:schemeClr val="tx1">
                        <a:lumMod val="75000"/>
                        <a:lumOff val="25000"/>
                      </a:schemeClr>
                    </a:solidFill>
                    <a:latin typeface="Calibri" pitchFamily="34" charset="0"/>
                    <a:cs typeface="Arial" pitchFamily="34" charset="0"/>
                  </a:rPr>
                  <a:t>, </a:t>
                </a:r>
                <a:r>
                  <a:rPr lang="en-US" sz="1600" dirty="0" err="1">
                    <a:solidFill>
                      <a:schemeClr val="tx1">
                        <a:lumMod val="75000"/>
                        <a:lumOff val="25000"/>
                      </a:schemeClr>
                    </a:solidFill>
                    <a:latin typeface="Calibri" pitchFamily="34" charset="0"/>
                    <a:cs typeface="Arial" pitchFamily="34" charset="0"/>
                  </a:rPr>
                  <a:t>distrib</a:t>
                </a:r>
                <a:r>
                  <a:rPr lang="en-US" sz="1600" dirty="0">
                    <a:solidFill>
                      <a:schemeClr val="tx1">
                        <a:lumMod val="75000"/>
                        <a:lumOff val="25000"/>
                      </a:schemeClr>
                    </a:solidFill>
                    <a:latin typeface="Calibri" pitchFamily="34" charset="0"/>
                    <a:cs typeface="Arial" pitchFamily="34" charset="0"/>
                  </a:rPr>
                  <a:t>. of sources</a:t>
                </a:r>
                <a:endParaRPr lang="en-US" dirty="0" smtClean="0">
                  <a:solidFill>
                    <a:schemeClr val="tx1">
                      <a:lumMod val="75000"/>
                      <a:lumOff val="25000"/>
                    </a:schemeClr>
                  </a:solidFill>
                  <a:latin typeface="Calibri" pitchFamily="34" charset="0"/>
                  <a:cs typeface="Arial" pitchFamily="34" charset="0"/>
                </a:endParaRPr>
              </a:p>
              <a:p>
                <a:pPr marL="285750" indent="-285750">
                  <a:spcAft>
                    <a:spcPts val="1200"/>
                  </a:spcAft>
                  <a:buFont typeface="Wingdings" panose="05000000000000000000" pitchFamily="2" charset="2"/>
                  <a:buChar char="q"/>
                </a:pPr>
                <a:r>
                  <a:rPr lang="en-GB" b="1" dirty="0" smtClean="0">
                    <a:solidFill>
                      <a:schemeClr val="tx1">
                        <a:lumMod val="75000"/>
                        <a:lumOff val="25000"/>
                      </a:schemeClr>
                    </a:solidFill>
                    <a:latin typeface="Calibri" pitchFamily="34" charset="0"/>
                    <a:cs typeface="Arial" pitchFamily="34" charset="0"/>
                  </a:rPr>
                  <a:t>Neutrino and photons fluxes</a:t>
                </a:r>
                <a:r>
                  <a:rPr lang="en-GB" dirty="0" smtClean="0">
                    <a:solidFill>
                      <a:schemeClr val="tx1">
                        <a:lumMod val="75000"/>
                        <a:lumOff val="25000"/>
                      </a:schemeClr>
                    </a:solidFill>
                    <a:latin typeface="Calibri" pitchFamily="34" charset="0"/>
                    <a:cs typeface="Arial" pitchFamily="34" charset="0"/>
                  </a:rPr>
                  <a:t>?</a:t>
                </a:r>
                <a:br>
                  <a:rPr lang="en-GB" dirty="0" smtClean="0">
                    <a:solidFill>
                      <a:schemeClr val="tx1">
                        <a:lumMod val="75000"/>
                        <a:lumOff val="25000"/>
                      </a:schemeClr>
                    </a:solidFill>
                    <a:latin typeface="Calibri" pitchFamily="34" charset="0"/>
                    <a:cs typeface="Arial" pitchFamily="34" charset="0"/>
                  </a:rPr>
                </a:br>
                <a:r>
                  <a:rPr lang="en-GB" sz="1600" dirty="0" smtClean="0">
                    <a:solidFill>
                      <a:schemeClr val="tx1">
                        <a:lumMod val="75000"/>
                        <a:lumOff val="25000"/>
                      </a:schemeClr>
                    </a:solidFill>
                    <a:latin typeface="Calibri" pitchFamily="34" charset="0"/>
                    <a:cs typeface="Arial" pitchFamily="34" charset="0"/>
                  </a:rPr>
                  <a:t>Cosmic ray production mechanism</a:t>
                </a:r>
                <a:endParaRPr lang="en-US" dirty="0">
                  <a:solidFill>
                    <a:schemeClr val="tx1">
                      <a:lumMod val="75000"/>
                      <a:lumOff val="25000"/>
                    </a:schemeClr>
                  </a:solidFill>
                  <a:latin typeface="Calibri" pitchFamily="34" charset="0"/>
                  <a:cs typeface="Arial" pitchFamily="34" charset="0"/>
                </a:endParaRPr>
              </a:p>
            </p:txBody>
          </p:sp>
        </mc:Choice>
        <mc:Fallback xmlns="">
          <p:sp>
            <p:nvSpPr>
              <p:cNvPr id="13" name="Rounded Rectangle 12"/>
              <p:cNvSpPr>
                <a:spLocks noRot="1" noChangeAspect="1" noMove="1" noResize="1" noEditPoints="1" noAdjustHandles="1" noChangeArrowheads="1" noChangeShapeType="1" noTextEdit="1"/>
              </p:cNvSpPr>
              <p:nvPr/>
            </p:nvSpPr>
            <p:spPr>
              <a:xfrm>
                <a:off x="4572000" y="3765248"/>
                <a:ext cx="4408358" cy="2777483"/>
              </a:xfrm>
              <a:prstGeom prst="roundRect">
                <a:avLst/>
              </a:prstGeom>
              <a:blipFill rotWithShape="0">
                <a:blip r:embed="rId8"/>
                <a:stretch>
                  <a:fillRect/>
                </a:stretch>
              </a:blipFill>
              <a:ln w="50800">
                <a:solidFill>
                  <a:srgbClr val="800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Tree>
    <p:extLst>
      <p:ext uri="{BB962C8B-B14F-4D97-AF65-F5344CB8AC3E}">
        <p14:creationId xmlns:p14="http://schemas.microsoft.com/office/powerpoint/2010/main" val="269546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5" grpId="0" animBg="1"/>
      <p:bldP spid="9" grpId="0" animBg="1"/>
      <p:bldP spid="20" grpId="0"/>
      <p:bldP spid="21" grpId="0" animBg="1"/>
      <p:bldP spid="22" grpId="0" animBg="1"/>
      <p:bldP spid="26" grpId="0"/>
      <p:bldP spid="27" grpId="0"/>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Cross-correlation with Flux-limited Samples: </a:t>
            </a:r>
            <a:r>
              <a:rPr lang="en-US" b="0" dirty="0" smtClean="0"/>
              <a:t>with </a:t>
            </a:r>
            <a:r>
              <a:rPr lang="en-US" b="0" dirty="0"/>
              <a:t>Bright </a:t>
            </a:r>
            <a:r>
              <a:rPr lang="en-US" b="0" dirty="0" smtClean="0"/>
              <a:t>AGNs from Swift </a:t>
            </a:r>
            <a:r>
              <a:rPr lang="en-US" b="0" dirty="0"/>
              <a:t>AGNs</a:t>
            </a:r>
            <a:endParaRPr lang="en-US"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30</a:t>
            </a:fld>
            <a:endParaRPr lang="en-US" dirty="0"/>
          </a:p>
        </p:txBody>
      </p:sp>
      <p:pic>
        <p:nvPicPr>
          <p:cNvPr id="5" name="Picture 4"/>
          <p:cNvPicPr>
            <a:picLocks noChangeAspect="1"/>
          </p:cNvPicPr>
          <p:nvPr/>
        </p:nvPicPr>
        <p:blipFill>
          <a:blip r:embed="rId2"/>
          <a:stretch>
            <a:fillRect/>
          </a:stretch>
        </p:blipFill>
        <p:spPr>
          <a:xfrm>
            <a:off x="3212952" y="1251630"/>
            <a:ext cx="2864641" cy="2218937"/>
          </a:xfrm>
          <a:prstGeom prst="rect">
            <a:avLst/>
          </a:prstGeom>
        </p:spPr>
      </p:pic>
      <p:pic>
        <p:nvPicPr>
          <p:cNvPr id="7" name="Picture 6"/>
          <p:cNvPicPr>
            <a:picLocks noChangeAspect="1"/>
          </p:cNvPicPr>
          <p:nvPr/>
        </p:nvPicPr>
        <p:blipFill>
          <a:blip r:embed="rId3"/>
          <a:stretch>
            <a:fillRect/>
          </a:stretch>
        </p:blipFill>
        <p:spPr>
          <a:xfrm>
            <a:off x="6314945" y="1318331"/>
            <a:ext cx="2829055" cy="2152236"/>
          </a:xfrm>
          <a:prstGeom prst="rect">
            <a:avLst/>
          </a:prstGeom>
        </p:spPr>
      </p:pic>
      <p:pic>
        <p:nvPicPr>
          <p:cNvPr id="8" name="Picture 7"/>
          <p:cNvPicPr>
            <a:picLocks noChangeAspect="1"/>
          </p:cNvPicPr>
          <p:nvPr/>
        </p:nvPicPr>
        <p:blipFill>
          <a:blip r:embed="rId4"/>
          <a:stretch>
            <a:fillRect/>
          </a:stretch>
        </p:blipFill>
        <p:spPr>
          <a:xfrm>
            <a:off x="3673750" y="4096538"/>
            <a:ext cx="4750678" cy="2294533"/>
          </a:xfrm>
          <a:prstGeom prst="rect">
            <a:avLst/>
          </a:prstGeom>
        </p:spPr>
      </p:pic>
      <mc:AlternateContent xmlns:mc="http://schemas.openxmlformats.org/markup-compatibility/2006" xmlns:a14="http://schemas.microsoft.com/office/drawing/2010/main">
        <mc:Choice Requires="a14">
          <p:sp>
            <p:nvSpPr>
              <p:cNvPr id="9" name="Rounded Rectangle 8"/>
              <p:cNvSpPr/>
              <p:nvPr/>
            </p:nvSpPr>
            <p:spPr>
              <a:xfrm>
                <a:off x="792994" y="4190035"/>
                <a:ext cx="2621538" cy="1632231"/>
              </a:xfrm>
              <a:prstGeom prst="roundRect">
                <a:avLst>
                  <a:gd name="adj" fmla="val 4604"/>
                </a:avLst>
              </a:prstGeom>
              <a:solidFill>
                <a:schemeClr val="bg1"/>
              </a:solidFill>
              <a:ln w="508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sz="1600" dirty="0" smtClean="0">
                    <a:solidFill>
                      <a:srgbClr val="C00000"/>
                    </a:solidFill>
                    <a:latin typeface="Cambria Math" panose="02040503050406030204" pitchFamily="18" charset="0"/>
                    <a:cs typeface="Arial" pitchFamily="34" charset="0"/>
                  </a:rPr>
                  <a:t>AGNs from Swift AGNs</a:t>
                </a:r>
                <a:endParaRPr lang="en-GB" sz="1500" b="0" i="1" dirty="0" smtClean="0">
                  <a:solidFill>
                    <a:schemeClr val="tx1">
                      <a:lumMod val="75000"/>
                      <a:lumOff val="25000"/>
                    </a:schemeClr>
                  </a:solidFill>
                  <a:latin typeface="Cambria Math" panose="02040503050406030204" pitchFamily="18" charset="0"/>
                  <a:cs typeface="Arial" pitchFamily="34" charset="0"/>
                </a:endParaRPr>
              </a:p>
              <a:p>
                <a:pPr marL="173038"/>
                <a14:m>
                  <m:oMath xmlns:m="http://schemas.openxmlformats.org/officeDocument/2006/math">
                    <m:r>
                      <a:rPr lang="en-GB" sz="1500" b="0" i="1" smtClean="0">
                        <a:solidFill>
                          <a:schemeClr val="tx1">
                            <a:lumMod val="75000"/>
                            <a:lumOff val="25000"/>
                          </a:schemeClr>
                        </a:solidFill>
                        <a:latin typeface="Cambria Math" panose="02040503050406030204" pitchFamily="18" charset="0"/>
                        <a:cs typeface="Arial" pitchFamily="34" charset="0"/>
                      </a:rPr>
                      <m:t>𝐿</m:t>
                    </m:r>
                    <m:r>
                      <a:rPr lang="en-GB" sz="1500" b="0" i="1" smtClean="0">
                        <a:solidFill>
                          <a:schemeClr val="tx1">
                            <a:lumMod val="75000"/>
                            <a:lumOff val="25000"/>
                          </a:schemeClr>
                        </a:solidFill>
                        <a:latin typeface="Cambria Math" panose="02040503050406030204" pitchFamily="18" charset="0"/>
                        <a:cs typeface="Arial" pitchFamily="34" charset="0"/>
                      </a:rPr>
                      <m:t>&gt;</m:t>
                    </m:r>
                    <m:sSup>
                      <m:sSupPr>
                        <m:ctrlPr>
                          <a:rPr lang="en-GB" sz="1500" b="0" i="1" smtClean="0">
                            <a:solidFill>
                              <a:schemeClr val="tx1">
                                <a:lumMod val="75000"/>
                                <a:lumOff val="25000"/>
                              </a:schemeClr>
                            </a:solidFill>
                            <a:latin typeface="Cambria Math" panose="02040503050406030204" pitchFamily="18" charset="0"/>
                            <a:cs typeface="Arial" pitchFamily="34" charset="0"/>
                          </a:rPr>
                        </m:ctrlPr>
                      </m:sSupPr>
                      <m:e>
                        <m:r>
                          <a:rPr lang="en-GB" sz="1500" b="0" i="1" smtClean="0">
                            <a:solidFill>
                              <a:schemeClr val="tx1">
                                <a:lumMod val="75000"/>
                                <a:lumOff val="25000"/>
                              </a:schemeClr>
                            </a:solidFill>
                            <a:latin typeface="Cambria Math" panose="02040503050406030204" pitchFamily="18" charset="0"/>
                            <a:cs typeface="Arial" pitchFamily="34" charset="0"/>
                          </a:rPr>
                          <m:t>10</m:t>
                        </m:r>
                      </m:e>
                      <m:sup>
                        <m:r>
                          <a:rPr lang="en-GB" sz="1500" b="0" i="1" smtClean="0">
                            <a:solidFill>
                              <a:schemeClr val="tx1">
                                <a:lumMod val="75000"/>
                                <a:lumOff val="25000"/>
                              </a:schemeClr>
                            </a:solidFill>
                            <a:latin typeface="Cambria Math" panose="02040503050406030204" pitchFamily="18" charset="0"/>
                            <a:cs typeface="Arial" pitchFamily="34" charset="0"/>
                          </a:rPr>
                          <m:t>44</m:t>
                        </m:r>
                      </m:sup>
                    </m:sSup>
                    <m:r>
                      <a:rPr lang="en-GB" sz="1500" b="0" i="1" smtClean="0">
                        <a:solidFill>
                          <a:schemeClr val="tx1">
                            <a:lumMod val="75000"/>
                            <a:lumOff val="25000"/>
                          </a:schemeClr>
                        </a:solidFill>
                        <a:latin typeface="Cambria Math" panose="02040503050406030204" pitchFamily="18" charset="0"/>
                        <a:cs typeface="Arial" pitchFamily="34" charset="0"/>
                      </a:rPr>
                      <m:t> </m:t>
                    </m:r>
                    <m:r>
                      <a:rPr lang="en-GB" sz="1500" b="0" i="1" smtClean="0">
                        <a:solidFill>
                          <a:schemeClr val="tx1">
                            <a:lumMod val="75000"/>
                            <a:lumOff val="25000"/>
                          </a:schemeClr>
                        </a:solidFill>
                        <a:latin typeface="Cambria Math" panose="02040503050406030204" pitchFamily="18" charset="0"/>
                        <a:cs typeface="Arial" pitchFamily="34" charset="0"/>
                      </a:rPr>
                      <m:t>𝑒𝑟𝑔</m:t>
                    </m:r>
                    <m:r>
                      <a:rPr lang="en-GB" sz="1500" b="0" i="1" smtClean="0">
                        <a:solidFill>
                          <a:schemeClr val="tx1">
                            <a:lumMod val="75000"/>
                            <a:lumOff val="25000"/>
                          </a:schemeClr>
                        </a:solidFill>
                        <a:latin typeface="Cambria Math" panose="02040503050406030204" pitchFamily="18" charset="0"/>
                        <a:cs typeface="Arial" pitchFamily="34" charset="0"/>
                      </a:rPr>
                      <m:t>.</m:t>
                    </m:r>
                    <m:sSup>
                      <m:sSupPr>
                        <m:ctrlPr>
                          <a:rPr lang="en-GB" sz="1500" b="0" i="1" smtClean="0">
                            <a:solidFill>
                              <a:schemeClr val="tx1">
                                <a:lumMod val="75000"/>
                                <a:lumOff val="25000"/>
                              </a:schemeClr>
                            </a:solidFill>
                            <a:latin typeface="Cambria Math" panose="02040503050406030204" pitchFamily="18" charset="0"/>
                            <a:cs typeface="Arial" pitchFamily="34" charset="0"/>
                          </a:rPr>
                        </m:ctrlPr>
                      </m:sSupPr>
                      <m:e>
                        <m:r>
                          <a:rPr lang="en-GB" sz="1500" b="0" i="1" smtClean="0">
                            <a:solidFill>
                              <a:schemeClr val="tx1">
                                <a:lumMod val="75000"/>
                                <a:lumOff val="25000"/>
                              </a:schemeClr>
                            </a:solidFill>
                            <a:latin typeface="Cambria Math" panose="02040503050406030204" pitchFamily="18" charset="0"/>
                            <a:cs typeface="Arial" pitchFamily="34" charset="0"/>
                          </a:rPr>
                          <m:t>𝑠</m:t>
                        </m:r>
                      </m:e>
                      <m:sup>
                        <m:r>
                          <a:rPr lang="en-GB" sz="1500" b="0" i="1" smtClean="0">
                            <a:solidFill>
                              <a:schemeClr val="tx1">
                                <a:lumMod val="75000"/>
                                <a:lumOff val="25000"/>
                              </a:schemeClr>
                            </a:solidFill>
                            <a:latin typeface="Cambria Math" panose="02040503050406030204" pitchFamily="18" charset="0"/>
                            <a:cs typeface="Arial" pitchFamily="34" charset="0"/>
                          </a:rPr>
                          <m:t>−1</m:t>
                        </m:r>
                      </m:sup>
                    </m:sSup>
                  </m:oMath>
                </a14:m>
                <a:r>
                  <a:rPr lang="en-GB" sz="1500" i="1" dirty="0" smtClean="0">
                    <a:solidFill>
                      <a:schemeClr val="tx1">
                        <a:lumMod val="75000"/>
                        <a:lumOff val="25000"/>
                      </a:schemeClr>
                    </a:solidFill>
                    <a:latin typeface="Cambria Math" panose="02040503050406030204" pitchFamily="18" charset="0"/>
                    <a:cs typeface="Arial" pitchFamily="34" charset="0"/>
                  </a:rPr>
                  <a:t>  </a:t>
                </a:r>
              </a:p>
              <a:p>
                <a:pPr marL="173038"/>
                <a14:m>
                  <m:oMath xmlns:m="http://schemas.openxmlformats.org/officeDocument/2006/math">
                    <m:r>
                      <a:rPr lang="en-GB" sz="1500" b="0" i="1" smtClean="0">
                        <a:solidFill>
                          <a:schemeClr val="tx1">
                            <a:lumMod val="75000"/>
                            <a:lumOff val="25000"/>
                          </a:schemeClr>
                        </a:solidFill>
                        <a:latin typeface="Cambria Math" panose="02040503050406030204" pitchFamily="18" charset="0"/>
                        <a:cs typeface="Arial" pitchFamily="34" charset="0"/>
                      </a:rPr>
                      <m:t>𝐷</m:t>
                    </m:r>
                    <m:r>
                      <a:rPr lang="en-GB" sz="1500" b="0" i="1" smtClean="0">
                        <a:solidFill>
                          <a:schemeClr val="tx1">
                            <a:lumMod val="75000"/>
                            <a:lumOff val="25000"/>
                          </a:schemeClr>
                        </a:solidFill>
                        <a:latin typeface="Cambria Math" panose="02040503050406030204" pitchFamily="18" charset="0"/>
                        <a:cs typeface="Arial" pitchFamily="34" charset="0"/>
                      </a:rPr>
                      <m:t>=130</m:t>
                    </m:r>
                  </m:oMath>
                </a14:m>
                <a:r>
                  <a:rPr lang="en-GB" sz="1500" i="1" dirty="0" smtClean="0">
                    <a:solidFill>
                      <a:schemeClr val="tx1">
                        <a:lumMod val="75000"/>
                        <a:lumOff val="25000"/>
                      </a:schemeClr>
                    </a:solidFill>
                    <a:latin typeface="Cambria Math" panose="02040503050406030204" pitchFamily="18" charset="0"/>
                    <a:cs typeface="Arial" pitchFamily="34" charset="0"/>
                  </a:rPr>
                  <a:t> </a:t>
                </a:r>
                <a:r>
                  <a:rPr lang="en-GB" sz="1500" dirty="0" smtClean="0">
                    <a:solidFill>
                      <a:schemeClr val="tx1">
                        <a:lumMod val="75000"/>
                        <a:lumOff val="25000"/>
                      </a:schemeClr>
                    </a:solidFill>
                    <a:latin typeface="Cambria Math" panose="02040503050406030204" pitchFamily="18" charset="0"/>
                    <a:cs typeface="Arial" pitchFamily="34" charset="0"/>
                  </a:rPr>
                  <a:t>Mpc</a:t>
                </a:r>
              </a:p>
              <a:p>
                <a:pPr marL="173038"/>
                <a14:m>
                  <m:oMath xmlns:m="http://schemas.openxmlformats.org/officeDocument/2006/math">
                    <m:sSub>
                      <m:sSubPr>
                        <m:ctrlPr>
                          <a:rPr lang="pt-PT" sz="1500" i="1" smtClean="0">
                            <a:solidFill>
                              <a:schemeClr val="tx1">
                                <a:lumMod val="75000"/>
                                <a:lumOff val="25000"/>
                              </a:schemeClr>
                            </a:solidFill>
                            <a:latin typeface="Cambria Math" panose="02040503050406030204" pitchFamily="18" charset="0"/>
                            <a:cs typeface="Arial" pitchFamily="34" charset="0"/>
                          </a:rPr>
                        </m:ctrlPr>
                      </m:sSubPr>
                      <m:e>
                        <m:r>
                          <a:rPr lang="pt-PT" sz="1500" b="0" i="1" smtClean="0">
                            <a:solidFill>
                              <a:schemeClr val="tx1">
                                <a:lumMod val="75000"/>
                                <a:lumOff val="25000"/>
                              </a:schemeClr>
                            </a:solidFill>
                            <a:latin typeface="Cambria Math" panose="02040503050406030204" pitchFamily="18" charset="0"/>
                            <a:cs typeface="Arial" pitchFamily="34" charset="0"/>
                          </a:rPr>
                          <m:t>𝐸</m:t>
                        </m:r>
                      </m:e>
                      <m:sub>
                        <m:r>
                          <a:rPr lang="pt-PT" sz="1500" b="0" i="1" smtClean="0">
                            <a:solidFill>
                              <a:schemeClr val="tx1">
                                <a:lumMod val="75000"/>
                                <a:lumOff val="25000"/>
                              </a:schemeClr>
                            </a:solidFill>
                            <a:latin typeface="Cambria Math" panose="02040503050406030204" pitchFamily="18" charset="0"/>
                            <a:cs typeface="Arial" pitchFamily="34" charset="0"/>
                          </a:rPr>
                          <m:t>𝑡h</m:t>
                        </m:r>
                      </m:sub>
                    </m:sSub>
                    <m:r>
                      <a:rPr lang="pt-PT" sz="1500" b="0" i="1" smtClean="0">
                        <a:solidFill>
                          <a:schemeClr val="tx1">
                            <a:lumMod val="75000"/>
                            <a:lumOff val="25000"/>
                          </a:schemeClr>
                        </a:solidFill>
                        <a:latin typeface="Cambria Math" panose="02040503050406030204" pitchFamily="18" charset="0"/>
                        <a:cs typeface="Arial" pitchFamily="34" charset="0"/>
                      </a:rPr>
                      <m:t>&gt;</m:t>
                    </m:r>
                    <m:r>
                      <a:rPr lang="en-GB" sz="1500" b="0" i="1" smtClean="0">
                        <a:solidFill>
                          <a:schemeClr val="tx1">
                            <a:lumMod val="75000"/>
                            <a:lumOff val="25000"/>
                          </a:schemeClr>
                        </a:solidFill>
                        <a:latin typeface="Cambria Math" panose="02040503050406030204" pitchFamily="18" charset="0"/>
                        <a:cs typeface="Arial" pitchFamily="34" charset="0"/>
                      </a:rPr>
                      <m:t>58</m:t>
                    </m:r>
                  </m:oMath>
                </a14:m>
                <a:r>
                  <a:rPr lang="en-GB" sz="1500" dirty="0" smtClean="0">
                    <a:solidFill>
                      <a:schemeClr val="tx1">
                        <a:lumMod val="75000"/>
                        <a:lumOff val="25000"/>
                      </a:schemeClr>
                    </a:solidFill>
                    <a:latin typeface="Calibri" pitchFamily="34" charset="0"/>
                    <a:cs typeface="Arial" pitchFamily="34" charset="0"/>
                  </a:rPr>
                  <a:t> </a:t>
                </a:r>
                <a:r>
                  <a:rPr lang="en-GB" sz="1500" dirty="0" err="1" smtClean="0">
                    <a:solidFill>
                      <a:schemeClr val="tx1">
                        <a:lumMod val="75000"/>
                        <a:lumOff val="25000"/>
                      </a:schemeClr>
                    </a:solidFill>
                    <a:latin typeface="Calibri" pitchFamily="34" charset="0"/>
                    <a:cs typeface="Arial" pitchFamily="34" charset="0"/>
                  </a:rPr>
                  <a:t>EeV</a:t>
                </a:r>
                <a:r>
                  <a:rPr lang="en-GB" sz="1500" dirty="0" smtClean="0">
                    <a:solidFill>
                      <a:schemeClr val="tx1">
                        <a:lumMod val="75000"/>
                        <a:lumOff val="25000"/>
                      </a:schemeClr>
                    </a:solidFill>
                    <a:latin typeface="Calibri" pitchFamily="34" charset="0"/>
                    <a:cs typeface="Arial" pitchFamily="34" charset="0"/>
                  </a:rPr>
                  <a:t>    </a:t>
                </a:r>
              </a:p>
              <a:p>
                <a:pPr marL="173038"/>
                <a14:m>
                  <m:oMath xmlns:m="http://schemas.openxmlformats.org/officeDocument/2006/math">
                    <m:r>
                      <m:rPr>
                        <m:sty m:val="p"/>
                      </m:rPr>
                      <a:rPr lang="en-GB" sz="1500" b="0" i="0" smtClean="0">
                        <a:solidFill>
                          <a:schemeClr val="tx1">
                            <a:lumMod val="75000"/>
                            <a:lumOff val="25000"/>
                          </a:schemeClr>
                        </a:solidFill>
                        <a:latin typeface="Cambria Math" panose="02040503050406030204" pitchFamily="18" charset="0"/>
                        <a:cs typeface="Arial" pitchFamily="34" charset="0"/>
                      </a:rPr>
                      <m:t>Ψ</m:t>
                    </m:r>
                    <m:r>
                      <a:rPr lang="pt-PT" sz="1500" b="0" i="1" smtClean="0">
                        <a:solidFill>
                          <a:schemeClr val="tx1">
                            <a:lumMod val="75000"/>
                            <a:lumOff val="25000"/>
                          </a:schemeClr>
                        </a:solidFill>
                        <a:latin typeface="Cambria Math" panose="02040503050406030204" pitchFamily="18" charset="0"/>
                        <a:cs typeface="Arial" pitchFamily="34" charset="0"/>
                      </a:rPr>
                      <m:t>=</m:t>
                    </m:r>
                    <m:r>
                      <a:rPr lang="en-GB" sz="1500" b="0" i="1" smtClean="0">
                        <a:solidFill>
                          <a:schemeClr val="tx1">
                            <a:lumMod val="75000"/>
                            <a:lumOff val="25000"/>
                          </a:schemeClr>
                        </a:solidFill>
                        <a:latin typeface="Cambria Math" panose="02040503050406030204" pitchFamily="18" charset="0"/>
                        <a:cs typeface="Arial" pitchFamily="34" charset="0"/>
                      </a:rPr>
                      <m:t>18</m:t>
                    </m:r>
                    <m:r>
                      <a:rPr lang="pt-PT" sz="1500" b="0" i="1"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m:t>
                    </m:r>
                  </m:oMath>
                </a14:m>
                <a:r>
                  <a:rPr lang="en-GB" sz="1500" dirty="0" smtClean="0">
                    <a:solidFill>
                      <a:schemeClr val="tx1">
                        <a:lumMod val="75000"/>
                        <a:lumOff val="25000"/>
                      </a:schemeClr>
                    </a:solidFill>
                    <a:latin typeface="Calibri" pitchFamily="34" charset="0"/>
                    <a:cs typeface="Arial" pitchFamily="34" charset="0"/>
                  </a:rPr>
                  <a:t> </a:t>
                </a:r>
              </a:p>
              <a:p>
                <a:pPr marL="173038"/>
                <a14:m>
                  <m:oMath xmlns:m="http://schemas.openxmlformats.org/officeDocument/2006/math">
                    <m:r>
                      <a:rPr lang="en-GB" sz="1500" i="1" dirty="0" smtClean="0">
                        <a:solidFill>
                          <a:srgbClr val="C00000"/>
                        </a:solidFill>
                        <a:latin typeface="Cambria Math" panose="02040503050406030204" pitchFamily="18" charset="0"/>
                        <a:cs typeface="Arial" pitchFamily="34" charset="0"/>
                      </a:rPr>
                      <m:t>𝑃</m:t>
                    </m:r>
                    <m:r>
                      <a:rPr lang="en-GB" sz="1500" i="1" dirty="0" smtClean="0">
                        <a:solidFill>
                          <a:srgbClr val="C00000"/>
                        </a:solidFill>
                        <a:latin typeface="Cambria Math" panose="02040503050406030204" pitchFamily="18" charset="0"/>
                        <a:cs typeface="Arial" pitchFamily="34" charset="0"/>
                      </a:rPr>
                      <m:t>=1.3%</m:t>
                    </m:r>
                  </m:oMath>
                </a14:m>
                <a:r>
                  <a:rPr lang="en-GB" sz="1500" dirty="0" smtClean="0">
                    <a:solidFill>
                      <a:srgbClr val="C00000"/>
                    </a:solidFill>
                    <a:latin typeface="Calibri" pitchFamily="34" charset="0"/>
                    <a:cs typeface="Arial" pitchFamily="34" charset="0"/>
                  </a:rPr>
                  <a:t> </a:t>
                </a:r>
              </a:p>
            </p:txBody>
          </p:sp>
        </mc:Choice>
        <mc:Fallback xmlns="">
          <p:sp>
            <p:nvSpPr>
              <p:cNvPr id="9" name="Rounded Rectangle 8"/>
              <p:cNvSpPr>
                <a:spLocks noRot="1" noChangeAspect="1" noMove="1" noResize="1" noEditPoints="1" noAdjustHandles="1" noChangeArrowheads="1" noChangeShapeType="1" noTextEdit="1"/>
              </p:cNvSpPr>
              <p:nvPr/>
            </p:nvSpPr>
            <p:spPr>
              <a:xfrm>
                <a:off x="792994" y="4190035"/>
                <a:ext cx="2621538" cy="1632231"/>
              </a:xfrm>
              <a:prstGeom prst="roundRect">
                <a:avLst>
                  <a:gd name="adj" fmla="val 4604"/>
                </a:avLst>
              </a:prstGeom>
              <a:blipFill rotWithShape="0">
                <a:blip r:embed="rId5"/>
                <a:stretch>
                  <a:fillRect/>
                </a:stretch>
              </a:blipFill>
              <a:ln w="50800">
                <a:solidFill>
                  <a:srgbClr val="008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ounded Rectangle 9"/>
              <p:cNvSpPr/>
              <p:nvPr/>
            </p:nvSpPr>
            <p:spPr>
              <a:xfrm>
                <a:off x="93602" y="1554006"/>
                <a:ext cx="2881999" cy="1302064"/>
              </a:xfrm>
              <a:prstGeom prst="roundRect">
                <a:avLst>
                  <a:gd name="adj" fmla="val 4604"/>
                </a:avLst>
              </a:prstGeom>
              <a:solidFill>
                <a:schemeClr val="bg1"/>
              </a:solidFill>
              <a:ln w="508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smtClean="0">
                    <a:solidFill>
                      <a:srgbClr val="C00000"/>
                    </a:solidFill>
                    <a:latin typeface="Cambria Math" panose="02040503050406030204" pitchFamily="18" charset="0"/>
                    <a:cs typeface="Arial" pitchFamily="34" charset="0"/>
                  </a:rPr>
                  <a:t>Scan:</a:t>
                </a:r>
                <a:endParaRPr lang="en-GB" sz="1400" i="1" dirty="0" smtClean="0">
                  <a:solidFill>
                    <a:schemeClr val="tx1">
                      <a:lumMod val="75000"/>
                      <a:lumOff val="25000"/>
                    </a:schemeClr>
                  </a:solidFill>
                  <a:latin typeface="Cambria Math" panose="02040503050406030204" pitchFamily="18" charset="0"/>
                  <a:cs typeface="Arial" pitchFamily="34" charset="0"/>
                </a:endParaRPr>
              </a:p>
              <a:p>
                <a:pPr marL="173038"/>
                <a14:m>
                  <m:oMath xmlns:m="http://schemas.openxmlformats.org/officeDocument/2006/math">
                    <m:r>
                      <a:rPr lang="en-GB" sz="1400" b="0" i="1" smtClean="0">
                        <a:solidFill>
                          <a:schemeClr val="tx1">
                            <a:lumMod val="75000"/>
                            <a:lumOff val="25000"/>
                          </a:schemeClr>
                        </a:solidFill>
                        <a:latin typeface="Cambria Math" panose="02040503050406030204" pitchFamily="18" charset="0"/>
                        <a:cs typeface="Arial" pitchFamily="34" charset="0"/>
                      </a:rPr>
                      <m:t>10&lt;</m:t>
                    </m:r>
                    <m:r>
                      <a:rPr lang="en-GB" sz="1400" b="0" i="1" smtClean="0">
                        <a:solidFill>
                          <a:schemeClr val="tx1">
                            <a:lumMod val="75000"/>
                            <a:lumOff val="25000"/>
                          </a:schemeClr>
                        </a:solidFill>
                        <a:latin typeface="Cambria Math" panose="02040503050406030204" pitchFamily="18" charset="0"/>
                        <a:cs typeface="Arial" pitchFamily="34" charset="0"/>
                      </a:rPr>
                      <m:t>𝐷</m:t>
                    </m:r>
                    <m:r>
                      <a:rPr lang="en-GB" sz="1400" b="0" i="1" smtClean="0">
                        <a:solidFill>
                          <a:schemeClr val="tx1">
                            <a:lumMod val="75000"/>
                            <a:lumOff val="25000"/>
                          </a:schemeClr>
                        </a:solidFill>
                        <a:latin typeface="Cambria Math" panose="02040503050406030204" pitchFamily="18" charset="0"/>
                        <a:cs typeface="Arial" pitchFamily="34" charset="0"/>
                      </a:rPr>
                      <m:t>&lt;200</m:t>
                    </m:r>
                  </m:oMath>
                </a14:m>
                <a:r>
                  <a:rPr lang="pt-PT" sz="1400" dirty="0" err="1" smtClean="0">
                    <a:solidFill>
                      <a:schemeClr val="tx1">
                        <a:lumMod val="75000"/>
                        <a:lumOff val="25000"/>
                      </a:schemeClr>
                    </a:solidFill>
                    <a:latin typeface="Cambria Math" panose="02040503050406030204" pitchFamily="18" charset="0"/>
                    <a:cs typeface="Arial" pitchFamily="34" charset="0"/>
                  </a:rPr>
                  <a:t>Mpc</a:t>
                </a:r>
                <a:r>
                  <a:rPr lang="pt-PT" sz="1400" dirty="0" smtClean="0">
                    <a:solidFill>
                      <a:schemeClr val="tx1">
                        <a:lumMod val="75000"/>
                        <a:lumOff val="25000"/>
                      </a:schemeClr>
                    </a:solidFill>
                    <a:latin typeface="Cambria Math" panose="02040503050406030204" pitchFamily="18" charset="0"/>
                    <a:cs typeface="Arial" pitchFamily="34" charset="0"/>
                  </a:rPr>
                  <a:t>, 10Mpc steps</a:t>
                </a:r>
              </a:p>
              <a:p>
                <a:pPr marL="173038"/>
                <a14:m>
                  <m:oMath xmlns:m="http://schemas.openxmlformats.org/officeDocument/2006/math">
                    <m:sSub>
                      <m:sSubPr>
                        <m:ctrlPr>
                          <a:rPr lang="pt-PT" sz="1400" i="1" smtClean="0">
                            <a:solidFill>
                              <a:schemeClr val="tx1">
                                <a:lumMod val="75000"/>
                                <a:lumOff val="25000"/>
                              </a:schemeClr>
                            </a:solidFill>
                            <a:latin typeface="Cambria Math" panose="02040503050406030204" pitchFamily="18" charset="0"/>
                            <a:cs typeface="Arial" pitchFamily="34" charset="0"/>
                          </a:rPr>
                        </m:ctrlPr>
                      </m:sSubPr>
                      <m:e>
                        <m:r>
                          <a:rPr lang="en-GB" sz="1400" b="0" i="1" smtClean="0">
                            <a:solidFill>
                              <a:schemeClr val="tx1">
                                <a:lumMod val="75000"/>
                                <a:lumOff val="25000"/>
                              </a:schemeClr>
                            </a:solidFill>
                            <a:latin typeface="Cambria Math" panose="02040503050406030204" pitchFamily="18" charset="0"/>
                            <a:cs typeface="Arial" pitchFamily="34" charset="0"/>
                          </a:rPr>
                          <m:t>40&lt;</m:t>
                        </m:r>
                        <m:r>
                          <a:rPr lang="pt-PT" sz="1400" b="0" i="1" smtClean="0">
                            <a:solidFill>
                              <a:schemeClr val="tx1">
                                <a:lumMod val="75000"/>
                                <a:lumOff val="25000"/>
                              </a:schemeClr>
                            </a:solidFill>
                            <a:latin typeface="Cambria Math" panose="02040503050406030204" pitchFamily="18" charset="0"/>
                            <a:cs typeface="Arial" pitchFamily="34" charset="0"/>
                          </a:rPr>
                          <m:t>𝐸</m:t>
                        </m:r>
                      </m:e>
                      <m:sub>
                        <m:r>
                          <a:rPr lang="pt-PT" sz="1400" b="0" i="1" smtClean="0">
                            <a:solidFill>
                              <a:schemeClr val="tx1">
                                <a:lumMod val="75000"/>
                                <a:lumOff val="25000"/>
                              </a:schemeClr>
                            </a:solidFill>
                            <a:latin typeface="Cambria Math" panose="02040503050406030204" pitchFamily="18" charset="0"/>
                            <a:cs typeface="Arial" pitchFamily="34" charset="0"/>
                          </a:rPr>
                          <m:t>𝑡h</m:t>
                        </m:r>
                      </m:sub>
                    </m:sSub>
                    <m:r>
                      <a:rPr lang="pt-PT" sz="1400" b="0" i="1" smtClean="0">
                        <a:solidFill>
                          <a:schemeClr val="tx1">
                            <a:lumMod val="75000"/>
                            <a:lumOff val="25000"/>
                          </a:schemeClr>
                        </a:solidFill>
                        <a:latin typeface="Cambria Math" panose="02040503050406030204" pitchFamily="18" charset="0"/>
                        <a:cs typeface="Arial" pitchFamily="34" charset="0"/>
                      </a:rPr>
                      <m:t>&gt;</m:t>
                    </m:r>
                    <m:r>
                      <a:rPr lang="en-GB" sz="1400" b="0" i="1" smtClean="0">
                        <a:solidFill>
                          <a:schemeClr val="tx1">
                            <a:lumMod val="75000"/>
                            <a:lumOff val="25000"/>
                          </a:schemeClr>
                        </a:solidFill>
                        <a:latin typeface="Cambria Math" panose="02040503050406030204" pitchFamily="18" charset="0"/>
                        <a:cs typeface="Arial" pitchFamily="34" charset="0"/>
                      </a:rPr>
                      <m:t>80</m:t>
                    </m:r>
                  </m:oMath>
                </a14:m>
                <a:r>
                  <a:rPr lang="en-GB" sz="1400" dirty="0" smtClean="0">
                    <a:solidFill>
                      <a:schemeClr val="tx1">
                        <a:lumMod val="75000"/>
                        <a:lumOff val="25000"/>
                      </a:schemeClr>
                    </a:solidFill>
                    <a:latin typeface="Calibri" pitchFamily="34" charset="0"/>
                    <a:cs typeface="Arial" pitchFamily="34" charset="0"/>
                  </a:rPr>
                  <a:t> </a:t>
                </a:r>
                <a:r>
                  <a:rPr lang="en-GB" sz="1400" dirty="0" err="1" smtClean="0">
                    <a:solidFill>
                      <a:schemeClr val="tx1">
                        <a:lumMod val="75000"/>
                        <a:lumOff val="25000"/>
                      </a:schemeClr>
                    </a:solidFill>
                    <a:latin typeface="Calibri" pitchFamily="34" charset="0"/>
                    <a:cs typeface="Arial" pitchFamily="34" charset="0"/>
                  </a:rPr>
                  <a:t>EeV</a:t>
                </a:r>
                <a:r>
                  <a:rPr lang="en-GB" sz="1400" dirty="0" smtClean="0">
                    <a:solidFill>
                      <a:schemeClr val="tx1">
                        <a:lumMod val="75000"/>
                        <a:lumOff val="25000"/>
                      </a:schemeClr>
                    </a:solidFill>
                    <a:latin typeface="Calibri" pitchFamily="34" charset="0"/>
                    <a:cs typeface="Arial" pitchFamily="34" charset="0"/>
                  </a:rPr>
                  <a:t>, in 1EeV steps</a:t>
                </a:r>
              </a:p>
              <a:p>
                <a:pPr marL="173038"/>
                <a14:m>
                  <m:oMath xmlns:m="http://schemas.openxmlformats.org/officeDocument/2006/math">
                    <m:r>
                      <a:rPr lang="en-GB" sz="1400" b="0" i="1" smtClean="0">
                        <a:solidFill>
                          <a:schemeClr val="tx1">
                            <a:lumMod val="75000"/>
                            <a:lumOff val="25000"/>
                          </a:schemeClr>
                        </a:solidFill>
                        <a:latin typeface="Cambria Math" panose="02040503050406030204" pitchFamily="18" charset="0"/>
                        <a:cs typeface="Arial" pitchFamily="34" charset="0"/>
                      </a:rPr>
                      <m:t>1</m:t>
                    </m:r>
                    <m:r>
                      <a:rPr lang="en-GB" sz="1400" b="0" i="1"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°&lt;</m:t>
                    </m:r>
                    <m:r>
                      <m:rPr>
                        <m:sty m:val="p"/>
                      </m:rPr>
                      <a:rPr lang="en-GB" sz="1400" b="0" i="0"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Ψ</m:t>
                    </m:r>
                    <m:r>
                      <a:rPr lang="en-GB" sz="1400" b="0" i="1"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&lt;30°</m:t>
                    </m:r>
                  </m:oMath>
                </a14:m>
                <a:r>
                  <a:rPr lang="en-GB" sz="1400" dirty="0" smtClean="0">
                    <a:solidFill>
                      <a:schemeClr val="tx1">
                        <a:lumMod val="75000"/>
                        <a:lumOff val="25000"/>
                      </a:schemeClr>
                    </a:solidFill>
                    <a:latin typeface="Calibri" pitchFamily="34" charset="0"/>
                    <a:cs typeface="Arial" pitchFamily="34" charset="0"/>
                  </a:rPr>
                  <a:t>, in </a:t>
                </a:r>
                <a14:m>
                  <m:oMath xmlns:m="http://schemas.openxmlformats.org/officeDocument/2006/math">
                    <m:r>
                      <a:rPr lang="en-GB" sz="1400" b="0" i="0"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1</m:t>
                    </m:r>
                    <m:r>
                      <a:rPr lang="en-GB" sz="1400" i="1">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m:t>
                    </m:r>
                  </m:oMath>
                </a14:m>
                <a:r>
                  <a:rPr lang="en-GB" sz="1400" dirty="0" smtClean="0">
                    <a:solidFill>
                      <a:schemeClr val="tx1">
                        <a:lumMod val="75000"/>
                        <a:lumOff val="25000"/>
                      </a:schemeClr>
                    </a:solidFill>
                    <a:latin typeface="Calibri" pitchFamily="34" charset="0"/>
                    <a:cs typeface="Arial" pitchFamily="34" charset="0"/>
                  </a:rPr>
                  <a:t> steps</a:t>
                </a:r>
              </a:p>
            </p:txBody>
          </p:sp>
        </mc:Choice>
        <mc:Fallback xmlns="">
          <p:sp>
            <p:nvSpPr>
              <p:cNvPr id="10" name="Rounded Rectangle 9"/>
              <p:cNvSpPr>
                <a:spLocks noRot="1" noChangeAspect="1" noMove="1" noResize="1" noEditPoints="1" noAdjustHandles="1" noChangeArrowheads="1" noChangeShapeType="1" noTextEdit="1"/>
              </p:cNvSpPr>
              <p:nvPr/>
            </p:nvSpPr>
            <p:spPr>
              <a:xfrm>
                <a:off x="93602" y="1554006"/>
                <a:ext cx="2881999" cy="1302064"/>
              </a:xfrm>
              <a:prstGeom prst="roundRect">
                <a:avLst>
                  <a:gd name="adj" fmla="val 4604"/>
                </a:avLst>
              </a:prstGeom>
              <a:blipFill rotWithShape="0">
                <a:blip r:embed="rId6"/>
                <a:stretch>
                  <a:fillRect/>
                </a:stretch>
              </a:blipFill>
              <a:ln w="50800">
                <a:solidFill>
                  <a:srgbClr val="C00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Tree>
    <p:extLst>
      <p:ext uri="{BB962C8B-B14F-4D97-AF65-F5344CB8AC3E}">
        <p14:creationId xmlns:p14="http://schemas.microsoft.com/office/powerpoint/2010/main" val="3381915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Cross-correlation with Flux-limited Samples: with Bright AGNs from </a:t>
            </a:r>
            <a:r>
              <a:rPr lang="en-US" b="0" dirty="0" smtClean="0"/>
              <a:t>radio galaxies </a:t>
            </a:r>
            <a:endParaRPr lang="en-US"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31</a:t>
            </a:fld>
            <a:endParaRPr lang="en-US" dirty="0"/>
          </a:p>
        </p:txBody>
      </p:sp>
      <p:pic>
        <p:nvPicPr>
          <p:cNvPr id="5" name="Picture 4"/>
          <p:cNvPicPr>
            <a:picLocks noChangeAspect="1"/>
          </p:cNvPicPr>
          <p:nvPr/>
        </p:nvPicPr>
        <p:blipFill>
          <a:blip r:embed="rId2"/>
          <a:stretch>
            <a:fillRect/>
          </a:stretch>
        </p:blipFill>
        <p:spPr>
          <a:xfrm>
            <a:off x="2838360" y="1234003"/>
            <a:ext cx="3177714" cy="2298368"/>
          </a:xfrm>
          <a:prstGeom prst="rect">
            <a:avLst/>
          </a:prstGeom>
        </p:spPr>
      </p:pic>
      <p:pic>
        <p:nvPicPr>
          <p:cNvPr id="6" name="Picture 5"/>
          <p:cNvPicPr>
            <a:picLocks noChangeAspect="1"/>
          </p:cNvPicPr>
          <p:nvPr/>
        </p:nvPicPr>
        <p:blipFill>
          <a:blip r:embed="rId3"/>
          <a:stretch>
            <a:fillRect/>
          </a:stretch>
        </p:blipFill>
        <p:spPr>
          <a:xfrm>
            <a:off x="5900327" y="1228745"/>
            <a:ext cx="3240847" cy="2303626"/>
          </a:xfrm>
          <a:prstGeom prst="rect">
            <a:avLst/>
          </a:prstGeom>
        </p:spPr>
      </p:pic>
      <p:pic>
        <p:nvPicPr>
          <p:cNvPr id="7" name="Picture 6"/>
          <p:cNvPicPr>
            <a:picLocks noChangeAspect="1"/>
          </p:cNvPicPr>
          <p:nvPr/>
        </p:nvPicPr>
        <p:blipFill>
          <a:blip r:embed="rId4"/>
          <a:stretch>
            <a:fillRect/>
          </a:stretch>
        </p:blipFill>
        <p:spPr>
          <a:xfrm>
            <a:off x="3835050" y="3893757"/>
            <a:ext cx="4945449" cy="2461409"/>
          </a:xfrm>
          <a:prstGeom prst="rect">
            <a:avLst/>
          </a:prstGeom>
        </p:spPr>
      </p:pic>
      <mc:AlternateContent xmlns:mc="http://schemas.openxmlformats.org/markup-compatibility/2006" xmlns:a14="http://schemas.microsoft.com/office/drawing/2010/main">
        <mc:Choice Requires="a14">
          <p:sp>
            <p:nvSpPr>
              <p:cNvPr id="8" name="Rounded Rectangle 7"/>
              <p:cNvSpPr/>
              <p:nvPr/>
            </p:nvSpPr>
            <p:spPr>
              <a:xfrm>
                <a:off x="223832" y="3102007"/>
                <a:ext cx="2621538" cy="1632231"/>
              </a:xfrm>
              <a:prstGeom prst="roundRect">
                <a:avLst>
                  <a:gd name="adj" fmla="val 4604"/>
                </a:avLst>
              </a:prstGeom>
              <a:solidFill>
                <a:schemeClr val="bg1"/>
              </a:solidFill>
              <a:ln w="508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038"/>
                <a:r>
                  <a:rPr lang="pt-PT" sz="1600" dirty="0" smtClean="0">
                    <a:solidFill>
                      <a:srgbClr val="C00000"/>
                    </a:solidFill>
                    <a:latin typeface="Cambria Math" panose="02040503050406030204" pitchFamily="18" charset="0"/>
                    <a:cs typeface="Arial" pitchFamily="34" charset="0"/>
                  </a:rPr>
                  <a:t>AGNs from radio galaxies </a:t>
                </a:r>
                <a14:m>
                  <m:oMath xmlns:m="http://schemas.openxmlformats.org/officeDocument/2006/math">
                    <m:r>
                      <a:rPr lang="en-GB" sz="1500" b="0" i="1" smtClean="0">
                        <a:solidFill>
                          <a:schemeClr val="tx1">
                            <a:lumMod val="75000"/>
                            <a:lumOff val="25000"/>
                          </a:schemeClr>
                        </a:solidFill>
                        <a:latin typeface="Cambria Math" panose="02040503050406030204" pitchFamily="18" charset="0"/>
                        <a:cs typeface="Arial" pitchFamily="34" charset="0"/>
                      </a:rPr>
                      <m:t>𝐿</m:t>
                    </m:r>
                    <m:r>
                      <a:rPr lang="en-GB" sz="1500" b="0" i="1" smtClean="0">
                        <a:solidFill>
                          <a:schemeClr val="tx1">
                            <a:lumMod val="75000"/>
                            <a:lumOff val="25000"/>
                          </a:schemeClr>
                        </a:solidFill>
                        <a:latin typeface="Cambria Math" panose="02040503050406030204" pitchFamily="18" charset="0"/>
                        <a:cs typeface="Arial" pitchFamily="34" charset="0"/>
                      </a:rPr>
                      <m:t>&gt;</m:t>
                    </m:r>
                    <m:sSup>
                      <m:sSupPr>
                        <m:ctrlPr>
                          <a:rPr lang="en-GB" sz="1500" b="0" i="1" smtClean="0">
                            <a:solidFill>
                              <a:schemeClr val="tx1">
                                <a:lumMod val="75000"/>
                                <a:lumOff val="25000"/>
                              </a:schemeClr>
                            </a:solidFill>
                            <a:latin typeface="Cambria Math" panose="02040503050406030204" pitchFamily="18" charset="0"/>
                            <a:cs typeface="Arial" pitchFamily="34" charset="0"/>
                          </a:rPr>
                        </m:ctrlPr>
                      </m:sSupPr>
                      <m:e>
                        <m:r>
                          <a:rPr lang="en-GB" sz="1500" b="0" i="1" smtClean="0">
                            <a:solidFill>
                              <a:schemeClr val="tx1">
                                <a:lumMod val="75000"/>
                                <a:lumOff val="25000"/>
                              </a:schemeClr>
                            </a:solidFill>
                            <a:latin typeface="Cambria Math" panose="02040503050406030204" pitchFamily="18" charset="0"/>
                            <a:cs typeface="Arial" pitchFamily="34" charset="0"/>
                          </a:rPr>
                          <m:t>10</m:t>
                        </m:r>
                      </m:e>
                      <m:sup>
                        <m:r>
                          <a:rPr lang="en-GB" sz="1500" b="0" i="1" smtClean="0">
                            <a:solidFill>
                              <a:schemeClr val="tx1">
                                <a:lumMod val="75000"/>
                                <a:lumOff val="25000"/>
                              </a:schemeClr>
                            </a:solidFill>
                            <a:latin typeface="Cambria Math" panose="02040503050406030204" pitchFamily="18" charset="0"/>
                            <a:cs typeface="Arial" pitchFamily="34" charset="0"/>
                          </a:rPr>
                          <m:t>39.3</m:t>
                        </m:r>
                      </m:sup>
                    </m:sSup>
                    <m:r>
                      <a:rPr lang="en-GB" sz="1500" b="0" i="1" smtClean="0">
                        <a:solidFill>
                          <a:schemeClr val="tx1">
                            <a:lumMod val="75000"/>
                            <a:lumOff val="25000"/>
                          </a:schemeClr>
                        </a:solidFill>
                        <a:latin typeface="Cambria Math" panose="02040503050406030204" pitchFamily="18" charset="0"/>
                        <a:cs typeface="Arial" pitchFamily="34" charset="0"/>
                      </a:rPr>
                      <m:t> </m:t>
                    </m:r>
                    <m:r>
                      <a:rPr lang="en-GB" sz="1500" b="0" i="1" smtClean="0">
                        <a:solidFill>
                          <a:schemeClr val="tx1">
                            <a:lumMod val="75000"/>
                            <a:lumOff val="25000"/>
                          </a:schemeClr>
                        </a:solidFill>
                        <a:latin typeface="Cambria Math" panose="02040503050406030204" pitchFamily="18" charset="0"/>
                        <a:cs typeface="Arial" pitchFamily="34" charset="0"/>
                      </a:rPr>
                      <m:t>𝑒𝑟𝑔</m:t>
                    </m:r>
                    <m:r>
                      <a:rPr lang="en-GB" sz="1500" b="0" i="1" smtClean="0">
                        <a:solidFill>
                          <a:schemeClr val="tx1">
                            <a:lumMod val="75000"/>
                            <a:lumOff val="25000"/>
                          </a:schemeClr>
                        </a:solidFill>
                        <a:latin typeface="Cambria Math" panose="02040503050406030204" pitchFamily="18" charset="0"/>
                        <a:cs typeface="Arial" pitchFamily="34" charset="0"/>
                      </a:rPr>
                      <m:t>.</m:t>
                    </m:r>
                    <m:sSup>
                      <m:sSupPr>
                        <m:ctrlPr>
                          <a:rPr lang="en-GB" sz="1500" b="0" i="1" smtClean="0">
                            <a:solidFill>
                              <a:schemeClr val="tx1">
                                <a:lumMod val="75000"/>
                                <a:lumOff val="25000"/>
                              </a:schemeClr>
                            </a:solidFill>
                            <a:latin typeface="Cambria Math" panose="02040503050406030204" pitchFamily="18" charset="0"/>
                            <a:cs typeface="Arial" pitchFamily="34" charset="0"/>
                          </a:rPr>
                        </m:ctrlPr>
                      </m:sSupPr>
                      <m:e>
                        <m:r>
                          <a:rPr lang="en-GB" sz="1500" b="0" i="1" smtClean="0">
                            <a:solidFill>
                              <a:schemeClr val="tx1">
                                <a:lumMod val="75000"/>
                                <a:lumOff val="25000"/>
                              </a:schemeClr>
                            </a:solidFill>
                            <a:latin typeface="Cambria Math" panose="02040503050406030204" pitchFamily="18" charset="0"/>
                            <a:cs typeface="Arial" pitchFamily="34" charset="0"/>
                          </a:rPr>
                          <m:t>𝑠</m:t>
                        </m:r>
                      </m:e>
                      <m:sup>
                        <m:r>
                          <a:rPr lang="en-GB" sz="1500" b="0" i="1" smtClean="0">
                            <a:solidFill>
                              <a:schemeClr val="tx1">
                                <a:lumMod val="75000"/>
                                <a:lumOff val="25000"/>
                              </a:schemeClr>
                            </a:solidFill>
                            <a:latin typeface="Cambria Math" panose="02040503050406030204" pitchFamily="18" charset="0"/>
                            <a:cs typeface="Arial" pitchFamily="34" charset="0"/>
                          </a:rPr>
                          <m:t>−1</m:t>
                        </m:r>
                      </m:sup>
                    </m:sSup>
                  </m:oMath>
                </a14:m>
                <a:r>
                  <a:rPr lang="en-GB" sz="1500" i="1" dirty="0" smtClean="0">
                    <a:solidFill>
                      <a:schemeClr val="tx1">
                        <a:lumMod val="75000"/>
                        <a:lumOff val="25000"/>
                      </a:schemeClr>
                    </a:solidFill>
                    <a:latin typeface="Cambria Math" panose="02040503050406030204" pitchFamily="18" charset="0"/>
                    <a:cs typeface="Arial" pitchFamily="34" charset="0"/>
                  </a:rPr>
                  <a:t>  </a:t>
                </a:r>
              </a:p>
              <a:p>
                <a:pPr marL="173038"/>
                <a14:m>
                  <m:oMath xmlns:m="http://schemas.openxmlformats.org/officeDocument/2006/math">
                    <m:r>
                      <a:rPr lang="en-GB" sz="1500" b="0" i="1" smtClean="0">
                        <a:solidFill>
                          <a:schemeClr val="tx1">
                            <a:lumMod val="75000"/>
                            <a:lumOff val="25000"/>
                          </a:schemeClr>
                        </a:solidFill>
                        <a:latin typeface="Cambria Math" panose="02040503050406030204" pitchFamily="18" charset="0"/>
                        <a:cs typeface="Arial" pitchFamily="34" charset="0"/>
                      </a:rPr>
                      <m:t>𝐷</m:t>
                    </m:r>
                    <m:r>
                      <a:rPr lang="en-GB" sz="1500" b="0" i="1" smtClean="0">
                        <a:solidFill>
                          <a:schemeClr val="tx1">
                            <a:lumMod val="75000"/>
                            <a:lumOff val="25000"/>
                          </a:schemeClr>
                        </a:solidFill>
                        <a:latin typeface="Cambria Math" panose="02040503050406030204" pitchFamily="18" charset="0"/>
                        <a:cs typeface="Arial" pitchFamily="34" charset="0"/>
                      </a:rPr>
                      <m:t>=90</m:t>
                    </m:r>
                  </m:oMath>
                </a14:m>
                <a:r>
                  <a:rPr lang="en-GB" sz="1500" i="1" dirty="0" smtClean="0">
                    <a:solidFill>
                      <a:schemeClr val="tx1">
                        <a:lumMod val="75000"/>
                        <a:lumOff val="25000"/>
                      </a:schemeClr>
                    </a:solidFill>
                    <a:latin typeface="Cambria Math" panose="02040503050406030204" pitchFamily="18" charset="0"/>
                    <a:cs typeface="Arial" pitchFamily="34" charset="0"/>
                  </a:rPr>
                  <a:t> </a:t>
                </a:r>
                <a:r>
                  <a:rPr lang="en-GB" sz="1500" dirty="0" smtClean="0">
                    <a:solidFill>
                      <a:schemeClr val="tx1">
                        <a:lumMod val="75000"/>
                        <a:lumOff val="25000"/>
                      </a:schemeClr>
                    </a:solidFill>
                    <a:latin typeface="Cambria Math" panose="02040503050406030204" pitchFamily="18" charset="0"/>
                    <a:cs typeface="Arial" pitchFamily="34" charset="0"/>
                  </a:rPr>
                  <a:t>Mpc</a:t>
                </a:r>
              </a:p>
              <a:p>
                <a:pPr marL="173038"/>
                <a14:m>
                  <m:oMath xmlns:m="http://schemas.openxmlformats.org/officeDocument/2006/math">
                    <m:sSub>
                      <m:sSubPr>
                        <m:ctrlPr>
                          <a:rPr lang="pt-PT" sz="1500" i="1" smtClean="0">
                            <a:solidFill>
                              <a:schemeClr val="tx1">
                                <a:lumMod val="75000"/>
                                <a:lumOff val="25000"/>
                              </a:schemeClr>
                            </a:solidFill>
                            <a:latin typeface="Cambria Math" panose="02040503050406030204" pitchFamily="18" charset="0"/>
                            <a:cs typeface="Arial" pitchFamily="34" charset="0"/>
                          </a:rPr>
                        </m:ctrlPr>
                      </m:sSubPr>
                      <m:e>
                        <m:r>
                          <a:rPr lang="pt-PT" sz="1500" b="0" i="1" smtClean="0">
                            <a:solidFill>
                              <a:schemeClr val="tx1">
                                <a:lumMod val="75000"/>
                                <a:lumOff val="25000"/>
                              </a:schemeClr>
                            </a:solidFill>
                            <a:latin typeface="Cambria Math" panose="02040503050406030204" pitchFamily="18" charset="0"/>
                            <a:cs typeface="Arial" pitchFamily="34" charset="0"/>
                          </a:rPr>
                          <m:t>𝐸</m:t>
                        </m:r>
                      </m:e>
                      <m:sub>
                        <m:r>
                          <a:rPr lang="pt-PT" sz="1500" b="0" i="1" smtClean="0">
                            <a:solidFill>
                              <a:schemeClr val="tx1">
                                <a:lumMod val="75000"/>
                                <a:lumOff val="25000"/>
                              </a:schemeClr>
                            </a:solidFill>
                            <a:latin typeface="Cambria Math" panose="02040503050406030204" pitchFamily="18" charset="0"/>
                            <a:cs typeface="Arial" pitchFamily="34" charset="0"/>
                          </a:rPr>
                          <m:t>𝑡h</m:t>
                        </m:r>
                      </m:sub>
                    </m:sSub>
                    <m:r>
                      <a:rPr lang="pt-PT" sz="1500" b="0" i="1" smtClean="0">
                        <a:solidFill>
                          <a:schemeClr val="tx1">
                            <a:lumMod val="75000"/>
                            <a:lumOff val="25000"/>
                          </a:schemeClr>
                        </a:solidFill>
                        <a:latin typeface="Cambria Math" panose="02040503050406030204" pitchFamily="18" charset="0"/>
                        <a:cs typeface="Arial" pitchFamily="34" charset="0"/>
                      </a:rPr>
                      <m:t>&gt;</m:t>
                    </m:r>
                    <m:r>
                      <a:rPr lang="en-GB" sz="1500" b="0" i="1" smtClean="0">
                        <a:solidFill>
                          <a:schemeClr val="tx1">
                            <a:lumMod val="75000"/>
                            <a:lumOff val="25000"/>
                          </a:schemeClr>
                        </a:solidFill>
                        <a:latin typeface="Cambria Math" panose="02040503050406030204" pitchFamily="18" charset="0"/>
                        <a:cs typeface="Arial" pitchFamily="34" charset="0"/>
                      </a:rPr>
                      <m:t>72</m:t>
                    </m:r>
                  </m:oMath>
                </a14:m>
                <a:r>
                  <a:rPr lang="en-GB" sz="1500" dirty="0" smtClean="0">
                    <a:solidFill>
                      <a:schemeClr val="tx1">
                        <a:lumMod val="75000"/>
                        <a:lumOff val="25000"/>
                      </a:schemeClr>
                    </a:solidFill>
                    <a:latin typeface="Calibri" pitchFamily="34" charset="0"/>
                    <a:cs typeface="Arial" pitchFamily="34" charset="0"/>
                  </a:rPr>
                  <a:t> </a:t>
                </a:r>
                <a:r>
                  <a:rPr lang="en-GB" sz="1500" dirty="0" err="1" smtClean="0">
                    <a:solidFill>
                      <a:schemeClr val="tx1">
                        <a:lumMod val="75000"/>
                        <a:lumOff val="25000"/>
                      </a:schemeClr>
                    </a:solidFill>
                    <a:latin typeface="Calibri" pitchFamily="34" charset="0"/>
                    <a:cs typeface="Arial" pitchFamily="34" charset="0"/>
                  </a:rPr>
                  <a:t>EeV</a:t>
                </a:r>
                <a:r>
                  <a:rPr lang="en-GB" sz="1500" dirty="0" smtClean="0">
                    <a:solidFill>
                      <a:schemeClr val="tx1">
                        <a:lumMod val="75000"/>
                        <a:lumOff val="25000"/>
                      </a:schemeClr>
                    </a:solidFill>
                    <a:latin typeface="Calibri" pitchFamily="34" charset="0"/>
                    <a:cs typeface="Arial" pitchFamily="34" charset="0"/>
                  </a:rPr>
                  <a:t>    </a:t>
                </a:r>
              </a:p>
              <a:p>
                <a:pPr marL="173038"/>
                <a14:m>
                  <m:oMath xmlns:m="http://schemas.openxmlformats.org/officeDocument/2006/math">
                    <m:r>
                      <m:rPr>
                        <m:sty m:val="p"/>
                      </m:rPr>
                      <a:rPr lang="en-GB" sz="1500" b="0" i="0" smtClean="0">
                        <a:solidFill>
                          <a:schemeClr val="tx1">
                            <a:lumMod val="75000"/>
                            <a:lumOff val="25000"/>
                          </a:schemeClr>
                        </a:solidFill>
                        <a:latin typeface="Cambria Math" panose="02040503050406030204" pitchFamily="18" charset="0"/>
                        <a:cs typeface="Arial" pitchFamily="34" charset="0"/>
                      </a:rPr>
                      <m:t>Ψ</m:t>
                    </m:r>
                    <m:r>
                      <a:rPr lang="pt-PT" sz="1500" b="0" i="1" smtClean="0">
                        <a:solidFill>
                          <a:schemeClr val="tx1">
                            <a:lumMod val="75000"/>
                            <a:lumOff val="25000"/>
                          </a:schemeClr>
                        </a:solidFill>
                        <a:latin typeface="Cambria Math" panose="02040503050406030204" pitchFamily="18" charset="0"/>
                        <a:cs typeface="Arial" pitchFamily="34" charset="0"/>
                      </a:rPr>
                      <m:t>=</m:t>
                    </m:r>
                    <m:r>
                      <a:rPr lang="en-GB" sz="1500" b="0" i="1" smtClean="0">
                        <a:solidFill>
                          <a:schemeClr val="tx1">
                            <a:lumMod val="75000"/>
                            <a:lumOff val="25000"/>
                          </a:schemeClr>
                        </a:solidFill>
                        <a:latin typeface="Cambria Math" panose="02040503050406030204" pitchFamily="18" charset="0"/>
                        <a:cs typeface="Arial" pitchFamily="34" charset="0"/>
                      </a:rPr>
                      <m:t>4.75</m:t>
                    </m:r>
                    <m:r>
                      <a:rPr lang="pt-PT" sz="1500" b="0" i="1"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m:t>
                    </m:r>
                  </m:oMath>
                </a14:m>
                <a:r>
                  <a:rPr lang="en-GB" sz="1500" dirty="0" smtClean="0">
                    <a:solidFill>
                      <a:schemeClr val="tx1">
                        <a:lumMod val="75000"/>
                        <a:lumOff val="25000"/>
                      </a:schemeClr>
                    </a:solidFill>
                    <a:latin typeface="Calibri" pitchFamily="34" charset="0"/>
                    <a:cs typeface="Arial" pitchFamily="34" charset="0"/>
                  </a:rPr>
                  <a:t> </a:t>
                </a:r>
              </a:p>
              <a:p>
                <a:pPr marL="173038"/>
                <a14:m>
                  <m:oMath xmlns:m="http://schemas.openxmlformats.org/officeDocument/2006/math">
                    <m:r>
                      <a:rPr lang="en-GB" sz="1500" i="1" dirty="0" smtClean="0">
                        <a:solidFill>
                          <a:srgbClr val="C00000"/>
                        </a:solidFill>
                        <a:latin typeface="Cambria Math" panose="02040503050406030204" pitchFamily="18" charset="0"/>
                        <a:cs typeface="Arial" pitchFamily="34" charset="0"/>
                      </a:rPr>
                      <m:t>𝑃</m:t>
                    </m:r>
                    <m:r>
                      <a:rPr lang="en-GB" sz="1500" i="1" dirty="0" smtClean="0">
                        <a:solidFill>
                          <a:srgbClr val="C00000"/>
                        </a:solidFill>
                        <a:latin typeface="Cambria Math" panose="02040503050406030204" pitchFamily="18" charset="0"/>
                        <a:cs typeface="Arial" pitchFamily="34" charset="0"/>
                      </a:rPr>
                      <m:t>=8%</m:t>
                    </m:r>
                  </m:oMath>
                </a14:m>
                <a:r>
                  <a:rPr lang="en-GB" sz="1500" dirty="0" smtClean="0">
                    <a:solidFill>
                      <a:srgbClr val="C00000"/>
                    </a:solidFill>
                    <a:latin typeface="Calibri" pitchFamily="34" charset="0"/>
                    <a:cs typeface="Arial" pitchFamily="34" charset="0"/>
                  </a:rPr>
                  <a:t> </a:t>
                </a:r>
              </a:p>
            </p:txBody>
          </p:sp>
        </mc:Choice>
        <mc:Fallback xmlns="">
          <p:sp>
            <p:nvSpPr>
              <p:cNvPr id="8" name="Rounded Rectangle 7"/>
              <p:cNvSpPr>
                <a:spLocks noRot="1" noChangeAspect="1" noMove="1" noResize="1" noEditPoints="1" noAdjustHandles="1" noChangeArrowheads="1" noChangeShapeType="1" noTextEdit="1"/>
              </p:cNvSpPr>
              <p:nvPr/>
            </p:nvSpPr>
            <p:spPr>
              <a:xfrm>
                <a:off x="223832" y="3102007"/>
                <a:ext cx="2621538" cy="1632231"/>
              </a:xfrm>
              <a:prstGeom prst="roundRect">
                <a:avLst>
                  <a:gd name="adj" fmla="val 4604"/>
                </a:avLst>
              </a:prstGeom>
              <a:blipFill rotWithShape="0">
                <a:blip r:embed="rId5"/>
                <a:stretch>
                  <a:fillRect/>
                </a:stretch>
              </a:blipFill>
              <a:ln w="50800">
                <a:solidFill>
                  <a:srgbClr val="008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ounded Rectangle 8"/>
              <p:cNvSpPr/>
              <p:nvPr/>
            </p:nvSpPr>
            <p:spPr>
              <a:xfrm>
                <a:off x="93602" y="1554006"/>
                <a:ext cx="2881999" cy="1302064"/>
              </a:xfrm>
              <a:prstGeom prst="roundRect">
                <a:avLst>
                  <a:gd name="adj" fmla="val 4604"/>
                </a:avLst>
              </a:prstGeom>
              <a:solidFill>
                <a:schemeClr val="bg1"/>
              </a:solidFill>
              <a:ln w="508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smtClean="0">
                    <a:solidFill>
                      <a:srgbClr val="C00000"/>
                    </a:solidFill>
                    <a:latin typeface="Cambria Math" panose="02040503050406030204" pitchFamily="18" charset="0"/>
                    <a:cs typeface="Arial" pitchFamily="34" charset="0"/>
                  </a:rPr>
                  <a:t>Scan:</a:t>
                </a:r>
                <a:endParaRPr lang="en-GB" sz="1400" i="1" dirty="0" smtClean="0">
                  <a:solidFill>
                    <a:schemeClr val="tx1">
                      <a:lumMod val="75000"/>
                      <a:lumOff val="25000"/>
                    </a:schemeClr>
                  </a:solidFill>
                  <a:latin typeface="Cambria Math" panose="02040503050406030204" pitchFamily="18" charset="0"/>
                  <a:cs typeface="Arial" pitchFamily="34" charset="0"/>
                </a:endParaRPr>
              </a:p>
              <a:p>
                <a:pPr marL="173038"/>
                <a14:m>
                  <m:oMath xmlns:m="http://schemas.openxmlformats.org/officeDocument/2006/math">
                    <m:r>
                      <a:rPr lang="en-GB" sz="1400" b="0" i="1" smtClean="0">
                        <a:solidFill>
                          <a:schemeClr val="tx1">
                            <a:lumMod val="75000"/>
                            <a:lumOff val="25000"/>
                          </a:schemeClr>
                        </a:solidFill>
                        <a:latin typeface="Cambria Math" panose="02040503050406030204" pitchFamily="18" charset="0"/>
                        <a:cs typeface="Arial" pitchFamily="34" charset="0"/>
                      </a:rPr>
                      <m:t>10&lt;</m:t>
                    </m:r>
                    <m:r>
                      <a:rPr lang="en-GB" sz="1400" b="0" i="1" smtClean="0">
                        <a:solidFill>
                          <a:schemeClr val="tx1">
                            <a:lumMod val="75000"/>
                            <a:lumOff val="25000"/>
                          </a:schemeClr>
                        </a:solidFill>
                        <a:latin typeface="Cambria Math" panose="02040503050406030204" pitchFamily="18" charset="0"/>
                        <a:cs typeface="Arial" pitchFamily="34" charset="0"/>
                      </a:rPr>
                      <m:t>𝐷</m:t>
                    </m:r>
                    <m:r>
                      <a:rPr lang="en-GB" sz="1400" b="0" i="1" smtClean="0">
                        <a:solidFill>
                          <a:schemeClr val="tx1">
                            <a:lumMod val="75000"/>
                            <a:lumOff val="25000"/>
                          </a:schemeClr>
                        </a:solidFill>
                        <a:latin typeface="Cambria Math" panose="02040503050406030204" pitchFamily="18" charset="0"/>
                        <a:cs typeface="Arial" pitchFamily="34" charset="0"/>
                      </a:rPr>
                      <m:t>&lt;200</m:t>
                    </m:r>
                  </m:oMath>
                </a14:m>
                <a:r>
                  <a:rPr lang="pt-PT" sz="1400" dirty="0" err="1" smtClean="0">
                    <a:solidFill>
                      <a:schemeClr val="tx1">
                        <a:lumMod val="75000"/>
                        <a:lumOff val="25000"/>
                      </a:schemeClr>
                    </a:solidFill>
                    <a:latin typeface="Cambria Math" panose="02040503050406030204" pitchFamily="18" charset="0"/>
                    <a:cs typeface="Arial" pitchFamily="34" charset="0"/>
                  </a:rPr>
                  <a:t>Mpc</a:t>
                </a:r>
                <a:r>
                  <a:rPr lang="pt-PT" sz="1400" dirty="0" smtClean="0">
                    <a:solidFill>
                      <a:schemeClr val="tx1">
                        <a:lumMod val="75000"/>
                        <a:lumOff val="25000"/>
                      </a:schemeClr>
                    </a:solidFill>
                    <a:latin typeface="Cambria Math" panose="02040503050406030204" pitchFamily="18" charset="0"/>
                    <a:cs typeface="Arial" pitchFamily="34" charset="0"/>
                  </a:rPr>
                  <a:t>, 10Mpc steps</a:t>
                </a:r>
              </a:p>
              <a:p>
                <a:pPr marL="173038"/>
                <a14:m>
                  <m:oMath xmlns:m="http://schemas.openxmlformats.org/officeDocument/2006/math">
                    <m:sSub>
                      <m:sSubPr>
                        <m:ctrlPr>
                          <a:rPr lang="pt-PT" sz="1400" i="1" smtClean="0">
                            <a:solidFill>
                              <a:schemeClr val="tx1">
                                <a:lumMod val="75000"/>
                                <a:lumOff val="25000"/>
                              </a:schemeClr>
                            </a:solidFill>
                            <a:latin typeface="Cambria Math" panose="02040503050406030204" pitchFamily="18" charset="0"/>
                            <a:cs typeface="Arial" pitchFamily="34" charset="0"/>
                          </a:rPr>
                        </m:ctrlPr>
                      </m:sSubPr>
                      <m:e>
                        <m:r>
                          <a:rPr lang="en-GB" sz="1400" b="0" i="1" smtClean="0">
                            <a:solidFill>
                              <a:schemeClr val="tx1">
                                <a:lumMod val="75000"/>
                                <a:lumOff val="25000"/>
                              </a:schemeClr>
                            </a:solidFill>
                            <a:latin typeface="Cambria Math" panose="02040503050406030204" pitchFamily="18" charset="0"/>
                            <a:cs typeface="Arial" pitchFamily="34" charset="0"/>
                          </a:rPr>
                          <m:t>40&lt;</m:t>
                        </m:r>
                        <m:r>
                          <a:rPr lang="pt-PT" sz="1400" b="0" i="1" smtClean="0">
                            <a:solidFill>
                              <a:schemeClr val="tx1">
                                <a:lumMod val="75000"/>
                                <a:lumOff val="25000"/>
                              </a:schemeClr>
                            </a:solidFill>
                            <a:latin typeface="Cambria Math" panose="02040503050406030204" pitchFamily="18" charset="0"/>
                            <a:cs typeface="Arial" pitchFamily="34" charset="0"/>
                          </a:rPr>
                          <m:t>𝐸</m:t>
                        </m:r>
                      </m:e>
                      <m:sub>
                        <m:r>
                          <a:rPr lang="pt-PT" sz="1400" b="0" i="1" smtClean="0">
                            <a:solidFill>
                              <a:schemeClr val="tx1">
                                <a:lumMod val="75000"/>
                                <a:lumOff val="25000"/>
                              </a:schemeClr>
                            </a:solidFill>
                            <a:latin typeface="Cambria Math" panose="02040503050406030204" pitchFamily="18" charset="0"/>
                            <a:cs typeface="Arial" pitchFamily="34" charset="0"/>
                          </a:rPr>
                          <m:t>𝑡h</m:t>
                        </m:r>
                      </m:sub>
                    </m:sSub>
                    <m:r>
                      <a:rPr lang="pt-PT" sz="1400" b="0" i="1" smtClean="0">
                        <a:solidFill>
                          <a:schemeClr val="tx1">
                            <a:lumMod val="75000"/>
                            <a:lumOff val="25000"/>
                          </a:schemeClr>
                        </a:solidFill>
                        <a:latin typeface="Cambria Math" panose="02040503050406030204" pitchFamily="18" charset="0"/>
                        <a:cs typeface="Arial" pitchFamily="34" charset="0"/>
                      </a:rPr>
                      <m:t>&gt;</m:t>
                    </m:r>
                    <m:r>
                      <a:rPr lang="en-GB" sz="1400" b="0" i="1" smtClean="0">
                        <a:solidFill>
                          <a:schemeClr val="tx1">
                            <a:lumMod val="75000"/>
                            <a:lumOff val="25000"/>
                          </a:schemeClr>
                        </a:solidFill>
                        <a:latin typeface="Cambria Math" panose="02040503050406030204" pitchFamily="18" charset="0"/>
                        <a:cs typeface="Arial" pitchFamily="34" charset="0"/>
                      </a:rPr>
                      <m:t>80</m:t>
                    </m:r>
                  </m:oMath>
                </a14:m>
                <a:r>
                  <a:rPr lang="en-GB" sz="1400" dirty="0" smtClean="0">
                    <a:solidFill>
                      <a:schemeClr val="tx1">
                        <a:lumMod val="75000"/>
                        <a:lumOff val="25000"/>
                      </a:schemeClr>
                    </a:solidFill>
                    <a:latin typeface="Calibri" pitchFamily="34" charset="0"/>
                    <a:cs typeface="Arial" pitchFamily="34" charset="0"/>
                  </a:rPr>
                  <a:t> </a:t>
                </a:r>
                <a:r>
                  <a:rPr lang="en-GB" sz="1400" dirty="0" err="1" smtClean="0">
                    <a:solidFill>
                      <a:schemeClr val="tx1">
                        <a:lumMod val="75000"/>
                        <a:lumOff val="25000"/>
                      </a:schemeClr>
                    </a:solidFill>
                    <a:latin typeface="Calibri" pitchFamily="34" charset="0"/>
                    <a:cs typeface="Arial" pitchFamily="34" charset="0"/>
                  </a:rPr>
                  <a:t>EeV</a:t>
                </a:r>
                <a:r>
                  <a:rPr lang="en-GB" sz="1400" dirty="0" smtClean="0">
                    <a:solidFill>
                      <a:schemeClr val="tx1">
                        <a:lumMod val="75000"/>
                        <a:lumOff val="25000"/>
                      </a:schemeClr>
                    </a:solidFill>
                    <a:latin typeface="Calibri" pitchFamily="34" charset="0"/>
                    <a:cs typeface="Arial" pitchFamily="34" charset="0"/>
                  </a:rPr>
                  <a:t>, in 1EeV steps</a:t>
                </a:r>
              </a:p>
              <a:p>
                <a:pPr marL="173038"/>
                <a14:m>
                  <m:oMath xmlns:m="http://schemas.openxmlformats.org/officeDocument/2006/math">
                    <m:r>
                      <a:rPr lang="en-GB" sz="1400" b="0" i="1" smtClean="0">
                        <a:solidFill>
                          <a:schemeClr val="tx1">
                            <a:lumMod val="75000"/>
                            <a:lumOff val="25000"/>
                          </a:schemeClr>
                        </a:solidFill>
                        <a:latin typeface="Cambria Math" panose="02040503050406030204" pitchFamily="18" charset="0"/>
                        <a:cs typeface="Arial" pitchFamily="34" charset="0"/>
                      </a:rPr>
                      <m:t>1</m:t>
                    </m:r>
                    <m:r>
                      <a:rPr lang="en-GB" sz="1400" b="0" i="1"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°&lt;</m:t>
                    </m:r>
                    <m:r>
                      <m:rPr>
                        <m:sty m:val="p"/>
                      </m:rPr>
                      <a:rPr lang="en-GB" sz="1400" b="0" i="0"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Ψ</m:t>
                    </m:r>
                    <m:r>
                      <a:rPr lang="en-GB" sz="1400" b="0" i="1"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&lt;30°</m:t>
                    </m:r>
                  </m:oMath>
                </a14:m>
                <a:r>
                  <a:rPr lang="en-GB" sz="1400" dirty="0" smtClean="0">
                    <a:solidFill>
                      <a:schemeClr val="tx1">
                        <a:lumMod val="75000"/>
                        <a:lumOff val="25000"/>
                      </a:schemeClr>
                    </a:solidFill>
                    <a:latin typeface="Calibri" pitchFamily="34" charset="0"/>
                    <a:cs typeface="Arial" pitchFamily="34" charset="0"/>
                  </a:rPr>
                  <a:t>, in </a:t>
                </a:r>
                <a14:m>
                  <m:oMath xmlns:m="http://schemas.openxmlformats.org/officeDocument/2006/math">
                    <m:r>
                      <a:rPr lang="en-GB" sz="1400" b="0" i="0"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1</m:t>
                    </m:r>
                    <m:r>
                      <a:rPr lang="en-GB" sz="1400" i="1">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m:t>
                    </m:r>
                  </m:oMath>
                </a14:m>
                <a:r>
                  <a:rPr lang="en-GB" sz="1400" dirty="0" smtClean="0">
                    <a:solidFill>
                      <a:schemeClr val="tx1">
                        <a:lumMod val="75000"/>
                        <a:lumOff val="25000"/>
                      </a:schemeClr>
                    </a:solidFill>
                    <a:latin typeface="Calibri" pitchFamily="34" charset="0"/>
                    <a:cs typeface="Arial" pitchFamily="34" charset="0"/>
                  </a:rPr>
                  <a:t> steps</a:t>
                </a:r>
              </a:p>
            </p:txBody>
          </p:sp>
        </mc:Choice>
        <mc:Fallback xmlns="">
          <p:sp>
            <p:nvSpPr>
              <p:cNvPr id="9" name="Rounded Rectangle 8"/>
              <p:cNvSpPr>
                <a:spLocks noRot="1" noChangeAspect="1" noMove="1" noResize="1" noEditPoints="1" noAdjustHandles="1" noChangeArrowheads="1" noChangeShapeType="1" noTextEdit="1"/>
              </p:cNvSpPr>
              <p:nvPr/>
            </p:nvSpPr>
            <p:spPr>
              <a:xfrm>
                <a:off x="93602" y="1554006"/>
                <a:ext cx="2881999" cy="1302064"/>
              </a:xfrm>
              <a:prstGeom prst="roundRect">
                <a:avLst>
                  <a:gd name="adj" fmla="val 4604"/>
                </a:avLst>
              </a:prstGeom>
              <a:blipFill rotWithShape="0">
                <a:blip r:embed="rId6"/>
                <a:stretch>
                  <a:fillRect/>
                </a:stretch>
              </a:blipFill>
              <a:ln w="50800">
                <a:solidFill>
                  <a:srgbClr val="C00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ounded Rectangle 9"/>
              <p:cNvSpPr/>
              <p:nvPr/>
            </p:nvSpPr>
            <p:spPr>
              <a:xfrm>
                <a:off x="223832" y="4849988"/>
                <a:ext cx="2621538" cy="1632231"/>
              </a:xfrm>
              <a:prstGeom prst="roundRect">
                <a:avLst>
                  <a:gd name="adj" fmla="val 4604"/>
                </a:avLst>
              </a:prstGeom>
              <a:solidFill>
                <a:schemeClr val="bg1"/>
              </a:solidFill>
              <a:ln w="508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038"/>
                <a:r>
                  <a:rPr lang="pt-PT" sz="1600" dirty="0" smtClean="0">
                    <a:solidFill>
                      <a:srgbClr val="C00000"/>
                    </a:solidFill>
                    <a:latin typeface="Cambria Math" panose="02040503050406030204" pitchFamily="18" charset="0"/>
                    <a:cs typeface="Arial" pitchFamily="34" charset="0"/>
                  </a:rPr>
                  <a:t>AGNs from radio galaxies </a:t>
                </a:r>
                <a14:m>
                  <m:oMath xmlns:m="http://schemas.openxmlformats.org/officeDocument/2006/math">
                    <m:r>
                      <a:rPr lang="en-GB" sz="1500" b="0" i="1" smtClean="0">
                        <a:solidFill>
                          <a:schemeClr val="tx1">
                            <a:lumMod val="75000"/>
                            <a:lumOff val="25000"/>
                          </a:schemeClr>
                        </a:solidFill>
                        <a:latin typeface="Cambria Math" panose="02040503050406030204" pitchFamily="18" charset="0"/>
                        <a:cs typeface="Arial" pitchFamily="34" charset="0"/>
                      </a:rPr>
                      <m:t>𝐿</m:t>
                    </m:r>
                    <m:r>
                      <a:rPr lang="en-GB" sz="1500" b="0" i="1" smtClean="0">
                        <a:solidFill>
                          <a:schemeClr val="tx1">
                            <a:lumMod val="75000"/>
                            <a:lumOff val="25000"/>
                          </a:schemeClr>
                        </a:solidFill>
                        <a:latin typeface="Cambria Math" panose="02040503050406030204" pitchFamily="18" charset="0"/>
                        <a:cs typeface="Arial" pitchFamily="34" charset="0"/>
                      </a:rPr>
                      <m:t>&gt;</m:t>
                    </m:r>
                    <m:sSup>
                      <m:sSupPr>
                        <m:ctrlPr>
                          <a:rPr lang="en-GB" sz="1500" b="0" i="1" smtClean="0">
                            <a:solidFill>
                              <a:schemeClr val="tx1">
                                <a:lumMod val="75000"/>
                                <a:lumOff val="25000"/>
                              </a:schemeClr>
                            </a:solidFill>
                            <a:latin typeface="Cambria Math" panose="02040503050406030204" pitchFamily="18" charset="0"/>
                            <a:cs typeface="Arial" pitchFamily="34" charset="0"/>
                          </a:rPr>
                        </m:ctrlPr>
                      </m:sSupPr>
                      <m:e>
                        <m:r>
                          <a:rPr lang="en-GB" sz="1500" b="0" i="1" smtClean="0">
                            <a:solidFill>
                              <a:schemeClr val="tx1">
                                <a:lumMod val="75000"/>
                                <a:lumOff val="25000"/>
                              </a:schemeClr>
                            </a:solidFill>
                            <a:latin typeface="Cambria Math" panose="02040503050406030204" pitchFamily="18" charset="0"/>
                            <a:cs typeface="Arial" pitchFamily="34" charset="0"/>
                          </a:rPr>
                          <m:t>10</m:t>
                        </m:r>
                      </m:e>
                      <m:sup>
                        <m:r>
                          <a:rPr lang="en-GB" sz="1500" b="0" i="1" smtClean="0">
                            <a:solidFill>
                              <a:schemeClr val="tx1">
                                <a:lumMod val="75000"/>
                                <a:lumOff val="25000"/>
                              </a:schemeClr>
                            </a:solidFill>
                            <a:latin typeface="Cambria Math" panose="02040503050406030204" pitchFamily="18" charset="0"/>
                            <a:cs typeface="Arial" pitchFamily="34" charset="0"/>
                          </a:rPr>
                          <m:t>40</m:t>
                        </m:r>
                      </m:sup>
                    </m:sSup>
                    <m:r>
                      <a:rPr lang="en-GB" sz="1500" b="0" i="1" smtClean="0">
                        <a:solidFill>
                          <a:schemeClr val="tx1">
                            <a:lumMod val="75000"/>
                            <a:lumOff val="25000"/>
                          </a:schemeClr>
                        </a:solidFill>
                        <a:latin typeface="Cambria Math" panose="02040503050406030204" pitchFamily="18" charset="0"/>
                        <a:cs typeface="Arial" pitchFamily="34" charset="0"/>
                      </a:rPr>
                      <m:t> </m:t>
                    </m:r>
                    <m:r>
                      <a:rPr lang="en-GB" sz="1500" b="0" i="1" smtClean="0">
                        <a:solidFill>
                          <a:schemeClr val="tx1">
                            <a:lumMod val="75000"/>
                            <a:lumOff val="25000"/>
                          </a:schemeClr>
                        </a:solidFill>
                        <a:latin typeface="Cambria Math" panose="02040503050406030204" pitchFamily="18" charset="0"/>
                        <a:cs typeface="Arial" pitchFamily="34" charset="0"/>
                      </a:rPr>
                      <m:t>𝑒𝑟𝑔</m:t>
                    </m:r>
                    <m:r>
                      <a:rPr lang="en-GB" sz="1500" b="0" i="1" smtClean="0">
                        <a:solidFill>
                          <a:schemeClr val="tx1">
                            <a:lumMod val="75000"/>
                            <a:lumOff val="25000"/>
                          </a:schemeClr>
                        </a:solidFill>
                        <a:latin typeface="Cambria Math" panose="02040503050406030204" pitchFamily="18" charset="0"/>
                        <a:cs typeface="Arial" pitchFamily="34" charset="0"/>
                      </a:rPr>
                      <m:t>.</m:t>
                    </m:r>
                    <m:sSup>
                      <m:sSupPr>
                        <m:ctrlPr>
                          <a:rPr lang="en-GB" sz="1500" b="0" i="1" smtClean="0">
                            <a:solidFill>
                              <a:schemeClr val="tx1">
                                <a:lumMod val="75000"/>
                                <a:lumOff val="25000"/>
                              </a:schemeClr>
                            </a:solidFill>
                            <a:latin typeface="Cambria Math" panose="02040503050406030204" pitchFamily="18" charset="0"/>
                            <a:cs typeface="Arial" pitchFamily="34" charset="0"/>
                          </a:rPr>
                        </m:ctrlPr>
                      </m:sSupPr>
                      <m:e>
                        <m:r>
                          <a:rPr lang="en-GB" sz="1500" b="0" i="1" smtClean="0">
                            <a:solidFill>
                              <a:schemeClr val="tx1">
                                <a:lumMod val="75000"/>
                                <a:lumOff val="25000"/>
                              </a:schemeClr>
                            </a:solidFill>
                            <a:latin typeface="Cambria Math" panose="02040503050406030204" pitchFamily="18" charset="0"/>
                            <a:cs typeface="Arial" pitchFamily="34" charset="0"/>
                          </a:rPr>
                          <m:t>𝑠</m:t>
                        </m:r>
                      </m:e>
                      <m:sup>
                        <m:r>
                          <a:rPr lang="en-GB" sz="1500" b="0" i="1" smtClean="0">
                            <a:solidFill>
                              <a:schemeClr val="tx1">
                                <a:lumMod val="75000"/>
                                <a:lumOff val="25000"/>
                              </a:schemeClr>
                            </a:solidFill>
                            <a:latin typeface="Cambria Math" panose="02040503050406030204" pitchFamily="18" charset="0"/>
                            <a:cs typeface="Arial" pitchFamily="34" charset="0"/>
                          </a:rPr>
                          <m:t>−1</m:t>
                        </m:r>
                      </m:sup>
                    </m:sSup>
                  </m:oMath>
                </a14:m>
                <a:r>
                  <a:rPr lang="en-GB" sz="1500" i="1" dirty="0" smtClean="0">
                    <a:solidFill>
                      <a:schemeClr val="tx1">
                        <a:lumMod val="75000"/>
                        <a:lumOff val="25000"/>
                      </a:schemeClr>
                    </a:solidFill>
                    <a:latin typeface="Cambria Math" panose="02040503050406030204" pitchFamily="18" charset="0"/>
                    <a:cs typeface="Arial" pitchFamily="34" charset="0"/>
                  </a:rPr>
                  <a:t>  </a:t>
                </a:r>
              </a:p>
              <a:p>
                <a:pPr marL="173038"/>
                <a14:m>
                  <m:oMath xmlns:m="http://schemas.openxmlformats.org/officeDocument/2006/math">
                    <m:r>
                      <a:rPr lang="en-GB" sz="1500" b="0" i="1" smtClean="0">
                        <a:solidFill>
                          <a:schemeClr val="tx1">
                            <a:lumMod val="75000"/>
                            <a:lumOff val="25000"/>
                          </a:schemeClr>
                        </a:solidFill>
                        <a:latin typeface="Cambria Math" panose="02040503050406030204" pitchFamily="18" charset="0"/>
                        <a:cs typeface="Arial" pitchFamily="34" charset="0"/>
                      </a:rPr>
                      <m:t>𝐷</m:t>
                    </m:r>
                    <m:r>
                      <a:rPr lang="en-GB" sz="1500" b="0" i="1" smtClean="0">
                        <a:solidFill>
                          <a:schemeClr val="tx1">
                            <a:lumMod val="75000"/>
                            <a:lumOff val="25000"/>
                          </a:schemeClr>
                        </a:solidFill>
                        <a:latin typeface="Cambria Math" panose="02040503050406030204" pitchFamily="18" charset="0"/>
                        <a:cs typeface="Arial" pitchFamily="34" charset="0"/>
                      </a:rPr>
                      <m:t>=90</m:t>
                    </m:r>
                  </m:oMath>
                </a14:m>
                <a:r>
                  <a:rPr lang="en-GB" sz="1500" i="1" dirty="0" smtClean="0">
                    <a:solidFill>
                      <a:schemeClr val="tx1">
                        <a:lumMod val="75000"/>
                        <a:lumOff val="25000"/>
                      </a:schemeClr>
                    </a:solidFill>
                    <a:latin typeface="Cambria Math" panose="02040503050406030204" pitchFamily="18" charset="0"/>
                    <a:cs typeface="Arial" pitchFamily="34" charset="0"/>
                  </a:rPr>
                  <a:t> </a:t>
                </a:r>
                <a:r>
                  <a:rPr lang="en-GB" sz="1500" dirty="0" smtClean="0">
                    <a:solidFill>
                      <a:schemeClr val="tx1">
                        <a:lumMod val="75000"/>
                        <a:lumOff val="25000"/>
                      </a:schemeClr>
                    </a:solidFill>
                    <a:latin typeface="Cambria Math" panose="02040503050406030204" pitchFamily="18" charset="0"/>
                    <a:cs typeface="Arial" pitchFamily="34" charset="0"/>
                  </a:rPr>
                  <a:t>Mpc</a:t>
                </a:r>
              </a:p>
              <a:p>
                <a:pPr marL="173038"/>
                <a14:m>
                  <m:oMath xmlns:m="http://schemas.openxmlformats.org/officeDocument/2006/math">
                    <m:sSub>
                      <m:sSubPr>
                        <m:ctrlPr>
                          <a:rPr lang="pt-PT" sz="1500" i="1" smtClean="0">
                            <a:solidFill>
                              <a:schemeClr val="tx1">
                                <a:lumMod val="75000"/>
                                <a:lumOff val="25000"/>
                              </a:schemeClr>
                            </a:solidFill>
                            <a:latin typeface="Cambria Math" panose="02040503050406030204" pitchFamily="18" charset="0"/>
                            <a:cs typeface="Arial" pitchFamily="34" charset="0"/>
                          </a:rPr>
                        </m:ctrlPr>
                      </m:sSubPr>
                      <m:e>
                        <m:r>
                          <a:rPr lang="pt-PT" sz="1500" b="0" i="1" smtClean="0">
                            <a:solidFill>
                              <a:schemeClr val="tx1">
                                <a:lumMod val="75000"/>
                                <a:lumOff val="25000"/>
                              </a:schemeClr>
                            </a:solidFill>
                            <a:latin typeface="Cambria Math" panose="02040503050406030204" pitchFamily="18" charset="0"/>
                            <a:cs typeface="Arial" pitchFamily="34" charset="0"/>
                          </a:rPr>
                          <m:t>𝐸</m:t>
                        </m:r>
                      </m:e>
                      <m:sub>
                        <m:r>
                          <a:rPr lang="pt-PT" sz="1500" b="0" i="1" smtClean="0">
                            <a:solidFill>
                              <a:schemeClr val="tx1">
                                <a:lumMod val="75000"/>
                                <a:lumOff val="25000"/>
                              </a:schemeClr>
                            </a:solidFill>
                            <a:latin typeface="Cambria Math" panose="02040503050406030204" pitchFamily="18" charset="0"/>
                            <a:cs typeface="Arial" pitchFamily="34" charset="0"/>
                          </a:rPr>
                          <m:t>𝑡h</m:t>
                        </m:r>
                      </m:sub>
                    </m:sSub>
                    <m:r>
                      <a:rPr lang="pt-PT" sz="1500" b="0" i="1" smtClean="0">
                        <a:solidFill>
                          <a:schemeClr val="tx1">
                            <a:lumMod val="75000"/>
                            <a:lumOff val="25000"/>
                          </a:schemeClr>
                        </a:solidFill>
                        <a:latin typeface="Cambria Math" panose="02040503050406030204" pitchFamily="18" charset="0"/>
                        <a:cs typeface="Arial" pitchFamily="34" charset="0"/>
                      </a:rPr>
                      <m:t>&gt;</m:t>
                    </m:r>
                    <m:r>
                      <a:rPr lang="en-GB" sz="1500" b="0" i="1" smtClean="0">
                        <a:solidFill>
                          <a:schemeClr val="tx1">
                            <a:lumMod val="75000"/>
                            <a:lumOff val="25000"/>
                          </a:schemeClr>
                        </a:solidFill>
                        <a:latin typeface="Cambria Math" panose="02040503050406030204" pitchFamily="18" charset="0"/>
                        <a:cs typeface="Arial" pitchFamily="34" charset="0"/>
                      </a:rPr>
                      <m:t>58</m:t>
                    </m:r>
                  </m:oMath>
                </a14:m>
                <a:r>
                  <a:rPr lang="en-GB" sz="1500" dirty="0" smtClean="0">
                    <a:solidFill>
                      <a:schemeClr val="tx1">
                        <a:lumMod val="75000"/>
                        <a:lumOff val="25000"/>
                      </a:schemeClr>
                    </a:solidFill>
                    <a:latin typeface="Calibri" pitchFamily="34" charset="0"/>
                    <a:cs typeface="Arial" pitchFamily="34" charset="0"/>
                  </a:rPr>
                  <a:t> </a:t>
                </a:r>
                <a:r>
                  <a:rPr lang="en-GB" sz="1500" dirty="0" err="1" smtClean="0">
                    <a:solidFill>
                      <a:schemeClr val="tx1">
                        <a:lumMod val="75000"/>
                        <a:lumOff val="25000"/>
                      </a:schemeClr>
                    </a:solidFill>
                    <a:latin typeface="Calibri" pitchFamily="34" charset="0"/>
                    <a:cs typeface="Arial" pitchFamily="34" charset="0"/>
                  </a:rPr>
                  <a:t>EeV</a:t>
                </a:r>
                <a:r>
                  <a:rPr lang="en-GB" sz="1500" dirty="0" smtClean="0">
                    <a:solidFill>
                      <a:schemeClr val="tx1">
                        <a:lumMod val="75000"/>
                        <a:lumOff val="25000"/>
                      </a:schemeClr>
                    </a:solidFill>
                    <a:latin typeface="Calibri" pitchFamily="34" charset="0"/>
                    <a:cs typeface="Arial" pitchFamily="34" charset="0"/>
                  </a:rPr>
                  <a:t>    </a:t>
                </a:r>
              </a:p>
              <a:p>
                <a:pPr marL="173038"/>
                <a14:m>
                  <m:oMath xmlns:m="http://schemas.openxmlformats.org/officeDocument/2006/math">
                    <m:r>
                      <m:rPr>
                        <m:sty m:val="p"/>
                      </m:rPr>
                      <a:rPr lang="en-GB" sz="1500" b="0" i="0" smtClean="0">
                        <a:solidFill>
                          <a:schemeClr val="tx1">
                            <a:lumMod val="75000"/>
                            <a:lumOff val="25000"/>
                          </a:schemeClr>
                        </a:solidFill>
                        <a:latin typeface="Cambria Math" panose="02040503050406030204" pitchFamily="18" charset="0"/>
                        <a:cs typeface="Arial" pitchFamily="34" charset="0"/>
                      </a:rPr>
                      <m:t>Ψ</m:t>
                    </m:r>
                    <m:r>
                      <a:rPr lang="pt-PT" sz="1500" b="0" i="1" smtClean="0">
                        <a:solidFill>
                          <a:schemeClr val="tx1">
                            <a:lumMod val="75000"/>
                            <a:lumOff val="25000"/>
                          </a:schemeClr>
                        </a:solidFill>
                        <a:latin typeface="Cambria Math" panose="02040503050406030204" pitchFamily="18" charset="0"/>
                        <a:cs typeface="Arial" pitchFamily="34" charset="0"/>
                      </a:rPr>
                      <m:t>=</m:t>
                    </m:r>
                    <m:r>
                      <a:rPr lang="en-GB" sz="1500" b="0" i="1" smtClean="0">
                        <a:solidFill>
                          <a:schemeClr val="tx1">
                            <a:lumMod val="75000"/>
                            <a:lumOff val="25000"/>
                          </a:schemeClr>
                        </a:solidFill>
                        <a:latin typeface="Cambria Math" panose="02040503050406030204" pitchFamily="18" charset="0"/>
                        <a:cs typeface="Arial" pitchFamily="34" charset="0"/>
                      </a:rPr>
                      <m:t>12</m:t>
                    </m:r>
                    <m:r>
                      <a:rPr lang="pt-PT" sz="1500" b="0" i="1"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m:t>
                    </m:r>
                  </m:oMath>
                </a14:m>
                <a:r>
                  <a:rPr lang="en-GB" sz="1500" dirty="0" smtClean="0">
                    <a:solidFill>
                      <a:schemeClr val="tx1">
                        <a:lumMod val="75000"/>
                        <a:lumOff val="25000"/>
                      </a:schemeClr>
                    </a:solidFill>
                    <a:latin typeface="Calibri" pitchFamily="34" charset="0"/>
                    <a:cs typeface="Arial" pitchFamily="34" charset="0"/>
                  </a:rPr>
                  <a:t> </a:t>
                </a:r>
              </a:p>
              <a:p>
                <a:pPr marL="173038"/>
                <a14:m>
                  <m:oMath xmlns:m="http://schemas.openxmlformats.org/officeDocument/2006/math">
                    <m:r>
                      <a:rPr lang="en-GB" sz="1500" i="1" dirty="0" smtClean="0">
                        <a:solidFill>
                          <a:srgbClr val="C00000"/>
                        </a:solidFill>
                        <a:latin typeface="Cambria Math" panose="02040503050406030204" pitchFamily="18" charset="0"/>
                        <a:cs typeface="Arial" pitchFamily="34" charset="0"/>
                      </a:rPr>
                      <m:t>𝑃</m:t>
                    </m:r>
                    <m:r>
                      <a:rPr lang="en-GB" sz="1500" i="1" dirty="0" smtClean="0">
                        <a:solidFill>
                          <a:srgbClr val="C00000"/>
                        </a:solidFill>
                        <a:latin typeface="Cambria Math" panose="02040503050406030204" pitchFamily="18" charset="0"/>
                        <a:cs typeface="Arial" pitchFamily="34" charset="0"/>
                      </a:rPr>
                      <m:t>=11%</m:t>
                    </m:r>
                  </m:oMath>
                </a14:m>
                <a:r>
                  <a:rPr lang="en-GB" sz="1500" dirty="0" smtClean="0">
                    <a:solidFill>
                      <a:srgbClr val="C00000"/>
                    </a:solidFill>
                    <a:latin typeface="Calibri" pitchFamily="34" charset="0"/>
                    <a:cs typeface="Arial" pitchFamily="34" charset="0"/>
                  </a:rPr>
                  <a:t> </a:t>
                </a:r>
              </a:p>
            </p:txBody>
          </p:sp>
        </mc:Choice>
        <mc:Fallback xmlns="">
          <p:sp>
            <p:nvSpPr>
              <p:cNvPr id="10" name="Rounded Rectangle 9"/>
              <p:cNvSpPr>
                <a:spLocks noRot="1" noChangeAspect="1" noMove="1" noResize="1" noEditPoints="1" noAdjustHandles="1" noChangeArrowheads="1" noChangeShapeType="1" noTextEdit="1"/>
              </p:cNvSpPr>
              <p:nvPr/>
            </p:nvSpPr>
            <p:spPr>
              <a:xfrm>
                <a:off x="223832" y="4849988"/>
                <a:ext cx="2621538" cy="1632231"/>
              </a:xfrm>
              <a:prstGeom prst="roundRect">
                <a:avLst>
                  <a:gd name="adj" fmla="val 4604"/>
                </a:avLst>
              </a:prstGeom>
              <a:blipFill rotWithShape="0">
                <a:blip r:embed="rId7"/>
                <a:stretch>
                  <a:fillRect/>
                </a:stretch>
              </a:blipFill>
              <a:ln w="50800">
                <a:solidFill>
                  <a:srgbClr val="008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Tree>
    <p:extLst>
      <p:ext uri="{BB962C8B-B14F-4D97-AF65-F5344CB8AC3E}">
        <p14:creationId xmlns:p14="http://schemas.microsoft.com/office/powerpoint/2010/main" val="36852479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8745C66F-FC7B-4C52-931F-EAABACA1CBDF}" type="slidenum">
              <a:rPr lang="en-US" smtClean="0"/>
              <a:pPr/>
              <a:t>32</a:t>
            </a:fld>
            <a:endParaRPr lang="en-US" dirty="0"/>
          </a:p>
        </p:txBody>
      </p:sp>
      <p:sp>
        <p:nvSpPr>
          <p:cNvPr id="6" name="Rectangle 5"/>
          <p:cNvSpPr/>
          <p:nvPr/>
        </p:nvSpPr>
        <p:spPr>
          <a:xfrm>
            <a:off x="4821446" y="5321702"/>
            <a:ext cx="3837008" cy="1107996"/>
          </a:xfrm>
          <a:prstGeom prst="rect">
            <a:avLst/>
          </a:prstGeom>
        </p:spPr>
        <p:txBody>
          <a:bodyPr wrap="square">
            <a:spAutoFit/>
          </a:bodyPr>
          <a:lstStyle/>
          <a:p>
            <a:pPr marL="92075" indent="-92075">
              <a:buFont typeface="Courier New" panose="02070309020205020404" pitchFamily="49" charset="0"/>
              <a:buChar char="o"/>
            </a:pPr>
            <a:r>
              <a:rPr lang="en-GB" sz="1100" dirty="0"/>
              <a:t>J. </a:t>
            </a:r>
            <a:r>
              <a:rPr lang="en-GB" sz="1100" dirty="0" err="1"/>
              <a:t>Bahcall</a:t>
            </a:r>
            <a:r>
              <a:rPr lang="en-GB" sz="1100" dirty="0"/>
              <a:t> and E. Waxman, Phys. Rev. D 64 (2001) 023002 [</a:t>
            </a:r>
            <a:r>
              <a:rPr lang="en-GB" sz="1100" dirty="0" err="1"/>
              <a:t>arXiv:hep-ph</a:t>
            </a:r>
            <a:r>
              <a:rPr lang="en-GB" sz="1100" dirty="0"/>
              <a:t>/9902383</a:t>
            </a:r>
            <a:r>
              <a:rPr lang="en-GB" sz="1100" dirty="0" smtClean="0"/>
              <a:t>].</a:t>
            </a:r>
          </a:p>
          <a:p>
            <a:pPr marL="92075" indent="-92075">
              <a:buFont typeface="Courier New" panose="02070309020205020404" pitchFamily="49" charset="0"/>
              <a:buChar char="o"/>
            </a:pPr>
            <a:r>
              <a:rPr lang="fr-FR" sz="1100" dirty="0"/>
              <a:t>M. </a:t>
            </a:r>
            <a:r>
              <a:rPr lang="fr-FR" sz="1100" dirty="0" err="1"/>
              <a:t>Ahlers</a:t>
            </a:r>
            <a:r>
              <a:rPr lang="fr-FR" sz="1100" dirty="0"/>
              <a:t> et al., </a:t>
            </a:r>
            <a:r>
              <a:rPr lang="fr-FR" sz="1100" dirty="0" err="1"/>
              <a:t>Astropart</a:t>
            </a:r>
            <a:r>
              <a:rPr lang="fr-FR" sz="1100" dirty="0"/>
              <a:t>. Phys. 34 (2010) 106 [arXiv:1005.2620</a:t>
            </a:r>
            <a:r>
              <a:rPr lang="fr-FR" sz="1100" dirty="0" smtClean="0"/>
              <a:t>].</a:t>
            </a:r>
          </a:p>
          <a:p>
            <a:pPr marL="92075" indent="-92075">
              <a:buFont typeface="Courier New" panose="02070309020205020404" pitchFamily="49" charset="0"/>
              <a:buChar char="o"/>
            </a:pPr>
            <a:r>
              <a:rPr lang="en-US" sz="1100" dirty="0"/>
              <a:t>K. -H. </a:t>
            </a:r>
            <a:r>
              <a:rPr lang="en-US" sz="1100" dirty="0" err="1"/>
              <a:t>Kampert</a:t>
            </a:r>
            <a:r>
              <a:rPr lang="en-US" sz="1100" dirty="0"/>
              <a:t>, M. Unger, </a:t>
            </a:r>
            <a:r>
              <a:rPr lang="en-US" sz="1100" dirty="0" err="1"/>
              <a:t>Astropart</a:t>
            </a:r>
            <a:r>
              <a:rPr lang="en-US" sz="1100" dirty="0"/>
              <a:t>. Phys. 35 (2012) 660 [arXiv:1201.0018</a:t>
            </a:r>
            <a:r>
              <a:rPr lang="en-US" sz="1100" dirty="0" smtClean="0"/>
              <a:t>].</a:t>
            </a:r>
            <a:endParaRPr lang="en-US" sz="1100" dirty="0"/>
          </a:p>
        </p:txBody>
      </p:sp>
      <mc:AlternateContent xmlns:mc="http://schemas.openxmlformats.org/markup-compatibility/2006" xmlns:a14="http://schemas.microsoft.com/office/drawing/2010/main">
        <mc:Choice Requires="a14">
          <p:sp>
            <p:nvSpPr>
              <p:cNvPr id="8" name="Rectangle 7"/>
              <p:cNvSpPr/>
              <p:nvPr/>
            </p:nvSpPr>
            <p:spPr>
              <a:xfrm>
                <a:off x="584521" y="2205038"/>
                <a:ext cx="3894882" cy="2940870"/>
              </a:xfrm>
              <a:prstGeom prst="rect">
                <a:avLst/>
              </a:prstGeom>
            </p:spPr>
            <p:txBody>
              <a:bodyPr wrap="square">
                <a:spAutoFit/>
              </a:bodyPr>
              <a:lstStyle/>
              <a:p>
                <a:pPr marL="173038" indent="-173038">
                  <a:buFont typeface="Wingdings" panose="05000000000000000000" pitchFamily="2" charset="2"/>
                  <a:buChar char="§"/>
                </a:pPr>
                <a:r>
                  <a:rPr lang="en-GB" sz="1600" dirty="0" smtClean="0"/>
                  <a:t>Z-bursts:</a:t>
                </a:r>
                <a:r>
                  <a:rPr lang="en-GB" sz="1200" dirty="0"/>
                  <a:t> neutrinos coming from remote sources annihilate at </a:t>
                </a:r>
                <a:r>
                  <a:rPr lang="en-GB" sz="1200" dirty="0" smtClean="0"/>
                  <a:t>the Z-resonance </a:t>
                </a:r>
                <a:r>
                  <a:rPr lang="en-GB" sz="1200" dirty="0"/>
                  <a:t>with relic background neutrinos. The </a:t>
                </a:r>
                <a:r>
                  <a:rPr lang="en-GB" sz="1200" dirty="0" smtClean="0"/>
                  <a:t>Z bosons </a:t>
                </a:r>
                <a:r>
                  <a:rPr lang="en-GB" sz="1200" dirty="0"/>
                  <a:t>then decay, producing secondary protons, </a:t>
                </a:r>
                <a:r>
                  <a:rPr lang="en-GB" sz="1200" dirty="0" smtClean="0"/>
                  <a:t>neutrinos and </a:t>
                </a:r>
                <a:r>
                  <a:rPr lang="en-GB" sz="1200" dirty="0"/>
                  <a:t>photons. The Z-resonance, which acts as </a:t>
                </a:r>
                <a:r>
                  <a:rPr lang="en-GB" sz="1200" dirty="0" smtClean="0"/>
                  <a:t>a new </a:t>
                </a:r>
                <a:r>
                  <a:rPr lang="en-GB" sz="1200" dirty="0" err="1"/>
                  <a:t>cutoff</a:t>
                </a:r>
                <a:r>
                  <a:rPr lang="en-GB" sz="1200" dirty="0"/>
                  <a:t>, occurs when the energy of the incoming </a:t>
                </a:r>
                <a:r>
                  <a:rPr lang="el-GR" sz="1200" dirty="0"/>
                  <a:t>ν </a:t>
                </a:r>
                <a:r>
                  <a:rPr lang="en-GB" sz="1200" dirty="0" smtClean="0"/>
                  <a:t>is </a:t>
                </a:r>
                <a14:m>
                  <m:oMath xmlns:m="http://schemas.openxmlformats.org/officeDocument/2006/math">
                    <m:r>
                      <a:rPr lang="en-GB" sz="1200" i="1" dirty="0" smtClean="0">
                        <a:latin typeface="Cambria Math" panose="02040503050406030204" pitchFamily="18" charset="0"/>
                      </a:rPr>
                      <m:t>𝐸𝑟𝑒𝑠</m:t>
                    </m:r>
                    <m:r>
                      <a:rPr lang="en-GB" sz="1200" i="1" dirty="0" smtClean="0">
                        <a:latin typeface="Cambria Math" panose="02040503050406030204" pitchFamily="18" charset="0"/>
                      </a:rPr>
                      <m:t> =</m:t>
                    </m:r>
                    <m:f>
                      <m:fPr>
                        <m:ctrlPr>
                          <a:rPr lang="en-GB" sz="1200" b="0" i="1" dirty="0" smtClean="0">
                            <a:latin typeface="Cambria Math" panose="02040503050406030204" pitchFamily="18" charset="0"/>
                          </a:rPr>
                        </m:ctrlPr>
                      </m:fPr>
                      <m:num>
                        <m:sSubSup>
                          <m:sSubSupPr>
                            <m:ctrlPr>
                              <a:rPr lang="en-GB" sz="1200" b="0" i="1" dirty="0" smtClean="0">
                                <a:latin typeface="Cambria Math" panose="02040503050406030204" pitchFamily="18" charset="0"/>
                              </a:rPr>
                            </m:ctrlPr>
                          </m:sSubSupPr>
                          <m:e>
                            <m:r>
                              <a:rPr lang="en-GB" sz="1200" i="1" dirty="0" smtClean="0">
                                <a:latin typeface="Cambria Math" panose="02040503050406030204" pitchFamily="18" charset="0"/>
                              </a:rPr>
                              <m:t>𝑀</m:t>
                            </m:r>
                          </m:e>
                          <m:sub>
                            <m:r>
                              <a:rPr lang="en-GB" sz="1200" b="0" i="1" dirty="0" smtClean="0">
                                <a:latin typeface="Cambria Math" panose="02040503050406030204" pitchFamily="18" charset="0"/>
                              </a:rPr>
                              <m:t>𝑍</m:t>
                            </m:r>
                          </m:sub>
                          <m:sup>
                            <m:r>
                              <a:rPr lang="en-GB" sz="1200" b="0" i="1" dirty="0" smtClean="0">
                                <a:latin typeface="Cambria Math" panose="02040503050406030204" pitchFamily="18" charset="0"/>
                              </a:rPr>
                              <m:t>2</m:t>
                            </m:r>
                          </m:sup>
                        </m:sSubSup>
                      </m:num>
                      <m:den>
                        <m:r>
                          <a:rPr lang="en-GB" sz="1200" i="1" dirty="0">
                            <a:latin typeface="Cambria Math" panose="02040503050406030204" pitchFamily="18" charset="0"/>
                          </a:rPr>
                          <m:t>2</m:t>
                        </m:r>
                      </m:den>
                    </m:f>
                    <m:sSub>
                      <m:sSubPr>
                        <m:ctrlPr>
                          <a:rPr lang="en-GB" sz="1200" b="0" i="1" dirty="0" smtClean="0">
                            <a:latin typeface="Cambria Math" panose="02040503050406030204" pitchFamily="18" charset="0"/>
                          </a:rPr>
                        </m:ctrlPr>
                      </m:sSubPr>
                      <m:e>
                        <m:r>
                          <a:rPr lang="en-GB" sz="1200" i="1" dirty="0">
                            <a:latin typeface="Cambria Math" panose="02040503050406030204" pitchFamily="18" charset="0"/>
                          </a:rPr>
                          <m:t>𝑚</m:t>
                        </m:r>
                      </m:e>
                      <m:sub>
                        <m:r>
                          <a:rPr lang="en-GB" sz="1200" b="0" i="1" dirty="0" smtClean="0">
                            <a:latin typeface="Cambria Math" panose="02040503050406030204" pitchFamily="18" charset="0"/>
                          </a:rPr>
                          <m:t>𝜈</m:t>
                        </m:r>
                      </m:sub>
                    </m:sSub>
                    <m:r>
                      <a:rPr lang="el-GR" sz="1200" i="1" dirty="0">
                        <a:latin typeface="Cambria Math" panose="02040503050406030204" pitchFamily="18" charset="0"/>
                      </a:rPr>
                      <m:t>=4×</m:t>
                    </m:r>
                    <m:r>
                      <a:rPr lang="en-GB" sz="1200" i="1" dirty="0" smtClean="0">
                        <a:latin typeface="Cambria Math" panose="02040503050406030204" pitchFamily="18" charset="0"/>
                      </a:rPr>
                      <m:t> </m:t>
                    </m:r>
                    <m:sSup>
                      <m:sSupPr>
                        <m:ctrlPr>
                          <a:rPr lang="en-GB" sz="1200" b="0" i="1" dirty="0" smtClean="0">
                            <a:latin typeface="Cambria Math" panose="02040503050406030204" pitchFamily="18" charset="0"/>
                          </a:rPr>
                        </m:ctrlPr>
                      </m:sSupPr>
                      <m:e>
                        <m:r>
                          <a:rPr lang="el-GR" sz="1200" i="1" dirty="0" smtClean="0">
                            <a:latin typeface="Cambria Math" panose="02040503050406030204" pitchFamily="18" charset="0"/>
                          </a:rPr>
                          <m:t>10</m:t>
                        </m:r>
                      </m:e>
                      <m:sup>
                        <m:r>
                          <a:rPr lang="en-GB" sz="1200" b="0" i="1" dirty="0" smtClean="0">
                            <a:latin typeface="Cambria Math" panose="02040503050406030204" pitchFamily="18" charset="0"/>
                          </a:rPr>
                          <m:t>21</m:t>
                        </m:r>
                      </m:sup>
                    </m:sSup>
                    <m:r>
                      <a:rPr lang="en-GB" sz="1200" i="1" dirty="0">
                        <a:latin typeface="Cambria Math" panose="02040503050406030204" pitchFamily="18" charset="0"/>
                      </a:rPr>
                      <m:t>𝑒𝑉</m:t>
                    </m:r>
                    <m:r>
                      <a:rPr lang="en-GB" sz="1200" i="1" dirty="0">
                        <a:latin typeface="Cambria Math" panose="02040503050406030204" pitchFamily="18" charset="0"/>
                      </a:rPr>
                      <m:t>(</m:t>
                    </m:r>
                    <m:r>
                      <a:rPr lang="en-GB" sz="1200" i="1" dirty="0">
                        <a:latin typeface="Cambria Math" panose="02040503050406030204" pitchFamily="18" charset="0"/>
                      </a:rPr>
                      <m:t>𝑒𝑉</m:t>
                    </m:r>
                    <m:r>
                      <a:rPr lang="en-GB" sz="1200" i="1" dirty="0">
                        <a:latin typeface="Cambria Math" panose="02040503050406030204" pitchFamily="18" charset="0"/>
                      </a:rPr>
                      <m:t>/</m:t>
                    </m:r>
                    <m:sSub>
                      <m:sSubPr>
                        <m:ctrlPr>
                          <a:rPr lang="en-GB" sz="1200" b="0" i="1" dirty="0" smtClean="0">
                            <a:latin typeface="Cambria Math" panose="02040503050406030204" pitchFamily="18" charset="0"/>
                          </a:rPr>
                        </m:ctrlPr>
                      </m:sSubPr>
                      <m:e>
                        <m:r>
                          <a:rPr lang="en-GB" sz="1200" i="1" dirty="0">
                            <a:latin typeface="Cambria Math" panose="02040503050406030204" pitchFamily="18" charset="0"/>
                          </a:rPr>
                          <m:t>𝑚</m:t>
                        </m:r>
                      </m:e>
                      <m:sub>
                        <m:r>
                          <a:rPr lang="en-GB" sz="1200" b="0" i="1" dirty="0" smtClean="0">
                            <a:latin typeface="Cambria Math" panose="02040503050406030204" pitchFamily="18" charset="0"/>
                          </a:rPr>
                          <m:t>𝜈</m:t>
                        </m:r>
                      </m:sub>
                    </m:sSub>
                    <m:r>
                      <a:rPr lang="el-GR" sz="1200" i="1" dirty="0">
                        <a:latin typeface="Cambria Math" panose="02040503050406030204" pitchFamily="18" charset="0"/>
                      </a:rPr>
                      <m:t>)</m:t>
                    </m:r>
                  </m:oMath>
                </a14:m>
                <a:endParaRPr lang="el-GR" sz="1200" dirty="0"/>
              </a:p>
              <a:p>
                <a:pPr marL="173038" indent="-173038">
                  <a:buFont typeface="Wingdings" panose="05000000000000000000" pitchFamily="2" charset="2"/>
                  <a:buChar char="§"/>
                </a:pPr>
                <a:endParaRPr lang="en-GB" sz="1600" dirty="0" smtClean="0"/>
              </a:p>
              <a:p>
                <a:pPr marL="173038" indent="-173038">
                  <a:buFont typeface="Wingdings" panose="05000000000000000000" pitchFamily="2" charset="2"/>
                  <a:buChar char="§"/>
                </a:pPr>
                <a:r>
                  <a:rPr lang="en-GB" sz="1600" dirty="0" smtClean="0"/>
                  <a:t>topological </a:t>
                </a:r>
                <a:r>
                  <a:rPr lang="en-GB" sz="1600" dirty="0"/>
                  <a:t>defects (necklaces) : </a:t>
                </a:r>
                <a:r>
                  <a:rPr lang="en-GB" sz="1100" dirty="0" smtClean="0"/>
                  <a:t>GUT-scale </a:t>
                </a:r>
                <a:r>
                  <a:rPr lang="en-GB" sz="1100" dirty="0"/>
                  <a:t>mass particles, which in </a:t>
                </a:r>
                <a:r>
                  <a:rPr lang="en-GB" sz="1100" dirty="0" smtClean="0"/>
                  <a:t>turn decay </a:t>
                </a:r>
                <a:r>
                  <a:rPr lang="en-GB" sz="1100" dirty="0"/>
                  <a:t>into quarks, leptons </a:t>
                </a:r>
                <a:r>
                  <a:rPr lang="en-GB" sz="1100" dirty="0" err="1" smtClean="0"/>
                  <a:t>etc</a:t>
                </a:r>
                <a:endParaRPr lang="en-GB" sz="1100" dirty="0" smtClean="0"/>
              </a:p>
              <a:p>
                <a:pPr marL="173038" indent="-173038">
                  <a:buFont typeface="Wingdings" panose="05000000000000000000" pitchFamily="2" charset="2"/>
                  <a:buChar char="§"/>
                </a:pPr>
                <a:endParaRPr lang="en-GB" sz="1100" dirty="0" smtClean="0"/>
              </a:p>
              <a:p>
                <a:pPr marL="173038" indent="-173038">
                  <a:buFont typeface="Wingdings" panose="05000000000000000000" pitchFamily="2" charset="2"/>
                  <a:buChar char="§"/>
                </a:pPr>
                <a:r>
                  <a:rPr lang="en-GB" sz="1600" dirty="0" smtClean="0"/>
                  <a:t>super heavy dark </a:t>
                </a:r>
                <a:r>
                  <a:rPr lang="en-GB" sz="1600" dirty="0"/>
                  <a:t>matter particles (SHDM</a:t>
                </a:r>
                <a:r>
                  <a:rPr lang="en-GB" dirty="0" smtClean="0"/>
                  <a:t>)</a:t>
                </a:r>
              </a:p>
              <a:p>
                <a:pPr marL="173038" indent="-173038">
                  <a:buFont typeface="Wingdings" panose="05000000000000000000" pitchFamily="2" charset="2"/>
                  <a:buChar char="§"/>
                </a:pPr>
                <a:r>
                  <a:rPr lang="en-GB" dirty="0"/>
                  <a:t>GZK </a:t>
                </a:r>
                <a:r>
                  <a:rPr lang="en-GB" dirty="0" smtClean="0"/>
                  <a:t>photons</a:t>
                </a:r>
                <a:endParaRPr lang="en-US" dirty="0"/>
              </a:p>
            </p:txBody>
          </p:sp>
        </mc:Choice>
        <mc:Fallback xmlns="">
          <p:sp>
            <p:nvSpPr>
              <p:cNvPr id="8" name="Rectangle 7"/>
              <p:cNvSpPr>
                <a:spLocks noRot="1" noChangeAspect="1" noMove="1" noResize="1" noEditPoints="1" noAdjustHandles="1" noChangeArrowheads="1" noChangeShapeType="1" noTextEdit="1"/>
              </p:cNvSpPr>
              <p:nvPr/>
            </p:nvSpPr>
            <p:spPr>
              <a:xfrm>
                <a:off x="584521" y="2205038"/>
                <a:ext cx="3894882" cy="2940870"/>
              </a:xfrm>
              <a:prstGeom prst="rect">
                <a:avLst/>
              </a:prstGeom>
              <a:blipFill rotWithShape="0">
                <a:blip r:embed="rId3"/>
                <a:stretch>
                  <a:fillRect l="-1095" t="-622" b="-2490"/>
                </a:stretch>
              </a:blipFill>
            </p:spPr>
            <p:txBody>
              <a:bodyPr/>
              <a:lstStyle/>
              <a:p>
                <a:r>
                  <a:rPr lang="en-US">
                    <a:noFill/>
                  </a:rPr>
                  <a:t> </a:t>
                </a:r>
              </a:p>
            </p:txBody>
          </p:sp>
        </mc:Fallback>
      </mc:AlternateContent>
      <p:sp>
        <p:nvSpPr>
          <p:cNvPr id="9" name="Rounded Rectangle 8"/>
          <p:cNvSpPr/>
          <p:nvPr/>
        </p:nvSpPr>
        <p:spPr>
          <a:xfrm>
            <a:off x="468314" y="1062730"/>
            <a:ext cx="2217014" cy="818458"/>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GB" sz="2000" dirty="0" smtClean="0"/>
              <a:t>Photon limits</a:t>
            </a:r>
            <a:endParaRPr lang="en-US" sz="1200" dirty="0"/>
          </a:p>
        </p:txBody>
      </p:sp>
      <p:sp>
        <p:nvSpPr>
          <p:cNvPr id="10" name="Rounded Rectangle 9"/>
          <p:cNvSpPr/>
          <p:nvPr/>
        </p:nvSpPr>
        <p:spPr>
          <a:xfrm>
            <a:off x="5146415" y="1010515"/>
            <a:ext cx="2217014" cy="818458"/>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GB" sz="2000" dirty="0" smtClean="0"/>
              <a:t>Neutrino limits</a:t>
            </a:r>
            <a:endParaRPr lang="en-US" sz="1200" dirty="0"/>
          </a:p>
        </p:txBody>
      </p:sp>
      <p:sp>
        <p:nvSpPr>
          <p:cNvPr id="11" name="Rectangle 10"/>
          <p:cNvSpPr/>
          <p:nvPr/>
        </p:nvSpPr>
        <p:spPr>
          <a:xfrm>
            <a:off x="399328" y="5302585"/>
            <a:ext cx="4080075" cy="830997"/>
          </a:xfrm>
          <a:prstGeom prst="rect">
            <a:avLst/>
          </a:prstGeom>
        </p:spPr>
        <p:txBody>
          <a:bodyPr wrap="square">
            <a:spAutoFit/>
          </a:bodyPr>
          <a:lstStyle/>
          <a:p>
            <a:pPr marL="171450" indent="-171450">
              <a:buFont typeface="Courier New" panose="02070309020205020404" pitchFamily="49" charset="0"/>
              <a:buChar char="o"/>
            </a:pPr>
            <a:r>
              <a:rPr lang="en-GB" sz="1200" dirty="0"/>
              <a:t>G. </a:t>
            </a:r>
            <a:r>
              <a:rPr lang="en-GB" sz="1200" dirty="0" err="1"/>
              <a:t>Gelmini</a:t>
            </a:r>
            <a:r>
              <a:rPr lang="en-GB" sz="1200" dirty="0"/>
              <a:t>, O. </a:t>
            </a:r>
            <a:r>
              <a:rPr lang="en-GB" sz="1100" dirty="0" err="1"/>
              <a:t>Kalashev</a:t>
            </a:r>
            <a:r>
              <a:rPr lang="en-GB" sz="1100" dirty="0"/>
              <a:t>, D. </a:t>
            </a:r>
            <a:r>
              <a:rPr lang="en-GB" sz="1100" dirty="0" err="1"/>
              <a:t>Semikoz</a:t>
            </a:r>
            <a:r>
              <a:rPr lang="en-GB" sz="1100" dirty="0"/>
              <a:t>, JETP 106 (2008) 1061 [</a:t>
            </a:r>
            <a:r>
              <a:rPr lang="en-GB" sz="1100" dirty="0" err="1"/>
              <a:t>arXiv:astro-ph</a:t>
            </a:r>
            <a:r>
              <a:rPr lang="en-GB" sz="1100" dirty="0"/>
              <a:t>/0506128</a:t>
            </a:r>
            <a:r>
              <a:rPr lang="en-GB" sz="1100" dirty="0" smtClean="0"/>
              <a:t>].</a:t>
            </a:r>
          </a:p>
          <a:p>
            <a:pPr marL="171450" indent="-171450">
              <a:buFont typeface="Courier New" panose="02070309020205020404" pitchFamily="49" charset="0"/>
              <a:buChar char="o"/>
            </a:pPr>
            <a:r>
              <a:rPr lang="en-US" sz="1100" dirty="0"/>
              <a:t>J. Ellis, V. E. Mayes, D. V. </a:t>
            </a:r>
            <a:r>
              <a:rPr lang="en-US" sz="1100" dirty="0" err="1"/>
              <a:t>Nanopoulos</a:t>
            </a:r>
            <a:r>
              <a:rPr lang="en-US" sz="1100" dirty="0"/>
              <a:t>, Phys. Rev. D 74 (2006) 115003 [</a:t>
            </a:r>
            <a:r>
              <a:rPr lang="en-US" sz="1100" dirty="0" err="1"/>
              <a:t>arXiv:astro-ph</a:t>
            </a:r>
            <a:r>
              <a:rPr lang="en-US" sz="1100" dirty="0"/>
              <a:t>/0512303</a:t>
            </a:r>
            <a:r>
              <a:rPr lang="en-US" sz="1200" dirty="0" smtClean="0"/>
              <a:t>].</a:t>
            </a:r>
            <a:endParaRPr lang="en-US" sz="1200" dirty="0"/>
          </a:p>
        </p:txBody>
      </p:sp>
      <p:sp>
        <p:nvSpPr>
          <p:cNvPr id="12" name="Rectangle 11"/>
          <p:cNvSpPr/>
          <p:nvPr/>
        </p:nvSpPr>
        <p:spPr>
          <a:xfrm>
            <a:off x="4821446" y="2183231"/>
            <a:ext cx="3894882" cy="1338828"/>
          </a:xfrm>
          <a:prstGeom prst="rect">
            <a:avLst/>
          </a:prstGeom>
        </p:spPr>
        <p:txBody>
          <a:bodyPr wrap="square">
            <a:spAutoFit/>
          </a:bodyPr>
          <a:lstStyle/>
          <a:p>
            <a:pPr marL="173038" indent="-173038">
              <a:buFont typeface="Wingdings" panose="05000000000000000000" pitchFamily="2" charset="2"/>
              <a:buChar char="§"/>
            </a:pPr>
            <a:r>
              <a:rPr lang="en-GB" sz="1600" dirty="0" err="1"/>
              <a:t>Bahcall</a:t>
            </a:r>
            <a:r>
              <a:rPr lang="en-GB" sz="1600" dirty="0"/>
              <a:t> and E. Waxman:</a:t>
            </a:r>
            <a:r>
              <a:rPr lang="en-GB" sz="1200" dirty="0" smtClean="0"/>
              <a:t> </a:t>
            </a:r>
            <a:endParaRPr lang="en-GB" sz="1600" dirty="0" smtClean="0"/>
          </a:p>
          <a:p>
            <a:pPr marL="173038" indent="-173038">
              <a:buFont typeface="Wingdings" panose="05000000000000000000" pitchFamily="2" charset="2"/>
              <a:buChar char="§"/>
            </a:pPr>
            <a:r>
              <a:rPr lang="en-US" sz="1600" dirty="0"/>
              <a:t>p, FRII &amp; SFR</a:t>
            </a:r>
            <a:r>
              <a:rPr lang="en-GB" sz="1600" dirty="0" smtClean="0"/>
              <a:t> </a:t>
            </a:r>
            <a:r>
              <a:rPr lang="en-GB" sz="1600" dirty="0"/>
              <a:t>: </a:t>
            </a:r>
            <a:r>
              <a:rPr lang="en-US" sz="1100" dirty="0" err="1"/>
              <a:t>cosmogenic</a:t>
            </a:r>
            <a:r>
              <a:rPr lang="en-US" sz="1100" dirty="0"/>
              <a:t> n models that assume a pure primary </a:t>
            </a:r>
            <a:r>
              <a:rPr lang="en-US" sz="1100" dirty="0" smtClean="0"/>
              <a:t>proton </a:t>
            </a:r>
            <a:r>
              <a:rPr lang="en-GB" sz="1100" dirty="0" smtClean="0"/>
              <a:t>composition </a:t>
            </a:r>
            <a:r>
              <a:rPr lang="en-GB" sz="1100" dirty="0"/>
              <a:t>at the sources for strong evolution (FRII-type) of the </a:t>
            </a:r>
            <a:r>
              <a:rPr lang="en-GB" sz="1100" dirty="0" smtClean="0"/>
              <a:t>sources</a:t>
            </a:r>
          </a:p>
          <a:p>
            <a:endParaRPr lang="en-GB" sz="1100" dirty="0" smtClean="0"/>
          </a:p>
          <a:p>
            <a:pPr marL="173038" indent="-173038">
              <a:buFont typeface="Wingdings" panose="05000000000000000000" pitchFamily="2" charset="2"/>
              <a:buChar char="§"/>
            </a:pPr>
            <a:r>
              <a:rPr lang="en-US" sz="1600" dirty="0"/>
              <a:t>p, Fermi-LAT 99</a:t>
            </a:r>
            <a:r>
              <a:rPr lang="en-US" sz="1600" dirty="0" smtClean="0"/>
              <a:t>%:</a:t>
            </a:r>
            <a:endParaRPr lang="en-US" dirty="0"/>
          </a:p>
        </p:txBody>
      </p:sp>
    </p:spTree>
    <p:extLst>
      <p:ext uri="{BB962C8B-B14F-4D97-AF65-F5344CB8AC3E}">
        <p14:creationId xmlns:p14="http://schemas.microsoft.com/office/powerpoint/2010/main" val="31771331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11522EA-C075-4A91-A134-893F78D27CE9}" type="slidenum">
              <a:rPr lang="pt-PT" smtClean="0">
                <a:solidFill>
                  <a:prstClr val="black">
                    <a:tint val="75000"/>
                  </a:prstClr>
                </a:solidFill>
              </a:rPr>
              <a:pPr/>
              <a:t>33</a:t>
            </a:fld>
            <a:endParaRPr lang="pt-PT" dirty="0">
              <a:solidFill>
                <a:prstClr val="black">
                  <a:tint val="75000"/>
                </a:prstClr>
              </a:solidFill>
            </a:endParaRPr>
          </a:p>
        </p:txBody>
      </p:sp>
    </p:spTree>
    <p:extLst>
      <p:ext uri="{BB962C8B-B14F-4D97-AF65-F5344CB8AC3E}">
        <p14:creationId xmlns:p14="http://schemas.microsoft.com/office/powerpoint/2010/main" val="4633220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Extensive Air Shower</a:t>
            </a:r>
            <a:endParaRPr lang="en-US" dirty="0"/>
          </a:p>
        </p:txBody>
      </p:sp>
      <p:pic>
        <p:nvPicPr>
          <p:cNvPr id="6" name="Picture 2"/>
          <p:cNvPicPr>
            <a:picLocks noChangeAspect="1" noChangeArrowheads="1"/>
          </p:cNvPicPr>
          <p:nvPr/>
        </p:nvPicPr>
        <p:blipFill>
          <a:blip r:embed="rId3" cstate="print"/>
          <a:srcRect/>
          <a:stretch>
            <a:fillRect/>
          </a:stretch>
        </p:blipFill>
        <p:spPr bwMode="auto">
          <a:xfrm>
            <a:off x="7162593" y="4293096"/>
            <a:ext cx="1981407" cy="1507070"/>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7" name="Content Placeholder 2"/>
              <p:cNvSpPr>
                <a:spLocks noGrp="1"/>
              </p:cNvSpPr>
              <p:nvPr>
                <p:ph idx="1"/>
              </p:nvPr>
            </p:nvSpPr>
            <p:spPr>
              <a:xfrm>
                <a:off x="457200" y="1052736"/>
                <a:ext cx="8229600" cy="5073427"/>
              </a:xfrm>
            </p:spPr>
            <p:txBody>
              <a:bodyPr>
                <a:normAutofit/>
              </a:bodyPr>
              <a:lstStyle/>
              <a:p>
                <a:pPr>
                  <a:lnSpc>
                    <a:spcPct val="100000"/>
                  </a:lnSpc>
                  <a:spcBef>
                    <a:spcPts val="0"/>
                  </a:spcBef>
                </a:pPr>
                <a:r>
                  <a:rPr lang="en-GB" sz="2000" b="0" i="0" dirty="0" smtClean="0"/>
                  <a:t>Cosmic rays constantly hit the Earth </a:t>
                </a:r>
                <a:r>
                  <a:rPr lang="en-GB" sz="1400" b="0" i="0" dirty="0" smtClean="0"/>
                  <a:t>(In Auger </a:t>
                </a:r>
                <a14:m>
                  <m:oMath xmlns:m="http://schemas.openxmlformats.org/officeDocument/2006/math">
                    <m:r>
                      <a:rPr lang="pt-PT" sz="1400" b="0" i="1" smtClean="0">
                        <a:latin typeface="Cambria Math" panose="02040503050406030204" pitchFamily="18" charset="0"/>
                      </a:rPr>
                      <m:t>𝐸</m:t>
                    </m:r>
                    <m:r>
                      <a:rPr lang="pt-PT" sz="1400" b="0" i="1" smtClean="0">
                        <a:latin typeface="Cambria Math" panose="02040503050406030204" pitchFamily="18" charset="0"/>
                        <a:ea typeface="Cambria Math" panose="02040503050406030204" pitchFamily="18" charset="0"/>
                      </a:rPr>
                      <m:t>≳</m:t>
                    </m:r>
                    <m:sSup>
                      <m:sSupPr>
                        <m:ctrlPr>
                          <a:rPr lang="pt-PT" sz="1400" b="0" i="1" smtClean="0">
                            <a:latin typeface="Cambria Math" panose="02040503050406030204" pitchFamily="18" charset="0"/>
                            <a:ea typeface="Cambria Math" panose="02040503050406030204" pitchFamily="18" charset="0"/>
                          </a:rPr>
                        </m:ctrlPr>
                      </m:sSupPr>
                      <m:e>
                        <m:r>
                          <a:rPr lang="pt-PT" sz="1400" b="0" i="1" smtClean="0">
                            <a:latin typeface="Cambria Math" panose="02040503050406030204" pitchFamily="18" charset="0"/>
                            <a:ea typeface="Cambria Math" panose="02040503050406030204" pitchFamily="18" charset="0"/>
                          </a:rPr>
                          <m:t>10</m:t>
                        </m:r>
                      </m:e>
                      <m:sup>
                        <m:r>
                          <a:rPr lang="pt-PT" sz="1400" b="0" i="1" smtClean="0">
                            <a:latin typeface="Cambria Math" panose="02040503050406030204" pitchFamily="18" charset="0"/>
                            <a:ea typeface="Cambria Math" panose="02040503050406030204" pitchFamily="18" charset="0"/>
                          </a:rPr>
                          <m:t>18</m:t>
                        </m:r>
                      </m:sup>
                    </m:sSup>
                  </m:oMath>
                </a14:m>
                <a:r>
                  <a:rPr lang="en-GB" sz="1400" b="0" i="0" dirty="0" smtClean="0"/>
                  <a:t> eV and very small fluxes)</a:t>
                </a:r>
              </a:p>
              <a:p>
                <a:pPr>
                  <a:lnSpc>
                    <a:spcPct val="100000"/>
                  </a:lnSpc>
                  <a:spcBef>
                    <a:spcPts val="0"/>
                  </a:spcBef>
                </a:pPr>
                <a:r>
                  <a:rPr lang="en-GB" sz="2000" b="0" i="0" dirty="0" smtClean="0"/>
                  <a:t>What is an Extensive Air Shower (EAS)?</a:t>
                </a:r>
                <a:endParaRPr lang="en-GB" sz="2000" b="0" i="0" dirty="0"/>
              </a:p>
            </p:txBody>
          </p:sp>
        </mc:Choice>
        <mc:Fallback xmlns="">
          <p:sp>
            <p:nvSpPr>
              <p:cNvPr id="7" name="Content Placeholder 2"/>
              <p:cNvSpPr>
                <a:spLocks noGrp="1" noRot="1" noChangeAspect="1" noMove="1" noResize="1" noEditPoints="1" noAdjustHandles="1" noChangeArrowheads="1" noChangeShapeType="1" noTextEdit="1"/>
              </p:cNvSpPr>
              <p:nvPr>
                <p:ph idx="1"/>
              </p:nvPr>
            </p:nvSpPr>
            <p:spPr>
              <a:xfrm>
                <a:off x="457200" y="1052736"/>
                <a:ext cx="8229600" cy="5073427"/>
              </a:xfrm>
              <a:blipFill rotWithShape="0">
                <a:blip r:embed="rId4"/>
                <a:stretch>
                  <a:fillRect l="-667" t="-721"/>
                </a:stretch>
              </a:blipFill>
            </p:spPr>
            <p:txBody>
              <a:bodyPr/>
              <a:lstStyle/>
              <a:p>
                <a:r>
                  <a:rPr lang="en-US">
                    <a:noFill/>
                  </a:rPr>
                  <a:t> </a:t>
                </a:r>
              </a:p>
            </p:txBody>
          </p:sp>
        </mc:Fallback>
      </mc:AlternateContent>
      <p:sp>
        <p:nvSpPr>
          <p:cNvPr id="11" name="Content Placeholder 2"/>
          <p:cNvSpPr txBox="1">
            <a:spLocks/>
          </p:cNvSpPr>
          <p:nvPr/>
        </p:nvSpPr>
        <p:spPr>
          <a:xfrm>
            <a:off x="4860032" y="1803013"/>
            <a:ext cx="3924436" cy="396044"/>
          </a:xfrm>
          <a:prstGeom prst="rect">
            <a:avLst/>
          </a:prstGeom>
        </p:spPr>
        <p:txBody>
          <a:bodyPr vert="horz" lIns="91440" tIns="45720" rIns="91440" bIns="45720" rtlCol="0">
            <a:normAutofit lnSpcReduction="10000"/>
          </a:bodyPr>
          <a:lstStyle/>
          <a:p>
            <a:pPr marL="342900" indent="-342900">
              <a:spcBef>
                <a:spcPct val="20000"/>
              </a:spcBef>
              <a:buFont typeface="Wingdings" pitchFamily="2" charset="2"/>
              <a:buChar char="Ø"/>
            </a:pPr>
            <a:r>
              <a:rPr lang="en-GB" sz="2000" dirty="0">
                <a:solidFill>
                  <a:schemeClr val="accent6">
                    <a:lumMod val="50000"/>
                  </a:schemeClr>
                </a:solidFill>
                <a:latin typeface="Tw Cen MT" panose="020B0602020104020603" pitchFamily="34" charset="0"/>
              </a:rPr>
              <a:t>Hadronic component</a:t>
            </a:r>
          </a:p>
          <a:p>
            <a:pPr marL="342900" indent="-342900">
              <a:spcBef>
                <a:spcPct val="20000"/>
              </a:spcBef>
            </a:pPr>
            <a:endParaRPr kumimoji="0" lang="en-GB" sz="2000" b="1" u="none" strike="noStrike" kern="1200" cap="none" spc="0" normalizeH="0" baseline="0" noProof="0" dirty="0" smtClean="0">
              <a:ln>
                <a:noFill/>
              </a:ln>
              <a:solidFill>
                <a:srgbClr val="540000"/>
              </a:solidFill>
              <a:effectLst/>
              <a:uLnTx/>
              <a:uFillTx/>
              <a:latin typeface="+mn-lt"/>
              <a:ea typeface="+mn-ea"/>
              <a:cs typeface="+mn-cs"/>
            </a:endParaRPr>
          </a:p>
        </p:txBody>
      </p:sp>
      <p:sp>
        <p:nvSpPr>
          <p:cNvPr id="12" name="Content Placeholder 2"/>
          <p:cNvSpPr txBox="1">
            <a:spLocks/>
          </p:cNvSpPr>
          <p:nvPr/>
        </p:nvSpPr>
        <p:spPr>
          <a:xfrm>
            <a:off x="4895850" y="2960948"/>
            <a:ext cx="3924436" cy="396044"/>
          </a:xfrm>
          <a:prstGeom prst="rect">
            <a:avLst/>
          </a:prstGeom>
        </p:spPr>
        <p:txBody>
          <a:bodyPr vert="horz" lIns="91440" tIns="45720" rIns="91440" bIns="45720" rtlCol="0">
            <a:noAutofit/>
          </a:bodyPr>
          <a:lstStyle/>
          <a:p>
            <a:pPr marL="342900" indent="-342900">
              <a:spcBef>
                <a:spcPct val="20000"/>
              </a:spcBef>
              <a:buFont typeface="Wingdings" pitchFamily="2" charset="2"/>
              <a:buChar char="Ø"/>
            </a:pPr>
            <a:r>
              <a:rPr lang="en-GB" sz="2000" dirty="0">
                <a:solidFill>
                  <a:srgbClr val="C00000"/>
                </a:solidFill>
                <a:latin typeface="Tw Cen MT" panose="020B0602020104020603" pitchFamily="34" charset="0"/>
              </a:rPr>
              <a:t>Electromagnetic Component</a:t>
            </a:r>
          </a:p>
        </p:txBody>
      </p:sp>
      <p:sp>
        <p:nvSpPr>
          <p:cNvPr id="13" name="Content Placeholder 2"/>
          <p:cNvSpPr txBox="1">
            <a:spLocks/>
          </p:cNvSpPr>
          <p:nvPr/>
        </p:nvSpPr>
        <p:spPr>
          <a:xfrm>
            <a:off x="4895850" y="5265204"/>
            <a:ext cx="3924436" cy="396044"/>
          </a:xfrm>
          <a:prstGeom prst="rect">
            <a:avLst/>
          </a:prstGeom>
        </p:spPr>
        <p:txBody>
          <a:bodyPr vert="horz" lIns="91440" tIns="45720" rIns="91440" bIns="45720" rtlCol="0">
            <a:noAutofit/>
          </a:bodyPr>
          <a:lstStyle/>
          <a:p>
            <a:pPr marL="342900" indent="-342900">
              <a:spcBef>
                <a:spcPct val="20000"/>
              </a:spcBef>
              <a:buFont typeface="Wingdings" pitchFamily="2" charset="2"/>
              <a:buChar char="Ø"/>
            </a:pPr>
            <a:r>
              <a:rPr lang="en-GB" sz="2000" dirty="0" err="1">
                <a:solidFill>
                  <a:srgbClr val="0070C0"/>
                </a:solidFill>
                <a:latin typeface="Tw Cen MT" panose="020B0602020104020603" pitchFamily="34" charset="0"/>
              </a:rPr>
              <a:t>Muonic</a:t>
            </a:r>
            <a:r>
              <a:rPr lang="en-GB" sz="2000" dirty="0">
                <a:solidFill>
                  <a:srgbClr val="0070C0"/>
                </a:solidFill>
                <a:latin typeface="Tw Cen MT" panose="020B0602020104020603" pitchFamily="34" charset="0"/>
              </a:rPr>
              <a:t> Component</a:t>
            </a:r>
          </a:p>
        </p:txBody>
      </p:sp>
      <p:sp>
        <p:nvSpPr>
          <p:cNvPr id="15" name="CaixaDeTexto 16"/>
          <p:cNvSpPr txBox="1">
            <a:spLocks noChangeArrowheads="1"/>
          </p:cNvSpPr>
          <p:nvPr/>
        </p:nvSpPr>
        <p:spPr bwMode="auto">
          <a:xfrm>
            <a:off x="5373352" y="2057943"/>
            <a:ext cx="3770648" cy="769441"/>
          </a:xfrm>
          <a:prstGeom prst="rect">
            <a:avLst/>
          </a:prstGeom>
          <a:noFill/>
          <a:ln w="9525">
            <a:noFill/>
            <a:miter lim="800000"/>
            <a:headEnd/>
            <a:tailEnd/>
          </a:ln>
        </p:spPr>
        <p:txBody>
          <a:bodyPr wrap="square">
            <a:spAutoFit/>
          </a:bodyPr>
          <a:lstStyle/>
          <a:p>
            <a:r>
              <a:rPr lang="en-US" sz="1600" dirty="0" smtClean="0">
                <a:solidFill>
                  <a:srgbClr val="233616"/>
                </a:solidFill>
              </a:rPr>
              <a:t>The hadronic interactions produce</a:t>
            </a:r>
            <a:r>
              <a:rPr lang="en-US" sz="1400" dirty="0" smtClean="0">
                <a:solidFill>
                  <a:srgbClr val="233616"/>
                </a:solidFill>
                <a:latin typeface="Calibri" pitchFamily="34" charset="0"/>
              </a:rPr>
              <a:t> </a:t>
            </a:r>
          </a:p>
          <a:p>
            <a:r>
              <a:rPr lang="pt-PT" sz="1400" dirty="0" smtClean="0">
                <a:solidFill>
                  <a:srgbClr val="233616"/>
                </a:solidFill>
                <a:latin typeface="Calibri" pitchFamily="34" charset="0"/>
              </a:rPr>
              <a:t>        p   n    </a:t>
            </a:r>
            <a:r>
              <a:rPr lang="el-GR" sz="1400" dirty="0" smtClean="0">
                <a:solidFill>
                  <a:srgbClr val="233616"/>
                </a:solidFill>
                <a:latin typeface="Calibri" pitchFamily="34" charset="0"/>
              </a:rPr>
              <a:t>π</a:t>
            </a:r>
            <a:r>
              <a:rPr lang="el-GR" sz="1400" baseline="30000" dirty="0" smtClean="0">
                <a:solidFill>
                  <a:srgbClr val="233616"/>
                </a:solidFill>
                <a:latin typeface="Calibri" pitchFamily="34" charset="0"/>
              </a:rPr>
              <a:t>0</a:t>
            </a:r>
            <a:r>
              <a:rPr lang="pt-PT" sz="1400" dirty="0" smtClean="0">
                <a:solidFill>
                  <a:srgbClr val="233616"/>
                </a:solidFill>
                <a:latin typeface="Calibri" pitchFamily="34" charset="0"/>
              </a:rPr>
              <a:t>  </a:t>
            </a:r>
            <a:r>
              <a:rPr lang="pt-PT" sz="1400" dirty="0">
                <a:solidFill>
                  <a:srgbClr val="233616"/>
                </a:solidFill>
                <a:latin typeface="Calibri" pitchFamily="34" charset="0"/>
              </a:rPr>
              <a:t>+  </a:t>
            </a:r>
            <a:r>
              <a:rPr lang="el-GR" sz="1400" dirty="0">
                <a:solidFill>
                  <a:srgbClr val="233616"/>
                </a:solidFill>
                <a:latin typeface="Calibri" pitchFamily="34" charset="0"/>
              </a:rPr>
              <a:t>π</a:t>
            </a:r>
            <a:r>
              <a:rPr lang="pt-PT" sz="1400" baseline="30000" dirty="0">
                <a:solidFill>
                  <a:srgbClr val="233616"/>
                </a:solidFill>
                <a:latin typeface="Calibri" pitchFamily="34" charset="0"/>
              </a:rPr>
              <a:t>+</a:t>
            </a:r>
            <a:r>
              <a:rPr lang="pt-PT" sz="1400" dirty="0">
                <a:solidFill>
                  <a:srgbClr val="233616"/>
                </a:solidFill>
                <a:latin typeface="Calibri" pitchFamily="34" charset="0"/>
              </a:rPr>
              <a:t>  +  </a:t>
            </a:r>
            <a:r>
              <a:rPr lang="el-GR" sz="1400" dirty="0">
                <a:solidFill>
                  <a:srgbClr val="233616"/>
                </a:solidFill>
                <a:latin typeface="Calibri" pitchFamily="34" charset="0"/>
              </a:rPr>
              <a:t>π</a:t>
            </a:r>
            <a:r>
              <a:rPr lang="pt-PT" sz="1400" baseline="30000" dirty="0">
                <a:solidFill>
                  <a:srgbClr val="233616"/>
                </a:solidFill>
                <a:latin typeface="Calibri" pitchFamily="34" charset="0"/>
              </a:rPr>
              <a:t> </a:t>
            </a:r>
            <a:r>
              <a:rPr lang="pt-PT" sz="1400" baseline="30000" dirty="0" smtClean="0">
                <a:solidFill>
                  <a:srgbClr val="233616"/>
                </a:solidFill>
                <a:latin typeface="Calibri" pitchFamily="34" charset="0"/>
              </a:rPr>
              <a:t>-</a:t>
            </a:r>
            <a:r>
              <a:rPr lang="pt-PT" sz="1400" dirty="0" smtClean="0">
                <a:solidFill>
                  <a:srgbClr val="233616"/>
                </a:solidFill>
                <a:latin typeface="Calibri" pitchFamily="34" charset="0"/>
              </a:rPr>
              <a:t>        </a:t>
            </a:r>
          </a:p>
          <a:p>
            <a:r>
              <a:rPr lang="pt-PT" sz="1400" dirty="0" smtClean="0">
                <a:solidFill>
                  <a:srgbClr val="233616"/>
                </a:solidFill>
                <a:latin typeface="Calibri" pitchFamily="34" charset="0"/>
              </a:rPr>
              <a:t>                                + </a:t>
            </a:r>
            <a:r>
              <a:rPr lang="az-Cyrl-AZ" sz="1400" dirty="0" smtClean="0">
                <a:solidFill>
                  <a:srgbClr val="233616"/>
                </a:solidFill>
                <a:latin typeface="Calibri" pitchFamily="34" charset="0"/>
              </a:rPr>
              <a:t>К</a:t>
            </a:r>
            <a:r>
              <a:rPr lang="pt-PT" sz="1400" dirty="0" smtClean="0">
                <a:solidFill>
                  <a:srgbClr val="233616"/>
                </a:solidFill>
                <a:latin typeface="Calibri" pitchFamily="34" charset="0"/>
              </a:rPr>
              <a:t>  </a:t>
            </a:r>
            <a:r>
              <a:rPr lang="el-GR" sz="1400" dirty="0" smtClean="0">
                <a:solidFill>
                  <a:srgbClr val="233616"/>
                </a:solidFill>
                <a:latin typeface="Calibri" pitchFamily="34" charset="0"/>
              </a:rPr>
              <a:t>Λ</a:t>
            </a:r>
            <a:r>
              <a:rPr lang="pt-PT" sz="1400" dirty="0" smtClean="0">
                <a:solidFill>
                  <a:srgbClr val="233616"/>
                </a:solidFill>
                <a:latin typeface="Calibri" pitchFamily="34" charset="0"/>
              </a:rPr>
              <a:t>  </a:t>
            </a:r>
            <a:r>
              <a:rPr lang="el-GR" sz="1400" dirty="0" smtClean="0">
                <a:solidFill>
                  <a:srgbClr val="233616"/>
                </a:solidFill>
                <a:latin typeface="Calibri" pitchFamily="34" charset="0"/>
              </a:rPr>
              <a:t>η</a:t>
            </a:r>
            <a:r>
              <a:rPr lang="pt-PT" sz="1400" dirty="0" smtClean="0">
                <a:solidFill>
                  <a:srgbClr val="233616"/>
                </a:solidFill>
                <a:latin typeface="Calibri" pitchFamily="34" charset="0"/>
              </a:rPr>
              <a:t>  </a:t>
            </a:r>
            <a:r>
              <a:rPr lang="el-GR" sz="1400" dirty="0" smtClean="0">
                <a:solidFill>
                  <a:srgbClr val="233616"/>
                </a:solidFill>
                <a:latin typeface="Calibri" pitchFamily="34" charset="0"/>
              </a:rPr>
              <a:t>Ω</a:t>
            </a:r>
            <a:r>
              <a:rPr lang="pt-PT" sz="1400" dirty="0" smtClean="0">
                <a:solidFill>
                  <a:srgbClr val="233616"/>
                </a:solidFill>
                <a:latin typeface="Calibri" pitchFamily="34" charset="0"/>
              </a:rPr>
              <a:t>  </a:t>
            </a:r>
            <a:r>
              <a:rPr lang="el-GR" sz="1400" dirty="0" smtClean="0">
                <a:solidFill>
                  <a:srgbClr val="233616"/>
                </a:solidFill>
                <a:latin typeface="Calibri" pitchFamily="34" charset="0"/>
              </a:rPr>
              <a:t>Σ</a:t>
            </a:r>
            <a:r>
              <a:rPr lang="pt-PT" sz="1400" dirty="0" smtClean="0">
                <a:solidFill>
                  <a:srgbClr val="233616"/>
                </a:solidFill>
                <a:latin typeface="Calibri" pitchFamily="34" charset="0"/>
              </a:rPr>
              <a:t> …</a:t>
            </a:r>
            <a:endParaRPr lang="pt-PT" sz="1400" dirty="0">
              <a:solidFill>
                <a:srgbClr val="233616"/>
              </a:solidFill>
              <a:latin typeface="Calibri" pitchFamily="34" charset="0"/>
            </a:endParaRPr>
          </a:p>
        </p:txBody>
      </p:sp>
      <p:sp>
        <p:nvSpPr>
          <p:cNvPr id="16" name="CaixaDeTexto 16"/>
          <p:cNvSpPr txBox="1">
            <a:spLocks noChangeArrowheads="1"/>
          </p:cNvSpPr>
          <p:nvPr/>
        </p:nvSpPr>
        <p:spPr bwMode="auto">
          <a:xfrm>
            <a:off x="5400675" y="3248980"/>
            <a:ext cx="2195661" cy="553998"/>
          </a:xfrm>
          <a:prstGeom prst="rect">
            <a:avLst/>
          </a:prstGeom>
          <a:noFill/>
          <a:ln w="9525">
            <a:noFill/>
            <a:miter lim="800000"/>
            <a:headEnd/>
            <a:tailEnd/>
          </a:ln>
        </p:spPr>
        <p:txBody>
          <a:bodyPr wrap="square">
            <a:spAutoFit/>
          </a:bodyPr>
          <a:lstStyle/>
          <a:p>
            <a:r>
              <a:rPr lang="pt-PT" sz="1600" dirty="0" err="1">
                <a:solidFill>
                  <a:srgbClr val="540000"/>
                </a:solidFill>
              </a:rPr>
              <a:t>Produced</a:t>
            </a:r>
            <a:r>
              <a:rPr lang="pt-PT" sz="1600" dirty="0">
                <a:solidFill>
                  <a:srgbClr val="540000"/>
                </a:solidFill>
              </a:rPr>
              <a:t> </a:t>
            </a:r>
            <a:r>
              <a:rPr lang="pt-PT" sz="1600" dirty="0" err="1">
                <a:solidFill>
                  <a:srgbClr val="540000"/>
                </a:solidFill>
              </a:rPr>
              <a:t>mainly</a:t>
            </a:r>
            <a:r>
              <a:rPr lang="pt-PT" sz="1600" dirty="0">
                <a:solidFill>
                  <a:srgbClr val="540000"/>
                </a:solidFill>
              </a:rPr>
              <a:t> </a:t>
            </a:r>
            <a:r>
              <a:rPr lang="pt-PT" sz="1600" dirty="0" err="1">
                <a:solidFill>
                  <a:srgbClr val="540000"/>
                </a:solidFill>
              </a:rPr>
              <a:t>by</a:t>
            </a:r>
            <a:r>
              <a:rPr lang="pt-PT" sz="1600" dirty="0">
                <a:solidFill>
                  <a:srgbClr val="540000"/>
                </a:solidFill>
              </a:rPr>
              <a:t> </a:t>
            </a:r>
          </a:p>
          <a:p>
            <a:r>
              <a:rPr lang="pt-PT" sz="1400" dirty="0" smtClean="0">
                <a:solidFill>
                  <a:srgbClr val="540000"/>
                </a:solidFill>
                <a:latin typeface="Calibri" pitchFamily="34" charset="0"/>
              </a:rPr>
              <a:t>         </a:t>
            </a:r>
            <a:r>
              <a:rPr lang="el-GR" sz="1400" dirty="0" smtClean="0">
                <a:solidFill>
                  <a:srgbClr val="540000"/>
                </a:solidFill>
                <a:latin typeface="Calibri" pitchFamily="34" charset="0"/>
              </a:rPr>
              <a:t>π</a:t>
            </a:r>
            <a:r>
              <a:rPr lang="el-GR" sz="1400" baseline="30000" dirty="0" smtClean="0">
                <a:solidFill>
                  <a:srgbClr val="540000"/>
                </a:solidFill>
                <a:latin typeface="Calibri" pitchFamily="34" charset="0"/>
              </a:rPr>
              <a:t>0</a:t>
            </a:r>
            <a:r>
              <a:rPr lang="pt-PT" sz="1400" dirty="0" smtClean="0">
                <a:solidFill>
                  <a:srgbClr val="540000"/>
                </a:solidFill>
                <a:latin typeface="Calibri" pitchFamily="34" charset="0"/>
              </a:rPr>
              <a:t>  </a:t>
            </a:r>
            <a:r>
              <a:rPr lang="pt-PT" sz="1400" b="1" dirty="0" smtClean="0">
                <a:solidFill>
                  <a:srgbClr val="540000"/>
                </a:solidFill>
                <a:latin typeface="Calibri"/>
                <a:cs typeface="Calibri"/>
              </a:rPr>
              <a:t>→</a:t>
            </a:r>
            <a:r>
              <a:rPr lang="pt-PT" sz="1400" dirty="0" smtClean="0">
                <a:solidFill>
                  <a:srgbClr val="540000"/>
                </a:solidFill>
                <a:latin typeface="Calibri"/>
                <a:cs typeface="Calibri"/>
              </a:rPr>
              <a:t> </a:t>
            </a:r>
            <a:r>
              <a:rPr lang="en-GB" sz="1400" dirty="0" smtClean="0">
                <a:solidFill>
                  <a:srgbClr val="540000"/>
                </a:solidFill>
                <a:cs typeface="Calibri"/>
              </a:rPr>
              <a:t>ɣ </a:t>
            </a:r>
            <a:r>
              <a:rPr lang="en-GB" sz="1400" dirty="0" err="1" smtClean="0">
                <a:solidFill>
                  <a:srgbClr val="540000"/>
                </a:solidFill>
                <a:cs typeface="Calibri"/>
              </a:rPr>
              <a:t>ɣ</a:t>
            </a:r>
            <a:r>
              <a:rPr lang="pt-PT" sz="1400" dirty="0" smtClean="0">
                <a:solidFill>
                  <a:srgbClr val="540000"/>
                </a:solidFill>
                <a:latin typeface="Calibri" pitchFamily="34" charset="0"/>
              </a:rPr>
              <a:t>              </a:t>
            </a:r>
          </a:p>
        </p:txBody>
      </p:sp>
      <p:sp>
        <p:nvSpPr>
          <p:cNvPr id="17" name="CaixaDeTexto 16"/>
          <p:cNvSpPr txBox="1">
            <a:spLocks noChangeArrowheads="1"/>
          </p:cNvSpPr>
          <p:nvPr/>
        </p:nvSpPr>
        <p:spPr bwMode="auto">
          <a:xfrm>
            <a:off x="5940152" y="3915633"/>
            <a:ext cx="1692188" cy="738664"/>
          </a:xfrm>
          <a:prstGeom prst="rect">
            <a:avLst/>
          </a:prstGeom>
          <a:noFill/>
          <a:ln w="9525">
            <a:noFill/>
            <a:miter lim="800000"/>
            <a:headEnd/>
            <a:tailEnd/>
          </a:ln>
        </p:spPr>
        <p:txBody>
          <a:bodyPr wrap="square">
            <a:spAutoFit/>
          </a:bodyPr>
          <a:lstStyle/>
          <a:p>
            <a:pPr>
              <a:buFont typeface="Arial" pitchFamily="34" charset="0"/>
              <a:buChar char="•"/>
            </a:pPr>
            <a:r>
              <a:rPr lang="pt-PT" sz="1400" dirty="0" err="1" smtClean="0">
                <a:solidFill>
                  <a:srgbClr val="540000"/>
                </a:solidFill>
                <a:latin typeface="Calibri" pitchFamily="34" charset="0"/>
              </a:rPr>
              <a:t>Bremsstrahlung</a:t>
            </a:r>
            <a:endParaRPr lang="pt-PT" sz="1400" dirty="0" smtClean="0">
              <a:solidFill>
                <a:srgbClr val="540000"/>
              </a:solidFill>
              <a:latin typeface="Calibri" pitchFamily="34" charset="0"/>
            </a:endParaRPr>
          </a:p>
          <a:p>
            <a:pPr>
              <a:buFont typeface="Arial" pitchFamily="34" charset="0"/>
              <a:buChar char="•"/>
            </a:pPr>
            <a:r>
              <a:rPr lang="pt-PT" sz="1400" dirty="0" err="1" smtClean="0">
                <a:solidFill>
                  <a:srgbClr val="540000"/>
                </a:solidFill>
                <a:latin typeface="Calibri" pitchFamily="34" charset="0"/>
              </a:rPr>
              <a:t>Pair</a:t>
            </a:r>
            <a:r>
              <a:rPr lang="pt-PT" sz="1400" dirty="0" smtClean="0">
                <a:solidFill>
                  <a:srgbClr val="540000"/>
                </a:solidFill>
                <a:latin typeface="Calibri" pitchFamily="34" charset="0"/>
              </a:rPr>
              <a:t> </a:t>
            </a:r>
            <a:r>
              <a:rPr lang="pt-PT" sz="1400" dirty="0" err="1" smtClean="0">
                <a:solidFill>
                  <a:srgbClr val="540000"/>
                </a:solidFill>
                <a:latin typeface="Calibri" pitchFamily="34" charset="0"/>
              </a:rPr>
              <a:t>production</a:t>
            </a:r>
            <a:endParaRPr lang="pt-PT" sz="1400" dirty="0" smtClean="0">
              <a:solidFill>
                <a:srgbClr val="540000"/>
              </a:solidFill>
              <a:latin typeface="Calibri" pitchFamily="34" charset="0"/>
            </a:endParaRPr>
          </a:p>
          <a:p>
            <a:pPr>
              <a:buFont typeface="Arial" pitchFamily="34" charset="0"/>
              <a:buChar char="•"/>
            </a:pPr>
            <a:r>
              <a:rPr lang="pt-PT" sz="1400" dirty="0" smtClean="0">
                <a:solidFill>
                  <a:srgbClr val="540000"/>
                </a:solidFill>
                <a:latin typeface="Calibri" pitchFamily="34" charset="0"/>
              </a:rPr>
              <a:t>…</a:t>
            </a:r>
            <a:endParaRPr lang="pt-PT" sz="1400" dirty="0">
              <a:solidFill>
                <a:srgbClr val="540000"/>
              </a:solidFill>
              <a:latin typeface="Calibri" pitchFamily="34" charset="0"/>
            </a:endParaRPr>
          </a:p>
        </p:txBody>
      </p:sp>
      <p:sp>
        <p:nvSpPr>
          <p:cNvPr id="18" name="CaixaDeTexto 16"/>
          <p:cNvSpPr txBox="1">
            <a:spLocks noChangeArrowheads="1"/>
          </p:cNvSpPr>
          <p:nvPr/>
        </p:nvSpPr>
        <p:spPr bwMode="auto">
          <a:xfrm>
            <a:off x="5400675" y="5589240"/>
            <a:ext cx="3743325" cy="338554"/>
          </a:xfrm>
          <a:prstGeom prst="rect">
            <a:avLst/>
          </a:prstGeom>
          <a:noFill/>
          <a:ln w="9525">
            <a:noFill/>
            <a:miter lim="800000"/>
            <a:headEnd/>
            <a:tailEnd/>
          </a:ln>
        </p:spPr>
        <p:txBody>
          <a:bodyPr wrap="square">
            <a:spAutoFit/>
          </a:bodyPr>
          <a:lstStyle/>
          <a:p>
            <a:r>
              <a:rPr lang="pt-PT" sz="1600" dirty="0" err="1">
                <a:solidFill>
                  <a:srgbClr val="002060"/>
                </a:solidFill>
              </a:rPr>
              <a:t>Produced</a:t>
            </a:r>
            <a:r>
              <a:rPr lang="pt-PT" sz="1600" dirty="0">
                <a:solidFill>
                  <a:srgbClr val="002060"/>
                </a:solidFill>
              </a:rPr>
              <a:t> </a:t>
            </a:r>
            <a:r>
              <a:rPr lang="pt-PT" sz="1600" dirty="0" err="1">
                <a:solidFill>
                  <a:srgbClr val="002060"/>
                </a:solidFill>
              </a:rPr>
              <a:t>mainly</a:t>
            </a:r>
            <a:r>
              <a:rPr lang="pt-PT" sz="1600" dirty="0">
                <a:solidFill>
                  <a:srgbClr val="002060"/>
                </a:solidFill>
              </a:rPr>
              <a:t> </a:t>
            </a:r>
            <a:r>
              <a:rPr lang="pt-PT" sz="1600" dirty="0" err="1">
                <a:solidFill>
                  <a:srgbClr val="002060"/>
                </a:solidFill>
              </a:rPr>
              <a:t>by</a:t>
            </a:r>
            <a:r>
              <a:rPr lang="pt-PT" sz="1600" dirty="0">
                <a:solidFill>
                  <a:srgbClr val="002060"/>
                </a:solidFill>
              </a:rPr>
              <a:t> </a:t>
            </a:r>
          </a:p>
        </p:txBody>
      </p:sp>
      <p:pic>
        <p:nvPicPr>
          <p:cNvPr id="19" name="Picture 1"/>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6048164" y="5949280"/>
            <a:ext cx="1278183" cy="320675"/>
          </a:xfrm>
          <a:prstGeom prst="rect">
            <a:avLst/>
          </a:prstGeom>
          <a:noFill/>
          <a:ln w="9525">
            <a:noFill/>
            <a:miter lim="800000"/>
            <a:headEnd/>
            <a:tailEnd/>
          </a:ln>
        </p:spPr>
      </p:pic>
      <p:pic>
        <p:nvPicPr>
          <p:cNvPr id="20" name="Picture 4"/>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6048164" y="6201308"/>
            <a:ext cx="1278183" cy="320675"/>
          </a:xfrm>
          <a:prstGeom prst="rect">
            <a:avLst/>
          </a:prstGeom>
          <a:noFill/>
          <a:ln w="9525">
            <a:noFill/>
            <a:miter lim="800000"/>
            <a:headEnd/>
            <a:tailEnd/>
          </a:ln>
        </p:spPr>
      </p:pic>
      <p:sp>
        <p:nvSpPr>
          <p:cNvPr id="21" name="CaixaDeTexto 16"/>
          <p:cNvSpPr txBox="1">
            <a:spLocks noChangeArrowheads="1"/>
          </p:cNvSpPr>
          <p:nvPr/>
        </p:nvSpPr>
        <p:spPr bwMode="auto">
          <a:xfrm>
            <a:off x="7632340" y="5949280"/>
            <a:ext cx="1511660" cy="523220"/>
          </a:xfrm>
          <a:prstGeom prst="rect">
            <a:avLst/>
          </a:prstGeom>
          <a:noFill/>
          <a:ln w="9525">
            <a:noFill/>
            <a:miter lim="800000"/>
            <a:headEnd/>
            <a:tailEnd/>
          </a:ln>
        </p:spPr>
        <p:txBody>
          <a:bodyPr wrap="square">
            <a:spAutoFit/>
          </a:bodyPr>
          <a:lstStyle/>
          <a:p>
            <a:r>
              <a:rPr lang="pt-PT" sz="1400" dirty="0" err="1" smtClean="0">
                <a:solidFill>
                  <a:srgbClr val="002060"/>
                </a:solidFill>
                <a:latin typeface="Calibri" pitchFamily="34" charset="0"/>
              </a:rPr>
              <a:t>Low</a:t>
            </a:r>
            <a:r>
              <a:rPr lang="pt-PT" sz="1400" dirty="0" smtClean="0">
                <a:solidFill>
                  <a:srgbClr val="002060"/>
                </a:solidFill>
                <a:latin typeface="Calibri" pitchFamily="34" charset="0"/>
              </a:rPr>
              <a:t> </a:t>
            </a:r>
            <a:r>
              <a:rPr lang="pt-PT" sz="1400" dirty="0" err="1" smtClean="0">
                <a:solidFill>
                  <a:srgbClr val="002060"/>
                </a:solidFill>
                <a:latin typeface="Calibri" pitchFamily="34" charset="0"/>
              </a:rPr>
              <a:t>energy</a:t>
            </a:r>
            <a:r>
              <a:rPr lang="pt-PT" sz="1400" dirty="0" smtClean="0">
                <a:solidFill>
                  <a:srgbClr val="002060"/>
                </a:solidFill>
                <a:latin typeface="Calibri" pitchFamily="34" charset="0"/>
              </a:rPr>
              <a:t> </a:t>
            </a:r>
            <a:r>
              <a:rPr lang="pt-PT" sz="1400" dirty="0" err="1" smtClean="0">
                <a:solidFill>
                  <a:srgbClr val="002060"/>
                </a:solidFill>
                <a:latin typeface="Calibri" pitchFamily="34" charset="0"/>
              </a:rPr>
              <a:t>pions</a:t>
            </a:r>
            <a:r>
              <a:rPr lang="pt-PT" sz="1400" dirty="0" smtClean="0">
                <a:solidFill>
                  <a:srgbClr val="002060"/>
                </a:solidFill>
                <a:latin typeface="Calibri" pitchFamily="34" charset="0"/>
              </a:rPr>
              <a:t> can </a:t>
            </a:r>
            <a:r>
              <a:rPr lang="pt-PT" sz="1400" dirty="0" err="1" smtClean="0">
                <a:solidFill>
                  <a:srgbClr val="002060"/>
                </a:solidFill>
                <a:latin typeface="Calibri" pitchFamily="34" charset="0"/>
              </a:rPr>
              <a:t>decay</a:t>
            </a:r>
            <a:endParaRPr lang="pt-PT" sz="1400" dirty="0" smtClean="0">
              <a:solidFill>
                <a:srgbClr val="002060"/>
              </a:solidFill>
              <a:latin typeface="Calibri" pitchFamily="34" charset="0"/>
            </a:endParaRPr>
          </a:p>
        </p:txBody>
      </p:sp>
      <p:pic>
        <p:nvPicPr>
          <p:cNvPr id="22" name="Picture 6"/>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4181067" y="4021804"/>
            <a:ext cx="1467359" cy="370802"/>
          </a:xfrm>
          <a:prstGeom prst="rect">
            <a:avLst/>
          </a:prstGeom>
          <a:noFill/>
          <a:ln w="9525">
            <a:noFill/>
            <a:miter lim="800000"/>
            <a:headEnd/>
            <a:tailEnd/>
          </a:ln>
        </p:spPr>
      </p:pic>
      <p:sp>
        <p:nvSpPr>
          <p:cNvPr id="23" name="CaixaDeTexto 16"/>
          <p:cNvSpPr txBox="1">
            <a:spLocks noChangeArrowheads="1"/>
          </p:cNvSpPr>
          <p:nvPr/>
        </p:nvSpPr>
        <p:spPr bwMode="auto">
          <a:xfrm>
            <a:off x="4001047" y="4417848"/>
            <a:ext cx="1764196" cy="307777"/>
          </a:xfrm>
          <a:prstGeom prst="rect">
            <a:avLst/>
          </a:prstGeom>
          <a:noFill/>
          <a:ln w="9525">
            <a:noFill/>
            <a:miter lim="800000"/>
            <a:headEnd/>
            <a:tailEnd/>
          </a:ln>
        </p:spPr>
        <p:txBody>
          <a:bodyPr wrap="square">
            <a:spAutoFit/>
          </a:bodyPr>
          <a:lstStyle/>
          <a:p>
            <a:r>
              <a:rPr lang="pt-PT" sz="1400" dirty="0" err="1" smtClean="0">
                <a:solidFill>
                  <a:schemeClr val="accent6">
                    <a:lumMod val="50000"/>
                  </a:schemeClr>
                </a:solidFill>
                <a:latin typeface="Calibri" pitchFamily="34" charset="0"/>
              </a:rPr>
              <a:t>High</a:t>
            </a:r>
            <a:r>
              <a:rPr lang="pt-PT" sz="1400" dirty="0" smtClean="0">
                <a:solidFill>
                  <a:schemeClr val="accent6">
                    <a:lumMod val="50000"/>
                  </a:schemeClr>
                </a:solidFill>
                <a:latin typeface="Calibri" pitchFamily="34" charset="0"/>
              </a:rPr>
              <a:t> </a:t>
            </a:r>
            <a:r>
              <a:rPr lang="pt-PT" sz="1400" dirty="0" err="1" smtClean="0">
                <a:solidFill>
                  <a:schemeClr val="accent6">
                    <a:lumMod val="50000"/>
                  </a:schemeClr>
                </a:solidFill>
                <a:latin typeface="Calibri" pitchFamily="34" charset="0"/>
              </a:rPr>
              <a:t>energy</a:t>
            </a:r>
            <a:r>
              <a:rPr lang="pt-PT" sz="1400" dirty="0" smtClean="0">
                <a:solidFill>
                  <a:schemeClr val="accent6">
                    <a:lumMod val="50000"/>
                  </a:schemeClr>
                </a:solidFill>
                <a:latin typeface="Calibri" pitchFamily="34" charset="0"/>
              </a:rPr>
              <a:t> </a:t>
            </a:r>
            <a:r>
              <a:rPr lang="pt-PT" sz="1400" dirty="0" err="1" smtClean="0">
                <a:solidFill>
                  <a:schemeClr val="accent6">
                    <a:lumMod val="50000"/>
                  </a:schemeClr>
                </a:solidFill>
                <a:latin typeface="Calibri" pitchFamily="34" charset="0"/>
              </a:rPr>
              <a:t>pions</a:t>
            </a:r>
            <a:endParaRPr lang="pt-PT" sz="1400" dirty="0" smtClean="0">
              <a:solidFill>
                <a:schemeClr val="accent6">
                  <a:lumMod val="50000"/>
                </a:schemeClr>
              </a:solidFill>
              <a:latin typeface="Calibri" pitchFamily="34" charset="0"/>
            </a:endParaRPr>
          </a:p>
        </p:txBody>
      </p:sp>
      <mc:AlternateContent xmlns:mc="http://schemas.openxmlformats.org/markup-compatibility/2006" xmlns:a14="http://schemas.microsoft.com/office/drawing/2010/main">
        <mc:Choice Requires="a14">
          <p:sp>
            <p:nvSpPr>
              <p:cNvPr id="82" name="TextBox 81"/>
              <p:cNvSpPr txBox="1"/>
              <p:nvPr/>
            </p:nvSpPr>
            <p:spPr>
              <a:xfrm>
                <a:off x="2142046" y="3285280"/>
                <a:ext cx="433796" cy="3332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b="0" i="1" smtClean="0">
                              <a:solidFill>
                                <a:schemeClr val="accent6">
                                  <a:lumMod val="50000"/>
                                </a:schemeClr>
                              </a:solidFill>
                              <a:latin typeface="Cambria Math" panose="02040503050406030204" pitchFamily="18" charset="0"/>
                            </a:rPr>
                          </m:ctrlPr>
                        </m:sSupPr>
                        <m:e>
                          <m:r>
                            <a:rPr lang="en-GB" b="0" i="1" smtClean="0">
                              <a:solidFill>
                                <a:schemeClr val="accent6">
                                  <a:lumMod val="50000"/>
                                </a:schemeClr>
                              </a:solidFill>
                              <a:latin typeface="Cambria Math" panose="02040503050406030204" pitchFamily="18" charset="0"/>
                            </a:rPr>
                            <m:t>𝜋</m:t>
                          </m:r>
                        </m:e>
                        <m:sup>
                          <m:r>
                            <a:rPr lang="en-GB" b="0" i="1" smtClean="0">
                              <a:solidFill>
                                <a:schemeClr val="accent6">
                                  <a:lumMod val="50000"/>
                                </a:schemeClr>
                              </a:solidFill>
                              <a:latin typeface="Cambria Math" panose="02040503050406030204" pitchFamily="18" charset="0"/>
                            </a:rPr>
                            <m:t>0</m:t>
                          </m:r>
                        </m:sup>
                      </m:sSup>
                      <m:r>
                        <a:rPr lang="en-GB" b="0" i="1" smtClean="0">
                          <a:solidFill>
                            <a:schemeClr val="accent6">
                              <a:lumMod val="50000"/>
                            </a:schemeClr>
                          </a:solidFill>
                          <a:latin typeface="Cambria Math" panose="02040503050406030204" pitchFamily="18" charset="0"/>
                        </a:rPr>
                        <m:t> </m:t>
                      </m:r>
                    </m:oMath>
                  </m:oMathPara>
                </a14:m>
                <a:endParaRPr lang="pt-PT" dirty="0">
                  <a:solidFill>
                    <a:schemeClr val="accent6">
                      <a:lumMod val="50000"/>
                    </a:schemeClr>
                  </a:solidFill>
                </a:endParaRPr>
              </a:p>
            </p:txBody>
          </p:sp>
        </mc:Choice>
        <mc:Fallback xmlns="">
          <p:sp>
            <p:nvSpPr>
              <p:cNvPr id="82" name="TextBox 81"/>
              <p:cNvSpPr txBox="1">
                <a:spLocks noRot="1" noChangeAspect="1" noMove="1" noResize="1" noEditPoints="1" noAdjustHandles="1" noChangeArrowheads="1" noChangeShapeType="1" noTextEdit="1"/>
              </p:cNvSpPr>
              <p:nvPr/>
            </p:nvSpPr>
            <p:spPr>
              <a:xfrm>
                <a:off x="2142046" y="3285280"/>
                <a:ext cx="433796" cy="333214"/>
              </a:xfrm>
              <a:prstGeom prst="rect">
                <a:avLst/>
              </a:prstGeom>
              <a:blipFill rotWithShape="0">
                <a:blip r:embed="rId8"/>
                <a:stretch>
                  <a:fillRect t="-3636"/>
                </a:stretch>
              </a:blipFill>
            </p:spPr>
            <p:txBody>
              <a:bodyPr/>
              <a:lstStyle/>
              <a:p>
                <a:r>
                  <a:rPr lang="en-US">
                    <a:noFill/>
                  </a:rPr>
                  <a:t> </a:t>
                </a:r>
              </a:p>
            </p:txBody>
          </p:sp>
        </mc:Fallback>
      </mc:AlternateContent>
      <p:cxnSp>
        <p:nvCxnSpPr>
          <p:cNvPr id="83" name="Straight Arrow Connector 82"/>
          <p:cNvCxnSpPr/>
          <p:nvPr/>
        </p:nvCxnSpPr>
        <p:spPr>
          <a:xfrm>
            <a:off x="2720336" y="2167724"/>
            <a:ext cx="7365" cy="97941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flipH="1">
            <a:off x="1957940" y="3478684"/>
            <a:ext cx="582447" cy="273385"/>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flipH="1">
            <a:off x="2720336" y="3485301"/>
            <a:ext cx="7366" cy="466649"/>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a:off x="2838717" y="3478684"/>
            <a:ext cx="764583" cy="177525"/>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7" name="TextBox 86"/>
              <p:cNvSpPr txBox="1"/>
              <p:nvPr/>
            </p:nvSpPr>
            <p:spPr>
              <a:xfrm>
                <a:off x="2755564" y="3536143"/>
                <a:ext cx="462721" cy="3332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b="0" i="1" smtClean="0">
                              <a:solidFill>
                                <a:schemeClr val="accent6">
                                  <a:lumMod val="50000"/>
                                </a:schemeClr>
                              </a:solidFill>
                              <a:latin typeface="Cambria Math" panose="02040503050406030204" pitchFamily="18" charset="0"/>
                            </a:rPr>
                          </m:ctrlPr>
                        </m:sSupPr>
                        <m:e>
                          <m:r>
                            <a:rPr lang="en-GB" b="0" i="1" smtClean="0">
                              <a:solidFill>
                                <a:schemeClr val="accent6">
                                  <a:lumMod val="50000"/>
                                </a:schemeClr>
                              </a:solidFill>
                              <a:latin typeface="Cambria Math" panose="02040503050406030204" pitchFamily="18" charset="0"/>
                            </a:rPr>
                            <m:t>𝜋</m:t>
                          </m:r>
                        </m:e>
                        <m:sup>
                          <m:r>
                            <a:rPr lang="en-GB" b="0" i="1" smtClean="0">
                              <a:solidFill>
                                <a:schemeClr val="accent6">
                                  <a:lumMod val="50000"/>
                                </a:schemeClr>
                              </a:solidFill>
                              <a:latin typeface="Cambria Math" panose="02040503050406030204" pitchFamily="18" charset="0"/>
                            </a:rPr>
                            <m:t>−</m:t>
                          </m:r>
                        </m:sup>
                      </m:sSup>
                      <m:r>
                        <a:rPr lang="en-GB" b="0" i="1" smtClean="0">
                          <a:solidFill>
                            <a:schemeClr val="accent6">
                              <a:lumMod val="50000"/>
                            </a:schemeClr>
                          </a:solidFill>
                          <a:latin typeface="Cambria Math" panose="02040503050406030204" pitchFamily="18" charset="0"/>
                        </a:rPr>
                        <m:t> </m:t>
                      </m:r>
                    </m:oMath>
                  </m:oMathPara>
                </a14:m>
                <a:endParaRPr lang="pt-PT" dirty="0">
                  <a:solidFill>
                    <a:schemeClr val="accent6">
                      <a:lumMod val="50000"/>
                    </a:schemeClr>
                  </a:solidFill>
                </a:endParaRPr>
              </a:p>
            </p:txBody>
          </p:sp>
        </mc:Choice>
        <mc:Fallback xmlns="">
          <p:sp>
            <p:nvSpPr>
              <p:cNvPr id="87" name="TextBox 86"/>
              <p:cNvSpPr txBox="1">
                <a:spLocks noRot="1" noChangeAspect="1" noMove="1" noResize="1" noEditPoints="1" noAdjustHandles="1" noChangeArrowheads="1" noChangeShapeType="1" noTextEdit="1"/>
              </p:cNvSpPr>
              <p:nvPr/>
            </p:nvSpPr>
            <p:spPr>
              <a:xfrm>
                <a:off x="2755564" y="3536143"/>
                <a:ext cx="462721" cy="333214"/>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 name="TextBox 87"/>
              <p:cNvSpPr txBox="1"/>
              <p:nvPr/>
            </p:nvSpPr>
            <p:spPr>
              <a:xfrm>
                <a:off x="2984968" y="3224448"/>
                <a:ext cx="462720" cy="3332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b="0" i="1" smtClean="0">
                              <a:solidFill>
                                <a:schemeClr val="accent6">
                                  <a:lumMod val="50000"/>
                                </a:schemeClr>
                              </a:solidFill>
                              <a:latin typeface="Cambria Math" panose="02040503050406030204" pitchFamily="18" charset="0"/>
                            </a:rPr>
                          </m:ctrlPr>
                        </m:sSupPr>
                        <m:e>
                          <m:r>
                            <a:rPr lang="en-GB" b="0" i="1" smtClean="0">
                              <a:solidFill>
                                <a:schemeClr val="accent6">
                                  <a:lumMod val="50000"/>
                                </a:schemeClr>
                              </a:solidFill>
                              <a:latin typeface="Cambria Math" panose="02040503050406030204" pitchFamily="18" charset="0"/>
                            </a:rPr>
                            <m:t>𝜋</m:t>
                          </m:r>
                        </m:e>
                        <m:sup>
                          <m:r>
                            <a:rPr lang="en-GB" b="0" i="1" smtClean="0">
                              <a:solidFill>
                                <a:schemeClr val="accent6">
                                  <a:lumMod val="50000"/>
                                </a:schemeClr>
                              </a:solidFill>
                              <a:latin typeface="Cambria Math" panose="02040503050406030204" pitchFamily="18" charset="0"/>
                            </a:rPr>
                            <m:t>+</m:t>
                          </m:r>
                        </m:sup>
                      </m:sSup>
                      <m:r>
                        <a:rPr lang="en-GB" b="0" i="1" smtClean="0">
                          <a:solidFill>
                            <a:schemeClr val="accent6">
                              <a:lumMod val="50000"/>
                            </a:schemeClr>
                          </a:solidFill>
                          <a:latin typeface="Cambria Math" panose="02040503050406030204" pitchFamily="18" charset="0"/>
                        </a:rPr>
                        <m:t> </m:t>
                      </m:r>
                    </m:oMath>
                  </m:oMathPara>
                </a14:m>
                <a:endParaRPr lang="pt-PT" dirty="0">
                  <a:solidFill>
                    <a:schemeClr val="accent6">
                      <a:lumMod val="50000"/>
                    </a:schemeClr>
                  </a:solidFill>
                </a:endParaRPr>
              </a:p>
            </p:txBody>
          </p:sp>
        </mc:Choice>
        <mc:Fallback xmlns="">
          <p:sp>
            <p:nvSpPr>
              <p:cNvPr id="88" name="TextBox 87"/>
              <p:cNvSpPr txBox="1">
                <a:spLocks noRot="1" noChangeAspect="1" noMove="1" noResize="1" noEditPoints="1" noAdjustHandles="1" noChangeArrowheads="1" noChangeShapeType="1" noTextEdit="1"/>
              </p:cNvSpPr>
              <p:nvPr/>
            </p:nvSpPr>
            <p:spPr>
              <a:xfrm>
                <a:off x="2984968" y="3224448"/>
                <a:ext cx="462720" cy="333214"/>
              </a:xfrm>
              <a:prstGeom prst="rect">
                <a:avLst/>
              </a:prstGeom>
              <a:blipFill rotWithShape="0">
                <a:blip r:embed="rId10"/>
                <a:stretch>
                  <a:fillRect/>
                </a:stretch>
              </a:blipFill>
            </p:spPr>
            <p:txBody>
              <a:bodyPr/>
              <a:lstStyle/>
              <a:p>
                <a:r>
                  <a:rPr lang="en-US">
                    <a:noFill/>
                  </a:rPr>
                  <a:t> </a:t>
                </a:r>
              </a:p>
            </p:txBody>
          </p:sp>
        </mc:Fallback>
      </mc:AlternateContent>
      <p:grpSp>
        <p:nvGrpSpPr>
          <p:cNvPr id="89" name="Group 88"/>
          <p:cNvGrpSpPr/>
          <p:nvPr/>
        </p:nvGrpSpPr>
        <p:grpSpPr>
          <a:xfrm rot="2228305">
            <a:off x="1784940" y="3745960"/>
            <a:ext cx="154780" cy="558124"/>
            <a:chOff x="4126755" y="358995"/>
            <a:chExt cx="158225" cy="463965"/>
          </a:xfrm>
        </p:grpSpPr>
        <p:sp>
          <p:nvSpPr>
            <p:cNvPr id="90" name="Arc 89"/>
            <p:cNvSpPr/>
            <p:nvPr/>
          </p:nvSpPr>
          <p:spPr>
            <a:xfrm>
              <a:off x="4126755" y="358995"/>
              <a:ext cx="158225" cy="66281"/>
            </a:xfrm>
            <a:prstGeom prst="arc">
              <a:avLst>
                <a:gd name="adj1" fmla="val 16200000"/>
                <a:gd name="adj2" fmla="val 5734184"/>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91" name="Arc 90"/>
            <p:cNvSpPr/>
            <p:nvPr/>
          </p:nvSpPr>
          <p:spPr>
            <a:xfrm flipH="1">
              <a:off x="4126755" y="425276"/>
              <a:ext cx="158225" cy="66281"/>
            </a:xfrm>
            <a:prstGeom prst="arc">
              <a:avLst>
                <a:gd name="adj1" fmla="val 16200000"/>
                <a:gd name="adj2" fmla="val 5368234"/>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92" name="Arc 91"/>
            <p:cNvSpPr/>
            <p:nvPr/>
          </p:nvSpPr>
          <p:spPr>
            <a:xfrm>
              <a:off x="4126755" y="491557"/>
              <a:ext cx="158225" cy="66281"/>
            </a:xfrm>
            <a:prstGeom prst="arc">
              <a:avLst>
                <a:gd name="adj1" fmla="val 15962675"/>
                <a:gd name="adj2" fmla="val 6071498"/>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93" name="Arc 92"/>
            <p:cNvSpPr/>
            <p:nvPr/>
          </p:nvSpPr>
          <p:spPr>
            <a:xfrm flipH="1">
              <a:off x="4126755" y="557838"/>
              <a:ext cx="158225" cy="66281"/>
            </a:xfrm>
            <a:prstGeom prst="arc">
              <a:avLst>
                <a:gd name="adj1" fmla="val 16200000"/>
                <a:gd name="adj2" fmla="val 5368234"/>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94" name="Arc 93"/>
            <p:cNvSpPr/>
            <p:nvPr/>
          </p:nvSpPr>
          <p:spPr>
            <a:xfrm>
              <a:off x="4126755" y="624117"/>
              <a:ext cx="158225" cy="66281"/>
            </a:xfrm>
            <a:prstGeom prst="arc">
              <a:avLst>
                <a:gd name="adj1" fmla="val 15743209"/>
                <a:gd name="adj2" fmla="val 5711978"/>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95" name="Arc 94"/>
            <p:cNvSpPr/>
            <p:nvPr/>
          </p:nvSpPr>
          <p:spPr>
            <a:xfrm flipH="1">
              <a:off x="4126755" y="690398"/>
              <a:ext cx="158225" cy="66281"/>
            </a:xfrm>
            <a:prstGeom prst="arc">
              <a:avLst>
                <a:gd name="adj1" fmla="val 16200000"/>
                <a:gd name="adj2" fmla="val 5368234"/>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96" name="Arc 95"/>
            <p:cNvSpPr/>
            <p:nvPr/>
          </p:nvSpPr>
          <p:spPr>
            <a:xfrm>
              <a:off x="4126755" y="756679"/>
              <a:ext cx="158225" cy="66281"/>
            </a:xfrm>
            <a:prstGeom prst="arc">
              <a:avLst>
                <a:gd name="adj1" fmla="val 15519782"/>
                <a:gd name="adj2" fmla="val 9114412"/>
              </a:avLst>
            </a:prstGeom>
            <a:ln w="1905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grpSp>
      <p:grpSp>
        <p:nvGrpSpPr>
          <p:cNvPr id="97" name="Group 96"/>
          <p:cNvGrpSpPr/>
          <p:nvPr/>
        </p:nvGrpSpPr>
        <p:grpSpPr>
          <a:xfrm rot="4775459" flipH="1">
            <a:off x="1562542" y="3517746"/>
            <a:ext cx="183376" cy="558124"/>
            <a:chOff x="4126755" y="358995"/>
            <a:chExt cx="158225" cy="463965"/>
          </a:xfrm>
        </p:grpSpPr>
        <p:sp>
          <p:nvSpPr>
            <p:cNvPr id="98" name="Arc 97"/>
            <p:cNvSpPr/>
            <p:nvPr/>
          </p:nvSpPr>
          <p:spPr>
            <a:xfrm>
              <a:off x="4126755" y="358995"/>
              <a:ext cx="158225" cy="66281"/>
            </a:xfrm>
            <a:prstGeom prst="arc">
              <a:avLst>
                <a:gd name="adj1" fmla="val 16200000"/>
                <a:gd name="adj2" fmla="val 5734184"/>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99" name="Arc 98"/>
            <p:cNvSpPr/>
            <p:nvPr/>
          </p:nvSpPr>
          <p:spPr>
            <a:xfrm flipH="1">
              <a:off x="4126755" y="425276"/>
              <a:ext cx="158225" cy="66281"/>
            </a:xfrm>
            <a:prstGeom prst="arc">
              <a:avLst>
                <a:gd name="adj1" fmla="val 16200000"/>
                <a:gd name="adj2" fmla="val 5368234"/>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00" name="Arc 99"/>
            <p:cNvSpPr/>
            <p:nvPr/>
          </p:nvSpPr>
          <p:spPr>
            <a:xfrm>
              <a:off x="4126755" y="491557"/>
              <a:ext cx="158225" cy="66281"/>
            </a:xfrm>
            <a:prstGeom prst="arc">
              <a:avLst>
                <a:gd name="adj1" fmla="val 15962675"/>
                <a:gd name="adj2" fmla="val 6071498"/>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01" name="Arc 100"/>
            <p:cNvSpPr/>
            <p:nvPr/>
          </p:nvSpPr>
          <p:spPr>
            <a:xfrm flipH="1">
              <a:off x="4126755" y="557838"/>
              <a:ext cx="158225" cy="66281"/>
            </a:xfrm>
            <a:prstGeom prst="arc">
              <a:avLst>
                <a:gd name="adj1" fmla="val 16200000"/>
                <a:gd name="adj2" fmla="val 5368234"/>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02" name="Arc 101"/>
            <p:cNvSpPr/>
            <p:nvPr/>
          </p:nvSpPr>
          <p:spPr>
            <a:xfrm>
              <a:off x="4126755" y="624117"/>
              <a:ext cx="158225" cy="66281"/>
            </a:xfrm>
            <a:prstGeom prst="arc">
              <a:avLst>
                <a:gd name="adj1" fmla="val 15743209"/>
                <a:gd name="adj2" fmla="val 5711978"/>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03" name="Arc 102"/>
            <p:cNvSpPr/>
            <p:nvPr/>
          </p:nvSpPr>
          <p:spPr>
            <a:xfrm flipH="1">
              <a:off x="4126755" y="690398"/>
              <a:ext cx="158225" cy="66281"/>
            </a:xfrm>
            <a:prstGeom prst="arc">
              <a:avLst>
                <a:gd name="adj1" fmla="val 16200000"/>
                <a:gd name="adj2" fmla="val 5368234"/>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04" name="Arc 103"/>
            <p:cNvSpPr/>
            <p:nvPr/>
          </p:nvSpPr>
          <p:spPr>
            <a:xfrm>
              <a:off x="4126755" y="756679"/>
              <a:ext cx="158225" cy="66281"/>
            </a:xfrm>
            <a:prstGeom prst="arc">
              <a:avLst>
                <a:gd name="adj1" fmla="val 15519782"/>
                <a:gd name="adj2" fmla="val 9114412"/>
              </a:avLst>
            </a:prstGeom>
            <a:ln w="1905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grpSp>
      <p:cxnSp>
        <p:nvCxnSpPr>
          <p:cNvPr id="105" name="Straight Arrow Connector 104"/>
          <p:cNvCxnSpPr/>
          <p:nvPr/>
        </p:nvCxnSpPr>
        <p:spPr>
          <a:xfrm>
            <a:off x="1771743" y="5075352"/>
            <a:ext cx="160012" cy="443594"/>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6" name="TextBox 105"/>
              <p:cNvSpPr txBox="1"/>
              <p:nvPr/>
            </p:nvSpPr>
            <p:spPr>
              <a:xfrm>
                <a:off x="2159113" y="4048146"/>
                <a:ext cx="384585" cy="2961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600" b="0" i="1" smtClean="0">
                              <a:solidFill>
                                <a:schemeClr val="accent6">
                                  <a:lumMod val="50000"/>
                                </a:schemeClr>
                              </a:solidFill>
                              <a:latin typeface="Cambria Math" panose="02040503050406030204" pitchFamily="18" charset="0"/>
                            </a:rPr>
                          </m:ctrlPr>
                        </m:sSupPr>
                        <m:e>
                          <m:r>
                            <a:rPr lang="en-GB" sz="1600" b="0" i="1" smtClean="0">
                              <a:solidFill>
                                <a:schemeClr val="accent6">
                                  <a:lumMod val="50000"/>
                                </a:schemeClr>
                              </a:solidFill>
                              <a:latin typeface="Cambria Math" panose="02040503050406030204" pitchFamily="18" charset="0"/>
                            </a:rPr>
                            <m:t>𝜋</m:t>
                          </m:r>
                        </m:e>
                        <m:sup>
                          <m:r>
                            <a:rPr lang="en-GB" sz="1600" b="0" i="1" smtClean="0">
                              <a:solidFill>
                                <a:schemeClr val="accent6">
                                  <a:lumMod val="50000"/>
                                </a:schemeClr>
                              </a:solidFill>
                              <a:latin typeface="Cambria Math" panose="02040503050406030204" pitchFamily="18" charset="0"/>
                            </a:rPr>
                            <m:t>0</m:t>
                          </m:r>
                        </m:sup>
                      </m:sSup>
                      <m:r>
                        <a:rPr lang="en-GB" sz="1600" b="0" i="1" smtClean="0">
                          <a:solidFill>
                            <a:schemeClr val="accent6">
                              <a:lumMod val="50000"/>
                            </a:schemeClr>
                          </a:solidFill>
                          <a:latin typeface="Cambria Math" panose="02040503050406030204" pitchFamily="18" charset="0"/>
                        </a:rPr>
                        <m:t> </m:t>
                      </m:r>
                    </m:oMath>
                  </m:oMathPara>
                </a14:m>
                <a:endParaRPr lang="pt-PT" sz="1600" dirty="0">
                  <a:solidFill>
                    <a:schemeClr val="accent6">
                      <a:lumMod val="50000"/>
                    </a:schemeClr>
                  </a:solidFill>
                </a:endParaRPr>
              </a:p>
            </p:txBody>
          </p:sp>
        </mc:Choice>
        <mc:Fallback xmlns="">
          <p:sp>
            <p:nvSpPr>
              <p:cNvPr id="106" name="TextBox 105"/>
              <p:cNvSpPr txBox="1">
                <a:spLocks noRot="1" noChangeAspect="1" noMove="1" noResize="1" noEditPoints="1" noAdjustHandles="1" noChangeArrowheads="1" noChangeShapeType="1" noTextEdit="1"/>
              </p:cNvSpPr>
              <p:nvPr/>
            </p:nvSpPr>
            <p:spPr>
              <a:xfrm>
                <a:off x="2159113" y="4048146"/>
                <a:ext cx="384585" cy="296190"/>
              </a:xfrm>
              <a:prstGeom prst="rect">
                <a:avLst/>
              </a:prstGeom>
              <a:blipFill rotWithShape="0">
                <a:blip r:embed="rId11"/>
                <a:stretch>
                  <a:fillRect/>
                </a:stretch>
              </a:blipFill>
            </p:spPr>
            <p:txBody>
              <a:bodyPr/>
              <a:lstStyle/>
              <a:p>
                <a:r>
                  <a:rPr lang="en-US">
                    <a:noFill/>
                  </a:rPr>
                  <a:t> </a:t>
                </a:r>
              </a:p>
            </p:txBody>
          </p:sp>
        </mc:Fallback>
      </mc:AlternateContent>
      <p:cxnSp>
        <p:nvCxnSpPr>
          <p:cNvPr id="107" name="Straight Arrow Connector 106"/>
          <p:cNvCxnSpPr/>
          <p:nvPr/>
        </p:nvCxnSpPr>
        <p:spPr>
          <a:xfrm flipH="1">
            <a:off x="1989888" y="4193725"/>
            <a:ext cx="582447" cy="273385"/>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flipH="1">
            <a:off x="2737044" y="4200343"/>
            <a:ext cx="7366" cy="466649"/>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a:off x="2870664" y="4193725"/>
            <a:ext cx="376334" cy="231194"/>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0" name="TextBox 109"/>
              <p:cNvSpPr txBox="1"/>
              <p:nvPr/>
            </p:nvSpPr>
            <p:spPr>
              <a:xfrm>
                <a:off x="2437328" y="4297909"/>
                <a:ext cx="411582" cy="2961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600" b="0" i="1" smtClean="0">
                              <a:solidFill>
                                <a:schemeClr val="accent6">
                                  <a:lumMod val="50000"/>
                                </a:schemeClr>
                              </a:solidFill>
                              <a:latin typeface="Cambria Math" panose="02040503050406030204" pitchFamily="18" charset="0"/>
                            </a:rPr>
                          </m:ctrlPr>
                        </m:sSupPr>
                        <m:e>
                          <m:r>
                            <a:rPr lang="en-GB" sz="1600" b="0" i="1" smtClean="0">
                              <a:solidFill>
                                <a:schemeClr val="accent6">
                                  <a:lumMod val="50000"/>
                                </a:schemeClr>
                              </a:solidFill>
                              <a:latin typeface="Cambria Math" panose="02040503050406030204" pitchFamily="18" charset="0"/>
                            </a:rPr>
                            <m:t>𝜋</m:t>
                          </m:r>
                        </m:e>
                        <m:sup>
                          <m:r>
                            <a:rPr lang="en-GB" sz="1600" b="0" i="1" smtClean="0">
                              <a:solidFill>
                                <a:schemeClr val="accent6">
                                  <a:lumMod val="50000"/>
                                </a:schemeClr>
                              </a:solidFill>
                              <a:latin typeface="Cambria Math" panose="02040503050406030204" pitchFamily="18" charset="0"/>
                            </a:rPr>
                            <m:t>−</m:t>
                          </m:r>
                        </m:sup>
                      </m:sSup>
                      <m:r>
                        <a:rPr lang="en-GB" sz="1600" b="0" i="1" smtClean="0">
                          <a:solidFill>
                            <a:schemeClr val="accent6">
                              <a:lumMod val="50000"/>
                            </a:schemeClr>
                          </a:solidFill>
                          <a:latin typeface="Cambria Math" panose="02040503050406030204" pitchFamily="18" charset="0"/>
                        </a:rPr>
                        <m:t> </m:t>
                      </m:r>
                    </m:oMath>
                  </m:oMathPara>
                </a14:m>
                <a:endParaRPr lang="pt-PT" sz="1600" dirty="0">
                  <a:solidFill>
                    <a:schemeClr val="accent6">
                      <a:lumMod val="50000"/>
                    </a:schemeClr>
                  </a:solidFill>
                </a:endParaRPr>
              </a:p>
            </p:txBody>
          </p:sp>
        </mc:Choice>
        <mc:Fallback xmlns="">
          <p:sp>
            <p:nvSpPr>
              <p:cNvPr id="110" name="TextBox 109"/>
              <p:cNvSpPr txBox="1">
                <a:spLocks noRot="1" noChangeAspect="1" noMove="1" noResize="1" noEditPoints="1" noAdjustHandles="1" noChangeArrowheads="1" noChangeShapeType="1" noTextEdit="1"/>
              </p:cNvSpPr>
              <p:nvPr/>
            </p:nvSpPr>
            <p:spPr>
              <a:xfrm>
                <a:off x="2437328" y="4297909"/>
                <a:ext cx="411582" cy="296190"/>
              </a:xfrm>
              <a:prstGeom prst="rect">
                <a:avLst/>
              </a:prstGeom>
              <a:blipFill rotWithShape="0">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1" name="TextBox 110"/>
              <p:cNvSpPr txBox="1"/>
              <p:nvPr/>
            </p:nvSpPr>
            <p:spPr>
              <a:xfrm>
                <a:off x="2956870" y="4023979"/>
                <a:ext cx="411582" cy="2961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600" b="0" i="1" smtClean="0">
                              <a:solidFill>
                                <a:schemeClr val="accent6">
                                  <a:lumMod val="50000"/>
                                </a:schemeClr>
                              </a:solidFill>
                              <a:latin typeface="Cambria Math" panose="02040503050406030204" pitchFamily="18" charset="0"/>
                            </a:rPr>
                          </m:ctrlPr>
                        </m:sSupPr>
                        <m:e>
                          <m:r>
                            <a:rPr lang="en-GB" sz="1600" b="0" i="1" smtClean="0">
                              <a:solidFill>
                                <a:schemeClr val="accent6">
                                  <a:lumMod val="50000"/>
                                </a:schemeClr>
                              </a:solidFill>
                              <a:latin typeface="Cambria Math" panose="02040503050406030204" pitchFamily="18" charset="0"/>
                            </a:rPr>
                            <m:t>𝜋</m:t>
                          </m:r>
                        </m:e>
                        <m:sup>
                          <m:r>
                            <a:rPr lang="en-GB" sz="1600" b="0" i="1" smtClean="0">
                              <a:solidFill>
                                <a:schemeClr val="accent6">
                                  <a:lumMod val="50000"/>
                                </a:schemeClr>
                              </a:solidFill>
                              <a:latin typeface="Cambria Math" panose="02040503050406030204" pitchFamily="18" charset="0"/>
                            </a:rPr>
                            <m:t>+</m:t>
                          </m:r>
                        </m:sup>
                      </m:sSup>
                      <m:r>
                        <a:rPr lang="en-GB" sz="1600" b="0" i="1" smtClean="0">
                          <a:solidFill>
                            <a:schemeClr val="accent6">
                              <a:lumMod val="50000"/>
                            </a:schemeClr>
                          </a:solidFill>
                          <a:latin typeface="Cambria Math" panose="02040503050406030204" pitchFamily="18" charset="0"/>
                        </a:rPr>
                        <m:t> </m:t>
                      </m:r>
                    </m:oMath>
                  </m:oMathPara>
                </a14:m>
                <a:endParaRPr lang="pt-PT" sz="1600" dirty="0">
                  <a:solidFill>
                    <a:schemeClr val="accent6">
                      <a:lumMod val="50000"/>
                    </a:schemeClr>
                  </a:solidFill>
                </a:endParaRPr>
              </a:p>
            </p:txBody>
          </p:sp>
        </mc:Choice>
        <mc:Fallback xmlns="">
          <p:sp>
            <p:nvSpPr>
              <p:cNvPr id="111" name="TextBox 110"/>
              <p:cNvSpPr txBox="1">
                <a:spLocks noRot="1" noChangeAspect="1" noMove="1" noResize="1" noEditPoints="1" noAdjustHandles="1" noChangeArrowheads="1" noChangeShapeType="1" noTextEdit="1"/>
              </p:cNvSpPr>
              <p:nvPr/>
            </p:nvSpPr>
            <p:spPr>
              <a:xfrm>
                <a:off x="2956870" y="4023979"/>
                <a:ext cx="411582" cy="296190"/>
              </a:xfrm>
              <a:prstGeom prst="rect">
                <a:avLst/>
              </a:prstGeom>
              <a:blipFill rotWithShape="0">
                <a:blip r:embed="rId13"/>
                <a:stretch>
                  <a:fillRect/>
                </a:stretch>
              </a:blipFill>
            </p:spPr>
            <p:txBody>
              <a:bodyPr/>
              <a:lstStyle/>
              <a:p>
                <a:r>
                  <a:rPr lang="en-US">
                    <a:noFill/>
                  </a:rPr>
                  <a:t> </a:t>
                </a:r>
              </a:p>
            </p:txBody>
          </p:sp>
        </mc:Fallback>
      </mc:AlternateContent>
      <p:grpSp>
        <p:nvGrpSpPr>
          <p:cNvPr id="112" name="Group 111"/>
          <p:cNvGrpSpPr/>
          <p:nvPr/>
        </p:nvGrpSpPr>
        <p:grpSpPr>
          <a:xfrm rot="1203151">
            <a:off x="1850012" y="4527070"/>
            <a:ext cx="154780" cy="558124"/>
            <a:chOff x="4126755" y="358995"/>
            <a:chExt cx="158225" cy="463965"/>
          </a:xfrm>
        </p:grpSpPr>
        <p:sp>
          <p:nvSpPr>
            <p:cNvPr id="113" name="Arc 112"/>
            <p:cNvSpPr/>
            <p:nvPr/>
          </p:nvSpPr>
          <p:spPr>
            <a:xfrm>
              <a:off x="4126755" y="358995"/>
              <a:ext cx="158225" cy="66281"/>
            </a:xfrm>
            <a:prstGeom prst="arc">
              <a:avLst>
                <a:gd name="adj1" fmla="val 16200000"/>
                <a:gd name="adj2" fmla="val 5734184"/>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14" name="Arc 113"/>
            <p:cNvSpPr/>
            <p:nvPr/>
          </p:nvSpPr>
          <p:spPr>
            <a:xfrm flipH="1">
              <a:off x="4126755" y="425276"/>
              <a:ext cx="158225" cy="66281"/>
            </a:xfrm>
            <a:prstGeom prst="arc">
              <a:avLst>
                <a:gd name="adj1" fmla="val 16200000"/>
                <a:gd name="adj2" fmla="val 5368234"/>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15" name="Arc 114"/>
            <p:cNvSpPr/>
            <p:nvPr/>
          </p:nvSpPr>
          <p:spPr>
            <a:xfrm>
              <a:off x="4126755" y="491557"/>
              <a:ext cx="158225" cy="66281"/>
            </a:xfrm>
            <a:prstGeom prst="arc">
              <a:avLst>
                <a:gd name="adj1" fmla="val 15962675"/>
                <a:gd name="adj2" fmla="val 6071498"/>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16" name="Arc 115"/>
            <p:cNvSpPr/>
            <p:nvPr/>
          </p:nvSpPr>
          <p:spPr>
            <a:xfrm flipH="1">
              <a:off x="4126755" y="557838"/>
              <a:ext cx="158225" cy="66281"/>
            </a:xfrm>
            <a:prstGeom prst="arc">
              <a:avLst>
                <a:gd name="adj1" fmla="val 16200000"/>
                <a:gd name="adj2" fmla="val 5368234"/>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17" name="Arc 116"/>
            <p:cNvSpPr/>
            <p:nvPr/>
          </p:nvSpPr>
          <p:spPr>
            <a:xfrm>
              <a:off x="4126755" y="624117"/>
              <a:ext cx="158225" cy="66281"/>
            </a:xfrm>
            <a:prstGeom prst="arc">
              <a:avLst>
                <a:gd name="adj1" fmla="val 15743209"/>
                <a:gd name="adj2" fmla="val 5711978"/>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18" name="Arc 117"/>
            <p:cNvSpPr/>
            <p:nvPr/>
          </p:nvSpPr>
          <p:spPr>
            <a:xfrm flipH="1">
              <a:off x="4126755" y="690398"/>
              <a:ext cx="158225" cy="66281"/>
            </a:xfrm>
            <a:prstGeom prst="arc">
              <a:avLst>
                <a:gd name="adj1" fmla="val 16200000"/>
                <a:gd name="adj2" fmla="val 5368234"/>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19" name="Arc 118"/>
            <p:cNvSpPr/>
            <p:nvPr/>
          </p:nvSpPr>
          <p:spPr>
            <a:xfrm>
              <a:off x="4126755" y="756679"/>
              <a:ext cx="158225" cy="66281"/>
            </a:xfrm>
            <a:prstGeom prst="arc">
              <a:avLst>
                <a:gd name="adj1" fmla="val 15519782"/>
                <a:gd name="adj2" fmla="val 9114412"/>
              </a:avLst>
            </a:prstGeom>
            <a:ln w="1905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grpSp>
      <p:grpSp>
        <p:nvGrpSpPr>
          <p:cNvPr id="120" name="Group 119"/>
          <p:cNvGrpSpPr/>
          <p:nvPr/>
        </p:nvGrpSpPr>
        <p:grpSpPr>
          <a:xfrm rot="4029876" flipH="1">
            <a:off x="1615105" y="4307673"/>
            <a:ext cx="183376" cy="558124"/>
            <a:chOff x="4126755" y="358995"/>
            <a:chExt cx="158225" cy="463965"/>
          </a:xfrm>
        </p:grpSpPr>
        <p:sp>
          <p:nvSpPr>
            <p:cNvPr id="121" name="Arc 120"/>
            <p:cNvSpPr/>
            <p:nvPr/>
          </p:nvSpPr>
          <p:spPr>
            <a:xfrm>
              <a:off x="4126755" y="358995"/>
              <a:ext cx="158225" cy="66281"/>
            </a:xfrm>
            <a:prstGeom prst="arc">
              <a:avLst>
                <a:gd name="adj1" fmla="val 16200000"/>
                <a:gd name="adj2" fmla="val 5734184"/>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22" name="Arc 121"/>
            <p:cNvSpPr/>
            <p:nvPr/>
          </p:nvSpPr>
          <p:spPr>
            <a:xfrm flipH="1">
              <a:off x="4126755" y="425276"/>
              <a:ext cx="158225" cy="66281"/>
            </a:xfrm>
            <a:prstGeom prst="arc">
              <a:avLst>
                <a:gd name="adj1" fmla="val 16200000"/>
                <a:gd name="adj2" fmla="val 5368234"/>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23" name="Arc 122"/>
            <p:cNvSpPr/>
            <p:nvPr/>
          </p:nvSpPr>
          <p:spPr>
            <a:xfrm>
              <a:off x="4126755" y="491557"/>
              <a:ext cx="158225" cy="66281"/>
            </a:xfrm>
            <a:prstGeom prst="arc">
              <a:avLst>
                <a:gd name="adj1" fmla="val 15962675"/>
                <a:gd name="adj2" fmla="val 6071498"/>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24" name="Arc 123"/>
            <p:cNvSpPr/>
            <p:nvPr/>
          </p:nvSpPr>
          <p:spPr>
            <a:xfrm flipH="1">
              <a:off x="4126755" y="557838"/>
              <a:ext cx="158225" cy="66281"/>
            </a:xfrm>
            <a:prstGeom prst="arc">
              <a:avLst>
                <a:gd name="adj1" fmla="val 16200000"/>
                <a:gd name="adj2" fmla="val 5368234"/>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25" name="Arc 124"/>
            <p:cNvSpPr/>
            <p:nvPr/>
          </p:nvSpPr>
          <p:spPr>
            <a:xfrm>
              <a:off x="4126755" y="624117"/>
              <a:ext cx="158225" cy="66281"/>
            </a:xfrm>
            <a:prstGeom prst="arc">
              <a:avLst>
                <a:gd name="adj1" fmla="val 15743209"/>
                <a:gd name="adj2" fmla="val 5711978"/>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26" name="Arc 125"/>
            <p:cNvSpPr/>
            <p:nvPr/>
          </p:nvSpPr>
          <p:spPr>
            <a:xfrm flipH="1">
              <a:off x="4126755" y="690398"/>
              <a:ext cx="158225" cy="66281"/>
            </a:xfrm>
            <a:prstGeom prst="arc">
              <a:avLst>
                <a:gd name="adj1" fmla="val 16200000"/>
                <a:gd name="adj2" fmla="val 5368234"/>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27" name="Arc 126"/>
            <p:cNvSpPr/>
            <p:nvPr/>
          </p:nvSpPr>
          <p:spPr>
            <a:xfrm>
              <a:off x="4126755" y="756679"/>
              <a:ext cx="158225" cy="66281"/>
            </a:xfrm>
            <a:prstGeom prst="arc">
              <a:avLst>
                <a:gd name="adj1" fmla="val 15519782"/>
                <a:gd name="adj2" fmla="val 9114412"/>
              </a:avLst>
            </a:prstGeom>
            <a:ln w="1905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grpSp>
      <p:cxnSp>
        <p:nvCxnSpPr>
          <p:cNvPr id="128" name="Straight Arrow Connector 127"/>
          <p:cNvCxnSpPr/>
          <p:nvPr/>
        </p:nvCxnSpPr>
        <p:spPr>
          <a:xfrm>
            <a:off x="3653957" y="3685020"/>
            <a:ext cx="757239" cy="2195948"/>
          </a:xfrm>
          <a:prstGeom prst="straightConnector1">
            <a:avLst/>
          </a:prstGeom>
          <a:ln w="19050">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p:nvPr/>
        </p:nvCxnSpPr>
        <p:spPr>
          <a:xfrm>
            <a:off x="3622009" y="3699425"/>
            <a:ext cx="591638" cy="2181543"/>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p:nvPr/>
        </p:nvCxnSpPr>
        <p:spPr>
          <a:xfrm flipH="1">
            <a:off x="1592642" y="5088424"/>
            <a:ext cx="160012" cy="443594"/>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31" name="Group 130"/>
          <p:cNvGrpSpPr/>
          <p:nvPr/>
        </p:nvGrpSpPr>
        <p:grpSpPr>
          <a:xfrm rot="1983645">
            <a:off x="1111648" y="4690177"/>
            <a:ext cx="339114" cy="456665"/>
            <a:chOff x="3086841" y="3726886"/>
            <a:chExt cx="281903" cy="379623"/>
          </a:xfrm>
        </p:grpSpPr>
        <p:cxnSp>
          <p:nvCxnSpPr>
            <p:cNvPr id="132" name="Straight Arrow Connector 131"/>
            <p:cNvCxnSpPr/>
            <p:nvPr/>
          </p:nvCxnSpPr>
          <p:spPr>
            <a:xfrm>
              <a:off x="3235727" y="3726886"/>
              <a:ext cx="133017" cy="368757"/>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p:nvPr/>
          </p:nvCxnSpPr>
          <p:spPr>
            <a:xfrm flipH="1">
              <a:off x="3086841" y="3737752"/>
              <a:ext cx="133017" cy="368757"/>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4" name="Group 133"/>
          <p:cNvGrpSpPr/>
          <p:nvPr/>
        </p:nvGrpSpPr>
        <p:grpSpPr>
          <a:xfrm rot="4179864" flipH="1">
            <a:off x="645024" y="4828378"/>
            <a:ext cx="183376" cy="558124"/>
            <a:chOff x="4126755" y="358995"/>
            <a:chExt cx="158225" cy="463965"/>
          </a:xfrm>
        </p:grpSpPr>
        <p:sp>
          <p:nvSpPr>
            <p:cNvPr id="135" name="Arc 134"/>
            <p:cNvSpPr/>
            <p:nvPr/>
          </p:nvSpPr>
          <p:spPr>
            <a:xfrm>
              <a:off x="4126755" y="358995"/>
              <a:ext cx="158225" cy="66281"/>
            </a:xfrm>
            <a:prstGeom prst="arc">
              <a:avLst>
                <a:gd name="adj1" fmla="val 16200000"/>
                <a:gd name="adj2" fmla="val 5734184"/>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36" name="Arc 135"/>
            <p:cNvSpPr/>
            <p:nvPr/>
          </p:nvSpPr>
          <p:spPr>
            <a:xfrm flipH="1">
              <a:off x="4126755" y="425276"/>
              <a:ext cx="158225" cy="66281"/>
            </a:xfrm>
            <a:prstGeom prst="arc">
              <a:avLst>
                <a:gd name="adj1" fmla="val 16200000"/>
                <a:gd name="adj2" fmla="val 5368234"/>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37" name="Arc 136"/>
            <p:cNvSpPr/>
            <p:nvPr/>
          </p:nvSpPr>
          <p:spPr>
            <a:xfrm>
              <a:off x="4126755" y="491557"/>
              <a:ext cx="158225" cy="66281"/>
            </a:xfrm>
            <a:prstGeom prst="arc">
              <a:avLst>
                <a:gd name="adj1" fmla="val 15962675"/>
                <a:gd name="adj2" fmla="val 6071498"/>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38" name="Arc 137"/>
            <p:cNvSpPr/>
            <p:nvPr/>
          </p:nvSpPr>
          <p:spPr>
            <a:xfrm flipH="1">
              <a:off x="4126755" y="557838"/>
              <a:ext cx="158225" cy="66281"/>
            </a:xfrm>
            <a:prstGeom prst="arc">
              <a:avLst>
                <a:gd name="adj1" fmla="val 16200000"/>
                <a:gd name="adj2" fmla="val 5368234"/>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39" name="Arc 138"/>
            <p:cNvSpPr/>
            <p:nvPr/>
          </p:nvSpPr>
          <p:spPr>
            <a:xfrm>
              <a:off x="4126755" y="624117"/>
              <a:ext cx="158225" cy="66281"/>
            </a:xfrm>
            <a:prstGeom prst="arc">
              <a:avLst>
                <a:gd name="adj1" fmla="val 15743209"/>
                <a:gd name="adj2" fmla="val 5711978"/>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40" name="Arc 139"/>
            <p:cNvSpPr/>
            <p:nvPr/>
          </p:nvSpPr>
          <p:spPr>
            <a:xfrm flipH="1">
              <a:off x="4126755" y="690398"/>
              <a:ext cx="158225" cy="66281"/>
            </a:xfrm>
            <a:prstGeom prst="arc">
              <a:avLst>
                <a:gd name="adj1" fmla="val 16200000"/>
                <a:gd name="adj2" fmla="val 5368234"/>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41" name="Arc 140"/>
            <p:cNvSpPr/>
            <p:nvPr/>
          </p:nvSpPr>
          <p:spPr>
            <a:xfrm>
              <a:off x="4126755" y="756679"/>
              <a:ext cx="158225" cy="66281"/>
            </a:xfrm>
            <a:prstGeom prst="arc">
              <a:avLst>
                <a:gd name="adj1" fmla="val 15519782"/>
                <a:gd name="adj2" fmla="val 9114412"/>
              </a:avLst>
            </a:prstGeom>
            <a:ln w="1905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grpSp>
      <p:cxnSp>
        <p:nvCxnSpPr>
          <p:cNvPr id="142" name="Straight Arrow Connector 141"/>
          <p:cNvCxnSpPr/>
          <p:nvPr/>
        </p:nvCxnSpPr>
        <p:spPr>
          <a:xfrm flipH="1">
            <a:off x="859768" y="5019914"/>
            <a:ext cx="160012" cy="443594"/>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43" name="Group 142"/>
          <p:cNvGrpSpPr/>
          <p:nvPr/>
        </p:nvGrpSpPr>
        <p:grpSpPr>
          <a:xfrm rot="1983645">
            <a:off x="1046943" y="3831619"/>
            <a:ext cx="339114" cy="456665"/>
            <a:chOff x="3086841" y="3726886"/>
            <a:chExt cx="281903" cy="379623"/>
          </a:xfrm>
        </p:grpSpPr>
        <p:cxnSp>
          <p:nvCxnSpPr>
            <p:cNvPr id="144" name="Straight Arrow Connector 143"/>
            <p:cNvCxnSpPr/>
            <p:nvPr/>
          </p:nvCxnSpPr>
          <p:spPr>
            <a:xfrm>
              <a:off x="3235727" y="3726886"/>
              <a:ext cx="133017" cy="368757"/>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Straight Arrow Connector 144"/>
            <p:cNvCxnSpPr/>
            <p:nvPr/>
          </p:nvCxnSpPr>
          <p:spPr>
            <a:xfrm flipH="1">
              <a:off x="3086841" y="3737752"/>
              <a:ext cx="133017" cy="368757"/>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46" name="TextBox 145"/>
              <p:cNvSpPr txBox="1"/>
              <p:nvPr/>
            </p:nvSpPr>
            <p:spPr>
              <a:xfrm>
                <a:off x="3721419" y="5463508"/>
                <a:ext cx="443206" cy="3332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b="0" i="1" smtClean="0">
                              <a:solidFill>
                                <a:srgbClr val="0070C0"/>
                              </a:solidFill>
                              <a:latin typeface="Cambria Math" panose="02040503050406030204" pitchFamily="18" charset="0"/>
                            </a:rPr>
                          </m:ctrlPr>
                        </m:sSupPr>
                        <m:e>
                          <m:r>
                            <a:rPr lang="en-GB" b="0" i="1" smtClean="0">
                              <a:solidFill>
                                <a:srgbClr val="0070C0"/>
                              </a:solidFill>
                              <a:latin typeface="Cambria Math" panose="02040503050406030204" pitchFamily="18" charset="0"/>
                            </a:rPr>
                            <m:t>𝜇</m:t>
                          </m:r>
                        </m:e>
                        <m:sup>
                          <m:r>
                            <a:rPr lang="en-GB" b="0" i="1" smtClean="0">
                              <a:solidFill>
                                <a:srgbClr val="0070C0"/>
                              </a:solidFill>
                              <a:latin typeface="Cambria Math" panose="02040503050406030204" pitchFamily="18" charset="0"/>
                            </a:rPr>
                            <m:t>+</m:t>
                          </m:r>
                        </m:sup>
                      </m:sSup>
                      <m:r>
                        <a:rPr lang="en-GB" b="0" i="1" smtClean="0">
                          <a:solidFill>
                            <a:srgbClr val="0070C0"/>
                          </a:solidFill>
                          <a:latin typeface="Cambria Math" panose="02040503050406030204" pitchFamily="18" charset="0"/>
                        </a:rPr>
                        <m:t> </m:t>
                      </m:r>
                    </m:oMath>
                  </m:oMathPara>
                </a14:m>
                <a:endParaRPr lang="pt-PT" dirty="0">
                  <a:solidFill>
                    <a:srgbClr val="0070C0"/>
                  </a:solidFill>
                </a:endParaRPr>
              </a:p>
            </p:txBody>
          </p:sp>
        </mc:Choice>
        <mc:Fallback xmlns="">
          <p:sp>
            <p:nvSpPr>
              <p:cNvPr id="146" name="TextBox 145"/>
              <p:cNvSpPr txBox="1">
                <a:spLocks noRot="1" noChangeAspect="1" noMove="1" noResize="1" noEditPoints="1" noAdjustHandles="1" noChangeArrowheads="1" noChangeShapeType="1" noTextEdit="1"/>
              </p:cNvSpPr>
              <p:nvPr/>
            </p:nvSpPr>
            <p:spPr>
              <a:xfrm>
                <a:off x="3721419" y="5463508"/>
                <a:ext cx="443206" cy="333214"/>
              </a:xfrm>
              <a:prstGeom prst="rect">
                <a:avLst/>
              </a:prstGeom>
              <a:blipFill rotWithShape="0">
                <a:blip r:embed="rId14"/>
                <a:stretch>
                  <a:fillRect l="-2740" b="-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7" name="TextBox 146"/>
              <p:cNvSpPr txBox="1"/>
              <p:nvPr/>
            </p:nvSpPr>
            <p:spPr>
              <a:xfrm>
                <a:off x="4261561" y="4850798"/>
                <a:ext cx="391835" cy="3600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solidFill>
                                <a:srgbClr val="0070C0"/>
                              </a:solidFill>
                              <a:latin typeface="Cambria Math" panose="02040503050406030204" pitchFamily="18" charset="0"/>
                            </a:rPr>
                          </m:ctrlPr>
                        </m:sSubPr>
                        <m:e>
                          <m:r>
                            <a:rPr lang="en-GB" b="0" i="1" smtClean="0">
                              <a:solidFill>
                                <a:srgbClr val="0070C0"/>
                              </a:solidFill>
                              <a:latin typeface="Cambria Math" panose="02040503050406030204" pitchFamily="18" charset="0"/>
                            </a:rPr>
                            <m:t>𝜈</m:t>
                          </m:r>
                        </m:e>
                        <m:sub>
                          <m:r>
                            <a:rPr lang="en-GB" b="0" i="1" smtClean="0">
                              <a:solidFill>
                                <a:srgbClr val="0070C0"/>
                              </a:solidFill>
                              <a:latin typeface="Cambria Math" panose="02040503050406030204" pitchFamily="18" charset="0"/>
                            </a:rPr>
                            <m:t>𝜇</m:t>
                          </m:r>
                        </m:sub>
                      </m:sSub>
                      <m:r>
                        <a:rPr lang="en-GB" b="0" i="1" smtClean="0">
                          <a:solidFill>
                            <a:srgbClr val="0070C0"/>
                          </a:solidFill>
                          <a:latin typeface="Cambria Math" panose="02040503050406030204" pitchFamily="18" charset="0"/>
                        </a:rPr>
                        <m:t> </m:t>
                      </m:r>
                    </m:oMath>
                  </m:oMathPara>
                </a14:m>
                <a:endParaRPr lang="pt-PT" dirty="0">
                  <a:solidFill>
                    <a:srgbClr val="0070C0"/>
                  </a:solidFill>
                </a:endParaRPr>
              </a:p>
            </p:txBody>
          </p:sp>
        </mc:Choice>
        <mc:Fallback xmlns="">
          <p:sp>
            <p:nvSpPr>
              <p:cNvPr id="147" name="TextBox 146"/>
              <p:cNvSpPr txBox="1">
                <a:spLocks noRot="1" noChangeAspect="1" noMove="1" noResize="1" noEditPoints="1" noAdjustHandles="1" noChangeArrowheads="1" noChangeShapeType="1" noTextEdit="1"/>
              </p:cNvSpPr>
              <p:nvPr/>
            </p:nvSpPr>
            <p:spPr>
              <a:xfrm>
                <a:off x="4261561" y="4850798"/>
                <a:ext cx="391835" cy="360057"/>
              </a:xfrm>
              <a:prstGeom prst="rect">
                <a:avLst/>
              </a:prstGeom>
              <a:blipFill rotWithShape="0">
                <a:blip r:embed="rId15"/>
                <a:stretch>
                  <a:fillRect/>
                </a:stretch>
              </a:blipFill>
            </p:spPr>
            <p:txBody>
              <a:bodyPr/>
              <a:lstStyle/>
              <a:p>
                <a:r>
                  <a:rPr lang="en-US">
                    <a:noFill/>
                  </a:rPr>
                  <a:t> </a:t>
                </a:r>
              </a:p>
            </p:txBody>
          </p:sp>
        </mc:Fallback>
      </mc:AlternateContent>
      <p:cxnSp>
        <p:nvCxnSpPr>
          <p:cNvPr id="148" name="Straight Arrow Connector 147"/>
          <p:cNvCxnSpPr/>
          <p:nvPr/>
        </p:nvCxnSpPr>
        <p:spPr>
          <a:xfrm flipH="1">
            <a:off x="2730335" y="4790850"/>
            <a:ext cx="9223" cy="372006"/>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p:nvPr/>
        </p:nvCxnSpPr>
        <p:spPr>
          <a:xfrm>
            <a:off x="2839689" y="4800425"/>
            <a:ext cx="252753" cy="212321"/>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Straight Arrow Connector 149"/>
          <p:cNvCxnSpPr/>
          <p:nvPr/>
        </p:nvCxnSpPr>
        <p:spPr>
          <a:xfrm flipH="1">
            <a:off x="2410981" y="4803671"/>
            <a:ext cx="241202" cy="230400"/>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Straight Arrow Connector 150"/>
          <p:cNvCxnSpPr/>
          <p:nvPr/>
        </p:nvCxnSpPr>
        <p:spPr>
          <a:xfrm>
            <a:off x="2737088" y="5161748"/>
            <a:ext cx="312623" cy="692748"/>
          </a:xfrm>
          <a:prstGeom prst="straightConnector1">
            <a:avLst/>
          </a:prstGeom>
          <a:ln w="19050">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p:cNvCxnSpPr/>
          <p:nvPr/>
        </p:nvCxnSpPr>
        <p:spPr>
          <a:xfrm>
            <a:off x="2743542" y="5158937"/>
            <a:ext cx="477032" cy="680887"/>
          </a:xfrm>
          <a:prstGeom prst="straightConnector1">
            <a:avLst/>
          </a:prstGeom>
          <a:ln w="19050">
            <a:solidFill>
              <a:srgbClr val="0070C0"/>
            </a:solidFill>
            <a:prstDash val="soli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3" name="TextBox 152"/>
              <p:cNvSpPr txBox="1"/>
              <p:nvPr/>
            </p:nvSpPr>
            <p:spPr>
              <a:xfrm>
                <a:off x="3068420" y="5425678"/>
                <a:ext cx="392915" cy="2961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600" b="0" i="1" smtClean="0">
                              <a:solidFill>
                                <a:srgbClr val="0070C0"/>
                              </a:solidFill>
                              <a:latin typeface="Cambria Math" panose="02040503050406030204" pitchFamily="18" charset="0"/>
                            </a:rPr>
                          </m:ctrlPr>
                        </m:sSupPr>
                        <m:e>
                          <m:r>
                            <a:rPr lang="en-GB" sz="1600" b="0" i="1" smtClean="0">
                              <a:solidFill>
                                <a:srgbClr val="0070C0"/>
                              </a:solidFill>
                              <a:latin typeface="Cambria Math" panose="02040503050406030204" pitchFamily="18" charset="0"/>
                            </a:rPr>
                            <m:t>𝜇</m:t>
                          </m:r>
                        </m:e>
                        <m:sup>
                          <m:r>
                            <a:rPr lang="en-GB" sz="1600" b="0" i="1" smtClean="0">
                              <a:solidFill>
                                <a:srgbClr val="0070C0"/>
                              </a:solidFill>
                              <a:latin typeface="Cambria Math" panose="02040503050406030204" pitchFamily="18" charset="0"/>
                            </a:rPr>
                            <m:t>−</m:t>
                          </m:r>
                        </m:sup>
                      </m:sSup>
                      <m:r>
                        <a:rPr lang="en-GB" sz="1600" b="0" i="1" smtClean="0">
                          <a:solidFill>
                            <a:srgbClr val="0070C0"/>
                          </a:solidFill>
                          <a:latin typeface="Cambria Math" panose="02040503050406030204" pitchFamily="18" charset="0"/>
                        </a:rPr>
                        <m:t> </m:t>
                      </m:r>
                    </m:oMath>
                  </m:oMathPara>
                </a14:m>
                <a:endParaRPr lang="pt-PT" sz="1600" dirty="0">
                  <a:solidFill>
                    <a:srgbClr val="0070C0"/>
                  </a:solidFill>
                </a:endParaRPr>
              </a:p>
            </p:txBody>
          </p:sp>
        </mc:Choice>
        <mc:Fallback xmlns="">
          <p:sp>
            <p:nvSpPr>
              <p:cNvPr id="153" name="TextBox 152"/>
              <p:cNvSpPr txBox="1">
                <a:spLocks noRot="1" noChangeAspect="1" noMove="1" noResize="1" noEditPoints="1" noAdjustHandles="1" noChangeArrowheads="1" noChangeShapeType="1" noTextEdit="1"/>
              </p:cNvSpPr>
              <p:nvPr/>
            </p:nvSpPr>
            <p:spPr>
              <a:xfrm>
                <a:off x="3068420" y="5425678"/>
                <a:ext cx="392915" cy="296190"/>
              </a:xfrm>
              <a:prstGeom prst="rect">
                <a:avLst/>
              </a:prstGeom>
              <a:blipFill rotWithShape="0">
                <a:blip r:embed="rId16"/>
                <a:stretch>
                  <a:fillRect l="-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4" name="TextBox 153"/>
              <p:cNvSpPr txBox="1"/>
              <p:nvPr/>
            </p:nvSpPr>
            <p:spPr>
              <a:xfrm>
                <a:off x="2673510" y="5547160"/>
                <a:ext cx="292334" cy="3200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GB" sz="1600" b="0" i="1" smtClean="0">
                              <a:solidFill>
                                <a:srgbClr val="0070C0"/>
                              </a:solidFill>
                              <a:latin typeface="Cambria Math" panose="02040503050406030204" pitchFamily="18" charset="0"/>
                            </a:rPr>
                          </m:ctrlPr>
                        </m:accPr>
                        <m:e>
                          <m:sSub>
                            <m:sSubPr>
                              <m:ctrlPr>
                                <a:rPr lang="en-GB" sz="1600" b="0" i="1" smtClean="0">
                                  <a:solidFill>
                                    <a:srgbClr val="0070C0"/>
                                  </a:solidFill>
                                  <a:latin typeface="Cambria Math" panose="02040503050406030204" pitchFamily="18" charset="0"/>
                                </a:rPr>
                              </m:ctrlPr>
                            </m:sSubPr>
                            <m:e>
                              <m:r>
                                <a:rPr lang="en-GB" sz="1600" b="0" i="1" smtClean="0">
                                  <a:solidFill>
                                    <a:srgbClr val="0070C0"/>
                                  </a:solidFill>
                                  <a:latin typeface="Cambria Math" panose="02040503050406030204" pitchFamily="18" charset="0"/>
                                </a:rPr>
                                <m:t>𝜈</m:t>
                              </m:r>
                            </m:e>
                            <m:sub>
                              <m:r>
                                <a:rPr lang="en-GB" sz="1600" b="0" i="1" smtClean="0">
                                  <a:solidFill>
                                    <a:srgbClr val="0070C0"/>
                                  </a:solidFill>
                                  <a:latin typeface="Cambria Math" panose="02040503050406030204" pitchFamily="18" charset="0"/>
                                </a:rPr>
                                <m:t>𝜇</m:t>
                              </m:r>
                            </m:sub>
                          </m:sSub>
                        </m:e>
                      </m:acc>
                    </m:oMath>
                  </m:oMathPara>
                </a14:m>
                <a:endParaRPr lang="pt-PT" sz="1600" dirty="0">
                  <a:solidFill>
                    <a:srgbClr val="0070C0"/>
                  </a:solidFill>
                </a:endParaRPr>
              </a:p>
            </p:txBody>
          </p:sp>
        </mc:Choice>
        <mc:Fallback xmlns="">
          <p:sp>
            <p:nvSpPr>
              <p:cNvPr id="154" name="TextBox 153"/>
              <p:cNvSpPr txBox="1">
                <a:spLocks noRot="1" noChangeAspect="1" noMove="1" noResize="1" noEditPoints="1" noAdjustHandles="1" noChangeArrowheads="1" noChangeShapeType="1" noTextEdit="1"/>
              </p:cNvSpPr>
              <p:nvPr/>
            </p:nvSpPr>
            <p:spPr>
              <a:xfrm>
                <a:off x="2673510" y="5547160"/>
                <a:ext cx="292334" cy="320025"/>
              </a:xfrm>
              <a:prstGeom prst="rect">
                <a:avLst/>
              </a:prstGeom>
              <a:blipFill rotWithShape="0">
                <a:blip r:embed="rId17"/>
                <a:stretch>
                  <a:fillRect l="-2083" b="-1923"/>
                </a:stretch>
              </a:blipFill>
            </p:spPr>
            <p:txBody>
              <a:bodyPr/>
              <a:lstStyle/>
              <a:p>
                <a:r>
                  <a:rPr lang="en-US">
                    <a:noFill/>
                  </a:rPr>
                  <a:t> </a:t>
                </a:r>
              </a:p>
            </p:txBody>
          </p:sp>
        </mc:Fallback>
      </mc:AlternateContent>
      <p:cxnSp>
        <p:nvCxnSpPr>
          <p:cNvPr id="155" name="Straight Arrow Connector 154"/>
          <p:cNvCxnSpPr/>
          <p:nvPr/>
        </p:nvCxnSpPr>
        <p:spPr>
          <a:xfrm rot="1424972">
            <a:off x="2312799" y="5076715"/>
            <a:ext cx="121027" cy="509737"/>
          </a:xfrm>
          <a:prstGeom prst="straightConnector1">
            <a:avLst/>
          </a:prstGeom>
          <a:ln w="19050">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p:cNvCxnSpPr/>
          <p:nvPr/>
        </p:nvCxnSpPr>
        <p:spPr>
          <a:xfrm flipH="1">
            <a:off x="2099151" y="5069762"/>
            <a:ext cx="288087" cy="466923"/>
          </a:xfrm>
          <a:prstGeom prst="straightConnector1">
            <a:avLst/>
          </a:prstGeom>
          <a:ln w="19050">
            <a:solidFill>
              <a:srgbClr val="0070C0"/>
            </a:solidFill>
            <a:prstDash val="soli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7" name="TextBox 156"/>
              <p:cNvSpPr txBox="1"/>
              <p:nvPr/>
            </p:nvSpPr>
            <p:spPr>
              <a:xfrm flipH="1">
                <a:off x="2074823" y="5062759"/>
                <a:ext cx="392915" cy="2961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600" b="0" i="1" smtClean="0">
                              <a:solidFill>
                                <a:srgbClr val="0070C0"/>
                              </a:solidFill>
                              <a:latin typeface="Cambria Math" panose="02040503050406030204" pitchFamily="18" charset="0"/>
                            </a:rPr>
                          </m:ctrlPr>
                        </m:sSupPr>
                        <m:e>
                          <m:r>
                            <a:rPr lang="en-GB" sz="1600" b="0" i="1" smtClean="0">
                              <a:solidFill>
                                <a:srgbClr val="0070C0"/>
                              </a:solidFill>
                              <a:latin typeface="Cambria Math" panose="02040503050406030204" pitchFamily="18" charset="0"/>
                            </a:rPr>
                            <m:t>𝜇</m:t>
                          </m:r>
                        </m:e>
                        <m:sup>
                          <m:r>
                            <a:rPr lang="en-GB" sz="1600" b="0" i="1" smtClean="0">
                              <a:solidFill>
                                <a:srgbClr val="0070C0"/>
                              </a:solidFill>
                              <a:latin typeface="Cambria Math" panose="02040503050406030204" pitchFamily="18" charset="0"/>
                            </a:rPr>
                            <m:t>+</m:t>
                          </m:r>
                        </m:sup>
                      </m:sSup>
                      <m:r>
                        <a:rPr lang="en-GB" sz="1600" b="0" i="1" smtClean="0">
                          <a:solidFill>
                            <a:srgbClr val="0070C0"/>
                          </a:solidFill>
                          <a:latin typeface="Cambria Math" panose="02040503050406030204" pitchFamily="18" charset="0"/>
                        </a:rPr>
                        <m:t> </m:t>
                      </m:r>
                    </m:oMath>
                  </m:oMathPara>
                </a14:m>
                <a:endParaRPr lang="pt-PT" sz="1600" dirty="0">
                  <a:solidFill>
                    <a:srgbClr val="0070C0"/>
                  </a:solidFill>
                </a:endParaRPr>
              </a:p>
            </p:txBody>
          </p:sp>
        </mc:Choice>
        <mc:Fallback xmlns="">
          <p:sp>
            <p:nvSpPr>
              <p:cNvPr id="157" name="TextBox 156"/>
              <p:cNvSpPr txBox="1">
                <a:spLocks noRot="1" noChangeAspect="1" noMove="1" noResize="1" noEditPoints="1" noAdjustHandles="1" noChangeArrowheads="1" noChangeShapeType="1" noTextEdit="1"/>
              </p:cNvSpPr>
              <p:nvPr/>
            </p:nvSpPr>
            <p:spPr>
              <a:xfrm flipH="1">
                <a:off x="2074823" y="5062759"/>
                <a:ext cx="392915" cy="296190"/>
              </a:xfrm>
              <a:prstGeom prst="rect">
                <a:avLst/>
              </a:prstGeom>
              <a:blipFill rotWithShape="0">
                <a:blip r:embed="rId18"/>
                <a:stretch>
                  <a:fillRect l="-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8" name="TextBox 157"/>
              <p:cNvSpPr txBox="1"/>
              <p:nvPr/>
            </p:nvSpPr>
            <p:spPr>
              <a:xfrm flipH="1">
                <a:off x="2373313" y="5169591"/>
                <a:ext cx="292334" cy="3200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600" b="0" i="1" smtClean="0">
                              <a:solidFill>
                                <a:srgbClr val="0070C0"/>
                              </a:solidFill>
                              <a:latin typeface="Cambria Math" panose="02040503050406030204" pitchFamily="18" charset="0"/>
                            </a:rPr>
                          </m:ctrlPr>
                        </m:sSubPr>
                        <m:e>
                          <m:r>
                            <a:rPr lang="en-GB" sz="1600" b="0" i="1" smtClean="0">
                              <a:solidFill>
                                <a:srgbClr val="0070C0"/>
                              </a:solidFill>
                              <a:latin typeface="Cambria Math" panose="02040503050406030204" pitchFamily="18" charset="0"/>
                            </a:rPr>
                            <m:t>𝜈</m:t>
                          </m:r>
                        </m:e>
                        <m:sub>
                          <m:r>
                            <a:rPr lang="en-GB" sz="1600" b="0" i="1" smtClean="0">
                              <a:solidFill>
                                <a:srgbClr val="0070C0"/>
                              </a:solidFill>
                              <a:latin typeface="Cambria Math" panose="02040503050406030204" pitchFamily="18" charset="0"/>
                            </a:rPr>
                            <m:t>𝜇</m:t>
                          </m:r>
                        </m:sub>
                      </m:sSub>
                    </m:oMath>
                  </m:oMathPara>
                </a14:m>
                <a:endParaRPr lang="pt-PT" sz="1600" dirty="0">
                  <a:solidFill>
                    <a:srgbClr val="0070C0"/>
                  </a:solidFill>
                </a:endParaRPr>
              </a:p>
            </p:txBody>
          </p:sp>
        </mc:Choice>
        <mc:Fallback xmlns="">
          <p:sp>
            <p:nvSpPr>
              <p:cNvPr id="158" name="TextBox 157"/>
              <p:cNvSpPr txBox="1">
                <a:spLocks noRot="1" noChangeAspect="1" noMove="1" noResize="1" noEditPoints="1" noAdjustHandles="1" noChangeArrowheads="1" noChangeShapeType="1" noTextEdit="1"/>
              </p:cNvSpPr>
              <p:nvPr/>
            </p:nvSpPr>
            <p:spPr>
              <a:xfrm flipH="1">
                <a:off x="2373313" y="5169591"/>
                <a:ext cx="292334" cy="320025"/>
              </a:xfrm>
              <a:prstGeom prst="rect">
                <a:avLst/>
              </a:prstGeom>
              <a:blipFill rotWithShape="0">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9" name="TextBox 158"/>
              <p:cNvSpPr txBox="1"/>
              <p:nvPr/>
            </p:nvSpPr>
            <p:spPr>
              <a:xfrm flipH="1">
                <a:off x="882469" y="3806192"/>
                <a:ext cx="322524"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600" b="0" i="1" smtClean="0">
                              <a:solidFill>
                                <a:srgbClr val="C00000"/>
                              </a:solidFill>
                              <a:latin typeface="Cambria Math" panose="02040503050406030204" pitchFamily="18" charset="0"/>
                            </a:rPr>
                          </m:ctrlPr>
                        </m:sSupPr>
                        <m:e>
                          <m:r>
                            <a:rPr lang="en-GB" sz="1600" b="0" i="1" smtClean="0">
                              <a:solidFill>
                                <a:srgbClr val="C00000"/>
                              </a:solidFill>
                              <a:latin typeface="Cambria Math" panose="02040503050406030204" pitchFamily="18" charset="0"/>
                            </a:rPr>
                            <m:t>𝑒</m:t>
                          </m:r>
                        </m:e>
                        <m:sup>
                          <m:r>
                            <a:rPr lang="en-GB" sz="1600" b="0" i="1" smtClean="0">
                              <a:solidFill>
                                <a:srgbClr val="C00000"/>
                              </a:solidFill>
                              <a:latin typeface="Cambria Math" panose="02040503050406030204" pitchFamily="18" charset="0"/>
                            </a:rPr>
                            <m:t>−</m:t>
                          </m:r>
                        </m:sup>
                      </m:sSup>
                      <m:r>
                        <a:rPr lang="en-GB" sz="1600" b="0" i="1" smtClean="0">
                          <a:solidFill>
                            <a:srgbClr val="C00000"/>
                          </a:solidFill>
                          <a:latin typeface="Cambria Math" panose="02040503050406030204" pitchFamily="18" charset="0"/>
                        </a:rPr>
                        <m:t> </m:t>
                      </m:r>
                    </m:oMath>
                  </m:oMathPara>
                </a14:m>
                <a:endParaRPr lang="pt-PT" sz="1600" dirty="0">
                  <a:solidFill>
                    <a:srgbClr val="C00000"/>
                  </a:solidFill>
                </a:endParaRPr>
              </a:p>
            </p:txBody>
          </p:sp>
        </mc:Choice>
        <mc:Fallback xmlns="">
          <p:sp>
            <p:nvSpPr>
              <p:cNvPr id="159" name="TextBox 158"/>
              <p:cNvSpPr txBox="1">
                <a:spLocks noRot="1" noChangeAspect="1" noMove="1" noResize="1" noEditPoints="1" noAdjustHandles="1" noChangeArrowheads="1" noChangeShapeType="1" noTextEdit="1"/>
              </p:cNvSpPr>
              <p:nvPr/>
            </p:nvSpPr>
            <p:spPr>
              <a:xfrm flipH="1">
                <a:off x="882469" y="3806192"/>
                <a:ext cx="322524" cy="246221"/>
              </a:xfrm>
              <a:prstGeom prst="rect">
                <a:avLst/>
              </a:prstGeom>
              <a:blipFill rotWithShape="0">
                <a:blip r:embed="rId20"/>
                <a:stretch>
                  <a:fillRect l="-94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0" name="TextBox 159"/>
              <p:cNvSpPr txBox="1"/>
              <p:nvPr/>
            </p:nvSpPr>
            <p:spPr>
              <a:xfrm flipH="1">
                <a:off x="1285977" y="4044431"/>
                <a:ext cx="322524"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600" b="0" i="1" smtClean="0">
                              <a:solidFill>
                                <a:srgbClr val="C00000"/>
                              </a:solidFill>
                              <a:latin typeface="Cambria Math" panose="02040503050406030204" pitchFamily="18" charset="0"/>
                            </a:rPr>
                          </m:ctrlPr>
                        </m:sSupPr>
                        <m:e>
                          <m:r>
                            <a:rPr lang="en-GB" sz="1600" b="0" i="1" smtClean="0">
                              <a:solidFill>
                                <a:srgbClr val="C00000"/>
                              </a:solidFill>
                              <a:latin typeface="Cambria Math" panose="02040503050406030204" pitchFamily="18" charset="0"/>
                            </a:rPr>
                            <m:t>𝑒</m:t>
                          </m:r>
                        </m:e>
                        <m:sup>
                          <m:r>
                            <a:rPr lang="en-GB" sz="1600" b="0" i="1" smtClean="0">
                              <a:solidFill>
                                <a:srgbClr val="C00000"/>
                              </a:solidFill>
                              <a:latin typeface="Cambria Math" panose="02040503050406030204" pitchFamily="18" charset="0"/>
                            </a:rPr>
                            <m:t>+</m:t>
                          </m:r>
                        </m:sup>
                      </m:sSup>
                      <m:r>
                        <a:rPr lang="en-GB" sz="1600" b="0" i="1" smtClean="0">
                          <a:solidFill>
                            <a:srgbClr val="C00000"/>
                          </a:solidFill>
                          <a:latin typeface="Cambria Math" panose="02040503050406030204" pitchFamily="18" charset="0"/>
                        </a:rPr>
                        <m:t> </m:t>
                      </m:r>
                    </m:oMath>
                  </m:oMathPara>
                </a14:m>
                <a:endParaRPr lang="pt-PT" sz="1600" dirty="0">
                  <a:solidFill>
                    <a:srgbClr val="C00000"/>
                  </a:solidFill>
                </a:endParaRPr>
              </a:p>
            </p:txBody>
          </p:sp>
        </mc:Choice>
        <mc:Fallback xmlns="">
          <p:sp>
            <p:nvSpPr>
              <p:cNvPr id="160" name="TextBox 159"/>
              <p:cNvSpPr txBox="1">
                <a:spLocks noRot="1" noChangeAspect="1" noMove="1" noResize="1" noEditPoints="1" noAdjustHandles="1" noChangeArrowheads="1" noChangeShapeType="1" noTextEdit="1"/>
              </p:cNvSpPr>
              <p:nvPr/>
            </p:nvSpPr>
            <p:spPr>
              <a:xfrm flipH="1">
                <a:off x="1285977" y="4044431"/>
                <a:ext cx="322524" cy="246221"/>
              </a:xfrm>
              <a:prstGeom prst="rect">
                <a:avLst/>
              </a:prstGeom>
              <a:blipFill rotWithShape="0">
                <a:blip r:embed="rId21"/>
                <a:stretch>
                  <a:fillRect l="-94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1" name="TextBox 160"/>
              <p:cNvSpPr txBox="1"/>
              <p:nvPr/>
            </p:nvSpPr>
            <p:spPr>
              <a:xfrm flipH="1">
                <a:off x="1527447" y="3366899"/>
                <a:ext cx="204287"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600" b="0" i="1" smtClean="0">
                          <a:solidFill>
                            <a:srgbClr val="C00000"/>
                          </a:solidFill>
                          <a:latin typeface="Cambria Math" panose="02040503050406030204" pitchFamily="18" charset="0"/>
                        </a:rPr>
                        <m:t>𝛾</m:t>
                      </m:r>
                      <m:r>
                        <a:rPr lang="en-GB" sz="1600" b="0" i="1" smtClean="0">
                          <a:solidFill>
                            <a:srgbClr val="C00000"/>
                          </a:solidFill>
                          <a:latin typeface="Cambria Math" panose="02040503050406030204" pitchFamily="18" charset="0"/>
                        </a:rPr>
                        <m:t> </m:t>
                      </m:r>
                    </m:oMath>
                  </m:oMathPara>
                </a14:m>
                <a:endParaRPr lang="pt-PT" sz="1600" dirty="0">
                  <a:solidFill>
                    <a:srgbClr val="C00000"/>
                  </a:solidFill>
                </a:endParaRPr>
              </a:p>
            </p:txBody>
          </p:sp>
        </mc:Choice>
        <mc:Fallback xmlns="">
          <p:sp>
            <p:nvSpPr>
              <p:cNvPr id="161" name="TextBox 160"/>
              <p:cNvSpPr txBox="1">
                <a:spLocks noRot="1" noChangeAspect="1" noMove="1" noResize="1" noEditPoints="1" noAdjustHandles="1" noChangeArrowheads="1" noChangeShapeType="1" noTextEdit="1"/>
              </p:cNvSpPr>
              <p:nvPr/>
            </p:nvSpPr>
            <p:spPr>
              <a:xfrm flipH="1">
                <a:off x="1527447" y="3366899"/>
                <a:ext cx="204287" cy="246221"/>
              </a:xfrm>
              <a:prstGeom prst="rect">
                <a:avLst/>
              </a:prstGeom>
              <a:blipFill rotWithShape="0">
                <a:blip r:embed="rId22"/>
                <a:stretch>
                  <a:fillRect l="-24242" b="-19512"/>
                </a:stretch>
              </a:blipFill>
            </p:spPr>
            <p:txBody>
              <a:bodyPr/>
              <a:lstStyle/>
              <a:p>
                <a:r>
                  <a:rPr lang="en-US">
                    <a:noFill/>
                  </a:rPr>
                  <a:t> </a:t>
                </a:r>
              </a:p>
            </p:txBody>
          </p:sp>
        </mc:Fallback>
      </mc:AlternateContent>
      <p:sp>
        <p:nvSpPr>
          <p:cNvPr id="162" name="TextBox 161"/>
          <p:cNvSpPr txBox="1"/>
          <p:nvPr/>
        </p:nvSpPr>
        <p:spPr>
          <a:xfrm>
            <a:off x="2251946" y="5854496"/>
            <a:ext cx="1351354" cy="407262"/>
          </a:xfrm>
          <a:prstGeom prst="rect">
            <a:avLst/>
          </a:prstGeom>
          <a:noFill/>
        </p:spPr>
        <p:txBody>
          <a:bodyPr wrap="square" rtlCol="0">
            <a:spAutoFit/>
          </a:bodyPr>
          <a:lstStyle/>
          <a:p>
            <a:r>
              <a:rPr lang="pt-PT" sz="1600" dirty="0" err="1" smtClean="0">
                <a:solidFill>
                  <a:schemeClr val="accent6">
                    <a:lumMod val="50000"/>
                  </a:schemeClr>
                </a:solidFill>
              </a:rPr>
              <a:t>hadronic</a:t>
            </a:r>
            <a:endParaRPr lang="pt-PT" sz="1600" dirty="0">
              <a:solidFill>
                <a:schemeClr val="accent6">
                  <a:lumMod val="50000"/>
                </a:schemeClr>
              </a:solidFill>
            </a:endParaRPr>
          </a:p>
        </p:txBody>
      </p:sp>
      <p:sp>
        <p:nvSpPr>
          <p:cNvPr id="163" name="TextBox 162"/>
          <p:cNvSpPr txBox="1"/>
          <p:nvPr/>
        </p:nvSpPr>
        <p:spPr>
          <a:xfrm>
            <a:off x="3494933" y="5854496"/>
            <a:ext cx="1024459" cy="407262"/>
          </a:xfrm>
          <a:prstGeom prst="rect">
            <a:avLst/>
          </a:prstGeom>
          <a:noFill/>
        </p:spPr>
        <p:txBody>
          <a:bodyPr wrap="square" rtlCol="0">
            <a:spAutoFit/>
          </a:bodyPr>
          <a:lstStyle/>
          <a:p>
            <a:r>
              <a:rPr lang="pt-PT" sz="1600" dirty="0" err="1" smtClean="0">
                <a:solidFill>
                  <a:srgbClr val="0070C0"/>
                </a:solidFill>
              </a:rPr>
              <a:t>muonic</a:t>
            </a:r>
            <a:endParaRPr lang="pt-PT" sz="1600" dirty="0">
              <a:solidFill>
                <a:srgbClr val="0070C0"/>
              </a:solidFill>
            </a:endParaRPr>
          </a:p>
        </p:txBody>
      </p:sp>
      <p:sp>
        <p:nvSpPr>
          <p:cNvPr id="164" name="TextBox 163"/>
          <p:cNvSpPr txBox="1"/>
          <p:nvPr/>
        </p:nvSpPr>
        <p:spPr>
          <a:xfrm>
            <a:off x="348389" y="5856470"/>
            <a:ext cx="2066839" cy="338554"/>
          </a:xfrm>
          <a:prstGeom prst="rect">
            <a:avLst/>
          </a:prstGeom>
          <a:noFill/>
        </p:spPr>
        <p:txBody>
          <a:bodyPr wrap="square" rtlCol="0">
            <a:spAutoFit/>
          </a:bodyPr>
          <a:lstStyle/>
          <a:p>
            <a:r>
              <a:rPr lang="pt-PT" sz="1600" dirty="0" err="1" smtClean="0">
                <a:solidFill>
                  <a:srgbClr val="C00000"/>
                </a:solidFill>
              </a:rPr>
              <a:t>electromagnetic</a:t>
            </a:r>
            <a:endParaRPr lang="pt-PT" sz="1600" dirty="0">
              <a:solidFill>
                <a:srgbClr val="C00000"/>
              </a:solidFill>
            </a:endParaRPr>
          </a:p>
        </p:txBody>
      </p:sp>
      <p:sp>
        <p:nvSpPr>
          <p:cNvPr id="165" name="TextBox 164"/>
          <p:cNvSpPr txBox="1"/>
          <p:nvPr/>
        </p:nvSpPr>
        <p:spPr>
          <a:xfrm>
            <a:off x="1443762" y="2028887"/>
            <a:ext cx="1351354" cy="584775"/>
          </a:xfrm>
          <a:prstGeom prst="rect">
            <a:avLst/>
          </a:prstGeom>
          <a:noFill/>
        </p:spPr>
        <p:txBody>
          <a:bodyPr wrap="square" rtlCol="0">
            <a:spAutoFit/>
          </a:bodyPr>
          <a:lstStyle/>
          <a:p>
            <a:r>
              <a:rPr lang="pt-PT" sz="1600" dirty="0" err="1" smtClean="0"/>
              <a:t>Cosmic</a:t>
            </a:r>
            <a:r>
              <a:rPr lang="pt-PT" sz="1600" dirty="0" smtClean="0"/>
              <a:t> </a:t>
            </a:r>
            <a:r>
              <a:rPr lang="pt-PT" sz="1600" dirty="0" err="1" smtClean="0"/>
              <a:t>Ray</a:t>
            </a:r>
            <a:r>
              <a:rPr lang="pt-PT" sz="1600" dirty="0" smtClean="0"/>
              <a:t>??</a:t>
            </a:r>
          </a:p>
          <a:p>
            <a:r>
              <a:rPr lang="pt-PT" sz="1600" dirty="0" smtClean="0"/>
              <a:t>(p, </a:t>
            </a:r>
            <a:r>
              <a:rPr lang="pt-PT" sz="1600" dirty="0" err="1" smtClean="0"/>
              <a:t>Fe</a:t>
            </a:r>
            <a:r>
              <a:rPr lang="pt-PT" sz="1600" dirty="0" smtClean="0"/>
              <a:t>, ɣ ... )</a:t>
            </a:r>
          </a:p>
        </p:txBody>
      </p:sp>
      <p:pic>
        <p:nvPicPr>
          <p:cNvPr id="166" name="Picture 165"/>
          <p:cNvPicPr>
            <a:picLocks noChangeAspect="1"/>
          </p:cNvPicPr>
          <p:nvPr/>
        </p:nvPicPr>
        <p:blipFill>
          <a:blip r:embed="rId23"/>
          <a:stretch>
            <a:fillRect/>
          </a:stretch>
        </p:blipFill>
        <p:spPr>
          <a:xfrm rot="3301047">
            <a:off x="2642954" y="3977829"/>
            <a:ext cx="177766" cy="185015"/>
          </a:xfrm>
          <a:prstGeom prst="rect">
            <a:avLst/>
          </a:prstGeom>
        </p:spPr>
      </p:pic>
      <p:pic>
        <p:nvPicPr>
          <p:cNvPr id="167" name="Picture 166"/>
          <p:cNvPicPr>
            <a:picLocks noChangeAspect="1"/>
          </p:cNvPicPr>
          <p:nvPr/>
        </p:nvPicPr>
        <p:blipFill>
          <a:blip r:embed="rId23"/>
          <a:stretch>
            <a:fillRect/>
          </a:stretch>
        </p:blipFill>
        <p:spPr>
          <a:xfrm>
            <a:off x="2625749" y="3258594"/>
            <a:ext cx="190260" cy="198019"/>
          </a:xfrm>
          <a:prstGeom prst="rect">
            <a:avLst/>
          </a:prstGeom>
        </p:spPr>
      </p:pic>
      <p:sp>
        <p:nvSpPr>
          <p:cNvPr id="10" name="Oval 9"/>
          <p:cNvSpPr/>
          <p:nvPr/>
        </p:nvSpPr>
        <p:spPr>
          <a:xfrm>
            <a:off x="2598119" y="2256771"/>
            <a:ext cx="252028" cy="252028"/>
          </a:xfrm>
          <a:prstGeom prst="ellipse">
            <a:avLst/>
          </a:prstGeom>
          <a:ln>
            <a:noFill/>
          </a:ln>
          <a:scene3d>
            <a:camera prst="orthographicFront"/>
            <a:lightRig rig="threePt" dir="t"/>
          </a:scene3d>
          <a:sp3d prstMaterial="dkEdge">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80" name="Group 179"/>
          <p:cNvGrpSpPr/>
          <p:nvPr/>
        </p:nvGrpSpPr>
        <p:grpSpPr>
          <a:xfrm rot="17300000">
            <a:off x="3269633" y="4868274"/>
            <a:ext cx="94347" cy="423513"/>
            <a:chOff x="4126755" y="358995"/>
            <a:chExt cx="158225" cy="463965"/>
          </a:xfrm>
        </p:grpSpPr>
        <p:sp>
          <p:nvSpPr>
            <p:cNvPr id="181" name="Arc 180"/>
            <p:cNvSpPr/>
            <p:nvPr/>
          </p:nvSpPr>
          <p:spPr>
            <a:xfrm>
              <a:off x="4126755" y="358995"/>
              <a:ext cx="158225" cy="66281"/>
            </a:xfrm>
            <a:prstGeom prst="arc">
              <a:avLst>
                <a:gd name="adj1" fmla="val 16200000"/>
                <a:gd name="adj2" fmla="val 5734184"/>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82" name="Arc 181"/>
            <p:cNvSpPr/>
            <p:nvPr/>
          </p:nvSpPr>
          <p:spPr>
            <a:xfrm flipH="1">
              <a:off x="4126755" y="425276"/>
              <a:ext cx="158225" cy="66281"/>
            </a:xfrm>
            <a:prstGeom prst="arc">
              <a:avLst>
                <a:gd name="adj1" fmla="val 16200000"/>
                <a:gd name="adj2" fmla="val 5368234"/>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83" name="Arc 182"/>
            <p:cNvSpPr/>
            <p:nvPr/>
          </p:nvSpPr>
          <p:spPr>
            <a:xfrm>
              <a:off x="4126755" y="491557"/>
              <a:ext cx="158225" cy="66281"/>
            </a:xfrm>
            <a:prstGeom prst="arc">
              <a:avLst>
                <a:gd name="adj1" fmla="val 15962675"/>
                <a:gd name="adj2" fmla="val 6071498"/>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84" name="Arc 183"/>
            <p:cNvSpPr/>
            <p:nvPr/>
          </p:nvSpPr>
          <p:spPr>
            <a:xfrm flipH="1">
              <a:off x="4126755" y="557838"/>
              <a:ext cx="158225" cy="66281"/>
            </a:xfrm>
            <a:prstGeom prst="arc">
              <a:avLst>
                <a:gd name="adj1" fmla="val 16200000"/>
                <a:gd name="adj2" fmla="val 5368234"/>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85" name="Arc 184"/>
            <p:cNvSpPr/>
            <p:nvPr/>
          </p:nvSpPr>
          <p:spPr>
            <a:xfrm>
              <a:off x="4126755" y="624117"/>
              <a:ext cx="158225" cy="66281"/>
            </a:xfrm>
            <a:prstGeom prst="arc">
              <a:avLst>
                <a:gd name="adj1" fmla="val 15743209"/>
                <a:gd name="adj2" fmla="val 5711978"/>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86" name="Arc 185"/>
            <p:cNvSpPr/>
            <p:nvPr/>
          </p:nvSpPr>
          <p:spPr>
            <a:xfrm flipH="1">
              <a:off x="4126755" y="690398"/>
              <a:ext cx="158225" cy="66281"/>
            </a:xfrm>
            <a:prstGeom prst="arc">
              <a:avLst>
                <a:gd name="adj1" fmla="val 16200000"/>
                <a:gd name="adj2" fmla="val 5368234"/>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87" name="Arc 186"/>
            <p:cNvSpPr/>
            <p:nvPr/>
          </p:nvSpPr>
          <p:spPr>
            <a:xfrm>
              <a:off x="4126755" y="756679"/>
              <a:ext cx="158225" cy="66281"/>
            </a:xfrm>
            <a:prstGeom prst="arc">
              <a:avLst>
                <a:gd name="adj1" fmla="val 15519782"/>
                <a:gd name="adj2" fmla="val 9114412"/>
              </a:avLst>
            </a:prstGeom>
            <a:ln w="1905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grpSp>
      <p:grpSp>
        <p:nvGrpSpPr>
          <p:cNvPr id="190" name="Group 189"/>
          <p:cNvGrpSpPr/>
          <p:nvPr/>
        </p:nvGrpSpPr>
        <p:grpSpPr>
          <a:xfrm rot="19103638">
            <a:off x="3149682" y="5006265"/>
            <a:ext cx="94347" cy="423513"/>
            <a:chOff x="4126755" y="358995"/>
            <a:chExt cx="158225" cy="463965"/>
          </a:xfrm>
        </p:grpSpPr>
        <p:sp>
          <p:nvSpPr>
            <p:cNvPr id="191" name="Arc 190"/>
            <p:cNvSpPr/>
            <p:nvPr/>
          </p:nvSpPr>
          <p:spPr>
            <a:xfrm>
              <a:off x="4126755" y="358995"/>
              <a:ext cx="158225" cy="66281"/>
            </a:xfrm>
            <a:prstGeom prst="arc">
              <a:avLst>
                <a:gd name="adj1" fmla="val 16200000"/>
                <a:gd name="adj2" fmla="val 5734184"/>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92" name="Arc 191"/>
            <p:cNvSpPr/>
            <p:nvPr/>
          </p:nvSpPr>
          <p:spPr>
            <a:xfrm flipH="1">
              <a:off x="4126755" y="425276"/>
              <a:ext cx="158225" cy="66281"/>
            </a:xfrm>
            <a:prstGeom prst="arc">
              <a:avLst>
                <a:gd name="adj1" fmla="val 16200000"/>
                <a:gd name="adj2" fmla="val 5368234"/>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93" name="Arc 192"/>
            <p:cNvSpPr/>
            <p:nvPr/>
          </p:nvSpPr>
          <p:spPr>
            <a:xfrm>
              <a:off x="4126755" y="491557"/>
              <a:ext cx="158225" cy="66281"/>
            </a:xfrm>
            <a:prstGeom prst="arc">
              <a:avLst>
                <a:gd name="adj1" fmla="val 15962675"/>
                <a:gd name="adj2" fmla="val 6071498"/>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94" name="Arc 193"/>
            <p:cNvSpPr/>
            <p:nvPr/>
          </p:nvSpPr>
          <p:spPr>
            <a:xfrm flipH="1">
              <a:off x="4126755" y="557838"/>
              <a:ext cx="158225" cy="66281"/>
            </a:xfrm>
            <a:prstGeom prst="arc">
              <a:avLst>
                <a:gd name="adj1" fmla="val 16200000"/>
                <a:gd name="adj2" fmla="val 5368234"/>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95" name="Arc 194"/>
            <p:cNvSpPr/>
            <p:nvPr/>
          </p:nvSpPr>
          <p:spPr>
            <a:xfrm>
              <a:off x="4126755" y="624117"/>
              <a:ext cx="158225" cy="66281"/>
            </a:xfrm>
            <a:prstGeom prst="arc">
              <a:avLst>
                <a:gd name="adj1" fmla="val 15743209"/>
                <a:gd name="adj2" fmla="val 5711978"/>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96" name="Arc 195"/>
            <p:cNvSpPr/>
            <p:nvPr/>
          </p:nvSpPr>
          <p:spPr>
            <a:xfrm flipH="1">
              <a:off x="4126755" y="690398"/>
              <a:ext cx="158225" cy="66281"/>
            </a:xfrm>
            <a:prstGeom prst="arc">
              <a:avLst>
                <a:gd name="adj1" fmla="val 16200000"/>
                <a:gd name="adj2" fmla="val 5368234"/>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sp>
          <p:nvSpPr>
            <p:cNvPr id="197" name="Arc 196"/>
            <p:cNvSpPr/>
            <p:nvPr/>
          </p:nvSpPr>
          <p:spPr>
            <a:xfrm>
              <a:off x="4126755" y="756679"/>
              <a:ext cx="158225" cy="66281"/>
            </a:xfrm>
            <a:prstGeom prst="arc">
              <a:avLst>
                <a:gd name="adj1" fmla="val 15519782"/>
                <a:gd name="adj2" fmla="val 9114412"/>
              </a:avLst>
            </a:prstGeom>
            <a:ln w="1905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dirty="0" smtClean="0"/>
                <a:t> </a:t>
              </a:r>
              <a:endParaRPr lang="pt-PT" dirty="0"/>
            </a:p>
          </p:txBody>
        </p:sp>
      </p:grpSp>
      <p:sp>
        <p:nvSpPr>
          <p:cNvPr id="199" name="Slide Number Placeholder 198"/>
          <p:cNvSpPr>
            <a:spLocks noGrp="1"/>
          </p:cNvSpPr>
          <p:nvPr>
            <p:ph type="sldNum" sz="quarter" idx="12"/>
          </p:nvPr>
        </p:nvSpPr>
        <p:spPr/>
        <p:txBody>
          <a:bodyPr/>
          <a:lstStyle/>
          <a:p>
            <a:fld id="{8745C66F-FC7B-4C52-931F-EAABACA1CBDF}" type="slidenum">
              <a:rPr lang="en-US" smtClean="0"/>
              <a:pPr/>
              <a:t>34</a:t>
            </a:fld>
            <a:endParaRPr lang="en-US" dirty="0"/>
          </a:p>
        </p:txBody>
      </p:sp>
    </p:spTree>
    <p:extLst>
      <p:ext uri="{BB962C8B-B14F-4D97-AF65-F5344CB8AC3E}">
        <p14:creationId xmlns:p14="http://schemas.microsoft.com/office/powerpoint/2010/main" val="3174550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47" presetClass="entr" presetSubtype="0" fill="hold" nodeType="withEffect">
                                  <p:stCondLst>
                                    <p:cond delay="0"/>
                                  </p:stCondLst>
                                  <p:childTnLst>
                                    <p:set>
                                      <p:cBhvr>
                                        <p:cTn id="12" dur="1" fill="hold">
                                          <p:stCondLst>
                                            <p:cond delay="0"/>
                                          </p:stCondLst>
                                        </p:cTn>
                                        <p:tgtEl>
                                          <p:spTgt spid="149"/>
                                        </p:tgtEl>
                                        <p:attrNameLst>
                                          <p:attrName>style.visibility</p:attrName>
                                        </p:attrNameLst>
                                      </p:cBhvr>
                                      <p:to>
                                        <p:strVal val="visible"/>
                                      </p:to>
                                    </p:set>
                                    <p:animEffect transition="in" filter="fade">
                                      <p:cBhvr>
                                        <p:cTn id="13" dur="500"/>
                                        <p:tgtEl>
                                          <p:spTgt spid="149"/>
                                        </p:tgtEl>
                                      </p:cBhvr>
                                    </p:animEffect>
                                    <p:anim calcmode="lin" valueType="num">
                                      <p:cBhvr>
                                        <p:cTn id="14" dur="500" fill="hold"/>
                                        <p:tgtEl>
                                          <p:spTgt spid="149"/>
                                        </p:tgtEl>
                                        <p:attrNameLst>
                                          <p:attrName>ppt_x</p:attrName>
                                        </p:attrNameLst>
                                      </p:cBhvr>
                                      <p:tavLst>
                                        <p:tav tm="0">
                                          <p:val>
                                            <p:strVal val="#ppt_x"/>
                                          </p:val>
                                        </p:tav>
                                        <p:tav tm="100000">
                                          <p:val>
                                            <p:strVal val="#ppt_x"/>
                                          </p:val>
                                        </p:tav>
                                      </p:tavLst>
                                    </p:anim>
                                    <p:anim calcmode="lin" valueType="num">
                                      <p:cBhvr>
                                        <p:cTn id="15" dur="500" fill="hold"/>
                                        <p:tgtEl>
                                          <p:spTgt spid="149"/>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148"/>
                                        </p:tgtEl>
                                        <p:attrNameLst>
                                          <p:attrName>style.visibility</p:attrName>
                                        </p:attrNameLst>
                                      </p:cBhvr>
                                      <p:to>
                                        <p:strVal val="visible"/>
                                      </p:to>
                                    </p:set>
                                    <p:animEffect transition="in" filter="fade">
                                      <p:cBhvr>
                                        <p:cTn id="18" dur="500"/>
                                        <p:tgtEl>
                                          <p:spTgt spid="148"/>
                                        </p:tgtEl>
                                      </p:cBhvr>
                                    </p:animEffect>
                                    <p:anim calcmode="lin" valueType="num">
                                      <p:cBhvr>
                                        <p:cTn id="19" dur="500" fill="hold"/>
                                        <p:tgtEl>
                                          <p:spTgt spid="148"/>
                                        </p:tgtEl>
                                        <p:attrNameLst>
                                          <p:attrName>ppt_x</p:attrName>
                                        </p:attrNameLst>
                                      </p:cBhvr>
                                      <p:tavLst>
                                        <p:tav tm="0">
                                          <p:val>
                                            <p:strVal val="#ppt_x"/>
                                          </p:val>
                                        </p:tav>
                                        <p:tav tm="100000">
                                          <p:val>
                                            <p:strVal val="#ppt_x"/>
                                          </p:val>
                                        </p:tav>
                                      </p:tavLst>
                                    </p:anim>
                                    <p:anim calcmode="lin" valueType="num">
                                      <p:cBhvr>
                                        <p:cTn id="20" dur="500" fill="hold"/>
                                        <p:tgtEl>
                                          <p:spTgt spid="148"/>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150"/>
                                        </p:tgtEl>
                                        <p:attrNameLst>
                                          <p:attrName>style.visibility</p:attrName>
                                        </p:attrNameLst>
                                      </p:cBhvr>
                                      <p:to>
                                        <p:strVal val="visible"/>
                                      </p:to>
                                    </p:set>
                                    <p:animEffect transition="in" filter="fade">
                                      <p:cBhvr>
                                        <p:cTn id="23" dur="500"/>
                                        <p:tgtEl>
                                          <p:spTgt spid="150"/>
                                        </p:tgtEl>
                                      </p:cBhvr>
                                    </p:animEffect>
                                    <p:anim calcmode="lin" valueType="num">
                                      <p:cBhvr>
                                        <p:cTn id="24" dur="500" fill="hold"/>
                                        <p:tgtEl>
                                          <p:spTgt spid="150"/>
                                        </p:tgtEl>
                                        <p:attrNameLst>
                                          <p:attrName>ppt_x</p:attrName>
                                        </p:attrNameLst>
                                      </p:cBhvr>
                                      <p:tavLst>
                                        <p:tav tm="0">
                                          <p:val>
                                            <p:strVal val="#ppt_x"/>
                                          </p:val>
                                        </p:tav>
                                        <p:tav tm="100000">
                                          <p:val>
                                            <p:strVal val="#ppt_x"/>
                                          </p:val>
                                        </p:tav>
                                      </p:tavLst>
                                    </p:anim>
                                    <p:anim calcmode="lin" valueType="num">
                                      <p:cBhvr>
                                        <p:cTn id="25" dur="500" fill="hold"/>
                                        <p:tgtEl>
                                          <p:spTgt spid="150"/>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110"/>
                                        </p:tgtEl>
                                        <p:attrNameLst>
                                          <p:attrName>style.visibility</p:attrName>
                                        </p:attrNameLst>
                                      </p:cBhvr>
                                      <p:to>
                                        <p:strVal val="visible"/>
                                      </p:to>
                                    </p:set>
                                    <p:animEffect transition="in" filter="fade">
                                      <p:cBhvr>
                                        <p:cTn id="28" dur="500"/>
                                        <p:tgtEl>
                                          <p:spTgt spid="110"/>
                                        </p:tgtEl>
                                      </p:cBhvr>
                                    </p:animEffect>
                                    <p:anim calcmode="lin" valueType="num">
                                      <p:cBhvr>
                                        <p:cTn id="29" dur="500" fill="hold"/>
                                        <p:tgtEl>
                                          <p:spTgt spid="110"/>
                                        </p:tgtEl>
                                        <p:attrNameLst>
                                          <p:attrName>ppt_x</p:attrName>
                                        </p:attrNameLst>
                                      </p:cBhvr>
                                      <p:tavLst>
                                        <p:tav tm="0">
                                          <p:val>
                                            <p:strVal val="#ppt_x"/>
                                          </p:val>
                                        </p:tav>
                                        <p:tav tm="100000">
                                          <p:val>
                                            <p:strVal val="#ppt_x"/>
                                          </p:val>
                                        </p:tav>
                                      </p:tavLst>
                                    </p:anim>
                                    <p:anim calcmode="lin" valueType="num">
                                      <p:cBhvr>
                                        <p:cTn id="30" dur="500" fill="hold"/>
                                        <p:tgtEl>
                                          <p:spTgt spid="110"/>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0"/>
                                  </p:stCondLst>
                                  <p:childTnLst>
                                    <p:set>
                                      <p:cBhvr>
                                        <p:cTn id="32" dur="1" fill="hold">
                                          <p:stCondLst>
                                            <p:cond delay="0"/>
                                          </p:stCondLst>
                                        </p:cTn>
                                        <p:tgtEl>
                                          <p:spTgt spid="108"/>
                                        </p:tgtEl>
                                        <p:attrNameLst>
                                          <p:attrName>style.visibility</p:attrName>
                                        </p:attrNameLst>
                                      </p:cBhvr>
                                      <p:to>
                                        <p:strVal val="visible"/>
                                      </p:to>
                                    </p:set>
                                    <p:animEffect transition="in" filter="fade">
                                      <p:cBhvr>
                                        <p:cTn id="33" dur="500"/>
                                        <p:tgtEl>
                                          <p:spTgt spid="108"/>
                                        </p:tgtEl>
                                      </p:cBhvr>
                                    </p:animEffect>
                                    <p:anim calcmode="lin" valueType="num">
                                      <p:cBhvr>
                                        <p:cTn id="34" dur="500" fill="hold"/>
                                        <p:tgtEl>
                                          <p:spTgt spid="108"/>
                                        </p:tgtEl>
                                        <p:attrNameLst>
                                          <p:attrName>ppt_x</p:attrName>
                                        </p:attrNameLst>
                                      </p:cBhvr>
                                      <p:tavLst>
                                        <p:tav tm="0">
                                          <p:val>
                                            <p:strVal val="#ppt_x"/>
                                          </p:val>
                                        </p:tav>
                                        <p:tav tm="100000">
                                          <p:val>
                                            <p:strVal val="#ppt_x"/>
                                          </p:val>
                                        </p:tav>
                                      </p:tavLst>
                                    </p:anim>
                                    <p:anim calcmode="lin" valueType="num">
                                      <p:cBhvr>
                                        <p:cTn id="35" dur="500" fill="hold"/>
                                        <p:tgtEl>
                                          <p:spTgt spid="108"/>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0"/>
                                  </p:stCondLst>
                                  <p:childTnLst>
                                    <p:set>
                                      <p:cBhvr>
                                        <p:cTn id="37" dur="1" fill="hold">
                                          <p:stCondLst>
                                            <p:cond delay="0"/>
                                          </p:stCondLst>
                                        </p:cTn>
                                        <p:tgtEl>
                                          <p:spTgt spid="109"/>
                                        </p:tgtEl>
                                        <p:attrNameLst>
                                          <p:attrName>style.visibility</p:attrName>
                                        </p:attrNameLst>
                                      </p:cBhvr>
                                      <p:to>
                                        <p:strVal val="visible"/>
                                      </p:to>
                                    </p:set>
                                    <p:animEffect transition="in" filter="fade">
                                      <p:cBhvr>
                                        <p:cTn id="38" dur="500"/>
                                        <p:tgtEl>
                                          <p:spTgt spid="109"/>
                                        </p:tgtEl>
                                      </p:cBhvr>
                                    </p:animEffect>
                                    <p:anim calcmode="lin" valueType="num">
                                      <p:cBhvr>
                                        <p:cTn id="39" dur="500" fill="hold"/>
                                        <p:tgtEl>
                                          <p:spTgt spid="109"/>
                                        </p:tgtEl>
                                        <p:attrNameLst>
                                          <p:attrName>ppt_x</p:attrName>
                                        </p:attrNameLst>
                                      </p:cBhvr>
                                      <p:tavLst>
                                        <p:tav tm="0">
                                          <p:val>
                                            <p:strVal val="#ppt_x"/>
                                          </p:val>
                                        </p:tav>
                                        <p:tav tm="100000">
                                          <p:val>
                                            <p:strVal val="#ppt_x"/>
                                          </p:val>
                                        </p:tav>
                                      </p:tavLst>
                                    </p:anim>
                                    <p:anim calcmode="lin" valueType="num">
                                      <p:cBhvr>
                                        <p:cTn id="40" dur="500" fill="hold"/>
                                        <p:tgtEl>
                                          <p:spTgt spid="109"/>
                                        </p:tgtEl>
                                        <p:attrNameLst>
                                          <p:attrName>ppt_y</p:attrName>
                                        </p:attrNameLst>
                                      </p:cBhvr>
                                      <p:tavLst>
                                        <p:tav tm="0">
                                          <p:val>
                                            <p:strVal val="#ppt_y-.1"/>
                                          </p:val>
                                        </p:tav>
                                        <p:tav tm="100000">
                                          <p:val>
                                            <p:strVal val="#ppt_y"/>
                                          </p:val>
                                        </p:tav>
                                      </p:tavLst>
                                    </p:anim>
                                  </p:childTnLst>
                                </p:cTn>
                              </p:par>
                              <p:par>
                                <p:cTn id="41" presetID="47" presetClass="entr" presetSubtype="0" fill="hold" nodeType="withEffect">
                                  <p:stCondLst>
                                    <p:cond delay="0"/>
                                  </p:stCondLst>
                                  <p:childTnLst>
                                    <p:set>
                                      <p:cBhvr>
                                        <p:cTn id="42" dur="1" fill="hold">
                                          <p:stCondLst>
                                            <p:cond delay="0"/>
                                          </p:stCondLst>
                                        </p:cTn>
                                        <p:tgtEl>
                                          <p:spTgt spid="107"/>
                                        </p:tgtEl>
                                        <p:attrNameLst>
                                          <p:attrName>style.visibility</p:attrName>
                                        </p:attrNameLst>
                                      </p:cBhvr>
                                      <p:to>
                                        <p:strVal val="visible"/>
                                      </p:to>
                                    </p:set>
                                    <p:animEffect transition="in" filter="fade">
                                      <p:cBhvr>
                                        <p:cTn id="43" dur="500"/>
                                        <p:tgtEl>
                                          <p:spTgt spid="107"/>
                                        </p:tgtEl>
                                      </p:cBhvr>
                                    </p:animEffect>
                                    <p:anim calcmode="lin" valueType="num">
                                      <p:cBhvr>
                                        <p:cTn id="44" dur="500" fill="hold"/>
                                        <p:tgtEl>
                                          <p:spTgt spid="107"/>
                                        </p:tgtEl>
                                        <p:attrNameLst>
                                          <p:attrName>ppt_x</p:attrName>
                                        </p:attrNameLst>
                                      </p:cBhvr>
                                      <p:tavLst>
                                        <p:tav tm="0">
                                          <p:val>
                                            <p:strVal val="#ppt_x"/>
                                          </p:val>
                                        </p:tav>
                                        <p:tav tm="100000">
                                          <p:val>
                                            <p:strVal val="#ppt_x"/>
                                          </p:val>
                                        </p:tav>
                                      </p:tavLst>
                                    </p:anim>
                                    <p:anim calcmode="lin" valueType="num">
                                      <p:cBhvr>
                                        <p:cTn id="45" dur="500" fill="hold"/>
                                        <p:tgtEl>
                                          <p:spTgt spid="107"/>
                                        </p:tgtEl>
                                        <p:attrNameLst>
                                          <p:attrName>ppt_y</p:attrName>
                                        </p:attrNameLst>
                                      </p:cBhvr>
                                      <p:tavLst>
                                        <p:tav tm="0">
                                          <p:val>
                                            <p:strVal val="#ppt_y-.1"/>
                                          </p:val>
                                        </p:tav>
                                        <p:tav tm="100000">
                                          <p:val>
                                            <p:strVal val="#ppt_y"/>
                                          </p:val>
                                        </p:tav>
                                      </p:tavLst>
                                    </p:anim>
                                  </p:childTnLst>
                                </p:cTn>
                              </p:par>
                              <p:par>
                                <p:cTn id="46" presetID="47" presetClass="entr" presetSubtype="0" fill="hold" grpId="0" nodeType="withEffect">
                                  <p:stCondLst>
                                    <p:cond delay="0"/>
                                  </p:stCondLst>
                                  <p:childTnLst>
                                    <p:set>
                                      <p:cBhvr>
                                        <p:cTn id="47" dur="1" fill="hold">
                                          <p:stCondLst>
                                            <p:cond delay="0"/>
                                          </p:stCondLst>
                                        </p:cTn>
                                        <p:tgtEl>
                                          <p:spTgt spid="106"/>
                                        </p:tgtEl>
                                        <p:attrNameLst>
                                          <p:attrName>style.visibility</p:attrName>
                                        </p:attrNameLst>
                                      </p:cBhvr>
                                      <p:to>
                                        <p:strVal val="visible"/>
                                      </p:to>
                                    </p:set>
                                    <p:animEffect transition="in" filter="fade">
                                      <p:cBhvr>
                                        <p:cTn id="48" dur="500"/>
                                        <p:tgtEl>
                                          <p:spTgt spid="106"/>
                                        </p:tgtEl>
                                      </p:cBhvr>
                                    </p:animEffect>
                                    <p:anim calcmode="lin" valueType="num">
                                      <p:cBhvr>
                                        <p:cTn id="49" dur="500" fill="hold"/>
                                        <p:tgtEl>
                                          <p:spTgt spid="106"/>
                                        </p:tgtEl>
                                        <p:attrNameLst>
                                          <p:attrName>ppt_x</p:attrName>
                                        </p:attrNameLst>
                                      </p:cBhvr>
                                      <p:tavLst>
                                        <p:tav tm="0">
                                          <p:val>
                                            <p:strVal val="#ppt_x"/>
                                          </p:val>
                                        </p:tav>
                                        <p:tav tm="100000">
                                          <p:val>
                                            <p:strVal val="#ppt_x"/>
                                          </p:val>
                                        </p:tav>
                                      </p:tavLst>
                                    </p:anim>
                                    <p:anim calcmode="lin" valueType="num">
                                      <p:cBhvr>
                                        <p:cTn id="50" dur="500" fill="hold"/>
                                        <p:tgtEl>
                                          <p:spTgt spid="106"/>
                                        </p:tgtEl>
                                        <p:attrNameLst>
                                          <p:attrName>ppt_y</p:attrName>
                                        </p:attrNameLst>
                                      </p:cBhvr>
                                      <p:tavLst>
                                        <p:tav tm="0">
                                          <p:val>
                                            <p:strVal val="#ppt_y-.1"/>
                                          </p:val>
                                        </p:tav>
                                        <p:tav tm="100000">
                                          <p:val>
                                            <p:strVal val="#ppt_y"/>
                                          </p:val>
                                        </p:tav>
                                      </p:tavLst>
                                    </p:anim>
                                  </p:childTnLst>
                                </p:cTn>
                              </p:par>
                              <p:par>
                                <p:cTn id="51" presetID="47" presetClass="entr" presetSubtype="0" fill="hold" grpId="0" nodeType="withEffect">
                                  <p:stCondLst>
                                    <p:cond delay="0"/>
                                  </p:stCondLst>
                                  <p:childTnLst>
                                    <p:set>
                                      <p:cBhvr>
                                        <p:cTn id="52" dur="1" fill="hold">
                                          <p:stCondLst>
                                            <p:cond delay="0"/>
                                          </p:stCondLst>
                                        </p:cTn>
                                        <p:tgtEl>
                                          <p:spTgt spid="111"/>
                                        </p:tgtEl>
                                        <p:attrNameLst>
                                          <p:attrName>style.visibility</p:attrName>
                                        </p:attrNameLst>
                                      </p:cBhvr>
                                      <p:to>
                                        <p:strVal val="visible"/>
                                      </p:to>
                                    </p:set>
                                    <p:animEffect transition="in" filter="fade">
                                      <p:cBhvr>
                                        <p:cTn id="53" dur="500"/>
                                        <p:tgtEl>
                                          <p:spTgt spid="111"/>
                                        </p:tgtEl>
                                      </p:cBhvr>
                                    </p:animEffect>
                                    <p:anim calcmode="lin" valueType="num">
                                      <p:cBhvr>
                                        <p:cTn id="54" dur="500" fill="hold"/>
                                        <p:tgtEl>
                                          <p:spTgt spid="111"/>
                                        </p:tgtEl>
                                        <p:attrNameLst>
                                          <p:attrName>ppt_x</p:attrName>
                                        </p:attrNameLst>
                                      </p:cBhvr>
                                      <p:tavLst>
                                        <p:tav tm="0">
                                          <p:val>
                                            <p:strVal val="#ppt_x"/>
                                          </p:val>
                                        </p:tav>
                                        <p:tav tm="100000">
                                          <p:val>
                                            <p:strVal val="#ppt_x"/>
                                          </p:val>
                                        </p:tav>
                                      </p:tavLst>
                                    </p:anim>
                                    <p:anim calcmode="lin" valueType="num">
                                      <p:cBhvr>
                                        <p:cTn id="55" dur="500" fill="hold"/>
                                        <p:tgtEl>
                                          <p:spTgt spid="111"/>
                                        </p:tgtEl>
                                        <p:attrNameLst>
                                          <p:attrName>ppt_y</p:attrName>
                                        </p:attrNameLst>
                                      </p:cBhvr>
                                      <p:tavLst>
                                        <p:tav tm="0">
                                          <p:val>
                                            <p:strVal val="#ppt_y-.1"/>
                                          </p:val>
                                        </p:tav>
                                        <p:tav tm="100000">
                                          <p:val>
                                            <p:strVal val="#ppt_y"/>
                                          </p:val>
                                        </p:tav>
                                      </p:tavLst>
                                    </p:anim>
                                  </p:childTnLst>
                                </p:cTn>
                              </p:par>
                              <p:par>
                                <p:cTn id="56" presetID="47" presetClass="entr" presetSubtype="0" fill="hold" nodeType="withEffect">
                                  <p:stCondLst>
                                    <p:cond delay="0"/>
                                  </p:stCondLst>
                                  <p:childTnLst>
                                    <p:set>
                                      <p:cBhvr>
                                        <p:cTn id="57" dur="1" fill="hold">
                                          <p:stCondLst>
                                            <p:cond delay="0"/>
                                          </p:stCondLst>
                                        </p:cTn>
                                        <p:tgtEl>
                                          <p:spTgt spid="166"/>
                                        </p:tgtEl>
                                        <p:attrNameLst>
                                          <p:attrName>style.visibility</p:attrName>
                                        </p:attrNameLst>
                                      </p:cBhvr>
                                      <p:to>
                                        <p:strVal val="visible"/>
                                      </p:to>
                                    </p:set>
                                    <p:animEffect transition="in" filter="fade">
                                      <p:cBhvr>
                                        <p:cTn id="58" dur="500"/>
                                        <p:tgtEl>
                                          <p:spTgt spid="166"/>
                                        </p:tgtEl>
                                      </p:cBhvr>
                                    </p:animEffect>
                                    <p:anim calcmode="lin" valueType="num">
                                      <p:cBhvr>
                                        <p:cTn id="59" dur="500" fill="hold"/>
                                        <p:tgtEl>
                                          <p:spTgt spid="166"/>
                                        </p:tgtEl>
                                        <p:attrNameLst>
                                          <p:attrName>ppt_x</p:attrName>
                                        </p:attrNameLst>
                                      </p:cBhvr>
                                      <p:tavLst>
                                        <p:tav tm="0">
                                          <p:val>
                                            <p:strVal val="#ppt_x"/>
                                          </p:val>
                                        </p:tav>
                                        <p:tav tm="100000">
                                          <p:val>
                                            <p:strVal val="#ppt_x"/>
                                          </p:val>
                                        </p:tav>
                                      </p:tavLst>
                                    </p:anim>
                                    <p:anim calcmode="lin" valueType="num">
                                      <p:cBhvr>
                                        <p:cTn id="60" dur="500" fill="hold"/>
                                        <p:tgtEl>
                                          <p:spTgt spid="166"/>
                                        </p:tgtEl>
                                        <p:attrNameLst>
                                          <p:attrName>ppt_y</p:attrName>
                                        </p:attrNameLst>
                                      </p:cBhvr>
                                      <p:tavLst>
                                        <p:tav tm="0">
                                          <p:val>
                                            <p:strVal val="#ppt_y-.1"/>
                                          </p:val>
                                        </p:tav>
                                        <p:tav tm="100000">
                                          <p:val>
                                            <p:strVal val="#ppt_y"/>
                                          </p:val>
                                        </p:tav>
                                      </p:tavLst>
                                    </p:anim>
                                  </p:childTnLst>
                                </p:cTn>
                              </p:par>
                              <p:par>
                                <p:cTn id="61" presetID="47" presetClass="entr" presetSubtype="0" fill="hold" nodeType="withEffect">
                                  <p:stCondLst>
                                    <p:cond delay="0"/>
                                  </p:stCondLst>
                                  <p:childTnLst>
                                    <p:set>
                                      <p:cBhvr>
                                        <p:cTn id="62" dur="1" fill="hold">
                                          <p:stCondLst>
                                            <p:cond delay="0"/>
                                          </p:stCondLst>
                                        </p:cTn>
                                        <p:tgtEl>
                                          <p:spTgt spid="85"/>
                                        </p:tgtEl>
                                        <p:attrNameLst>
                                          <p:attrName>style.visibility</p:attrName>
                                        </p:attrNameLst>
                                      </p:cBhvr>
                                      <p:to>
                                        <p:strVal val="visible"/>
                                      </p:to>
                                    </p:set>
                                    <p:animEffect transition="in" filter="fade">
                                      <p:cBhvr>
                                        <p:cTn id="63" dur="500"/>
                                        <p:tgtEl>
                                          <p:spTgt spid="85"/>
                                        </p:tgtEl>
                                      </p:cBhvr>
                                    </p:animEffect>
                                    <p:anim calcmode="lin" valueType="num">
                                      <p:cBhvr>
                                        <p:cTn id="64" dur="500" fill="hold"/>
                                        <p:tgtEl>
                                          <p:spTgt spid="85"/>
                                        </p:tgtEl>
                                        <p:attrNameLst>
                                          <p:attrName>ppt_x</p:attrName>
                                        </p:attrNameLst>
                                      </p:cBhvr>
                                      <p:tavLst>
                                        <p:tav tm="0">
                                          <p:val>
                                            <p:strVal val="#ppt_x"/>
                                          </p:val>
                                        </p:tav>
                                        <p:tav tm="100000">
                                          <p:val>
                                            <p:strVal val="#ppt_x"/>
                                          </p:val>
                                        </p:tav>
                                      </p:tavLst>
                                    </p:anim>
                                    <p:anim calcmode="lin" valueType="num">
                                      <p:cBhvr>
                                        <p:cTn id="65" dur="500" fill="hold"/>
                                        <p:tgtEl>
                                          <p:spTgt spid="8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p:stCondLst>
                                    <p:cond delay="0"/>
                                  </p:stCondLst>
                                  <p:childTnLst>
                                    <p:set>
                                      <p:cBhvr>
                                        <p:cTn id="67" dur="1" fill="hold">
                                          <p:stCondLst>
                                            <p:cond delay="0"/>
                                          </p:stCondLst>
                                        </p:cTn>
                                        <p:tgtEl>
                                          <p:spTgt spid="87"/>
                                        </p:tgtEl>
                                        <p:attrNameLst>
                                          <p:attrName>style.visibility</p:attrName>
                                        </p:attrNameLst>
                                      </p:cBhvr>
                                      <p:to>
                                        <p:strVal val="visible"/>
                                      </p:to>
                                    </p:set>
                                    <p:animEffect transition="in" filter="fade">
                                      <p:cBhvr>
                                        <p:cTn id="68" dur="500"/>
                                        <p:tgtEl>
                                          <p:spTgt spid="87"/>
                                        </p:tgtEl>
                                      </p:cBhvr>
                                    </p:animEffect>
                                    <p:anim calcmode="lin" valueType="num">
                                      <p:cBhvr>
                                        <p:cTn id="69" dur="500" fill="hold"/>
                                        <p:tgtEl>
                                          <p:spTgt spid="87"/>
                                        </p:tgtEl>
                                        <p:attrNameLst>
                                          <p:attrName>ppt_x</p:attrName>
                                        </p:attrNameLst>
                                      </p:cBhvr>
                                      <p:tavLst>
                                        <p:tav tm="0">
                                          <p:val>
                                            <p:strVal val="#ppt_x"/>
                                          </p:val>
                                        </p:tav>
                                        <p:tav tm="100000">
                                          <p:val>
                                            <p:strVal val="#ppt_x"/>
                                          </p:val>
                                        </p:tav>
                                      </p:tavLst>
                                    </p:anim>
                                    <p:anim calcmode="lin" valueType="num">
                                      <p:cBhvr>
                                        <p:cTn id="70" dur="500" fill="hold"/>
                                        <p:tgtEl>
                                          <p:spTgt spid="87"/>
                                        </p:tgtEl>
                                        <p:attrNameLst>
                                          <p:attrName>ppt_y</p:attrName>
                                        </p:attrNameLst>
                                      </p:cBhvr>
                                      <p:tavLst>
                                        <p:tav tm="0">
                                          <p:val>
                                            <p:strVal val="#ppt_y-.1"/>
                                          </p:val>
                                        </p:tav>
                                        <p:tav tm="100000">
                                          <p:val>
                                            <p:strVal val="#ppt_y"/>
                                          </p:val>
                                        </p:tav>
                                      </p:tavLst>
                                    </p:anim>
                                  </p:childTnLst>
                                </p:cTn>
                              </p:par>
                              <p:par>
                                <p:cTn id="71" presetID="47" presetClass="entr" presetSubtype="0" fill="hold" nodeType="withEffect">
                                  <p:stCondLst>
                                    <p:cond delay="0"/>
                                  </p:stCondLst>
                                  <p:childTnLst>
                                    <p:set>
                                      <p:cBhvr>
                                        <p:cTn id="72" dur="1" fill="hold">
                                          <p:stCondLst>
                                            <p:cond delay="0"/>
                                          </p:stCondLst>
                                        </p:cTn>
                                        <p:tgtEl>
                                          <p:spTgt spid="86"/>
                                        </p:tgtEl>
                                        <p:attrNameLst>
                                          <p:attrName>style.visibility</p:attrName>
                                        </p:attrNameLst>
                                      </p:cBhvr>
                                      <p:to>
                                        <p:strVal val="visible"/>
                                      </p:to>
                                    </p:set>
                                    <p:animEffect transition="in" filter="fade">
                                      <p:cBhvr>
                                        <p:cTn id="73" dur="500"/>
                                        <p:tgtEl>
                                          <p:spTgt spid="86"/>
                                        </p:tgtEl>
                                      </p:cBhvr>
                                    </p:animEffect>
                                    <p:anim calcmode="lin" valueType="num">
                                      <p:cBhvr>
                                        <p:cTn id="74" dur="500" fill="hold"/>
                                        <p:tgtEl>
                                          <p:spTgt spid="86"/>
                                        </p:tgtEl>
                                        <p:attrNameLst>
                                          <p:attrName>ppt_x</p:attrName>
                                        </p:attrNameLst>
                                      </p:cBhvr>
                                      <p:tavLst>
                                        <p:tav tm="0">
                                          <p:val>
                                            <p:strVal val="#ppt_x"/>
                                          </p:val>
                                        </p:tav>
                                        <p:tav tm="100000">
                                          <p:val>
                                            <p:strVal val="#ppt_x"/>
                                          </p:val>
                                        </p:tav>
                                      </p:tavLst>
                                    </p:anim>
                                    <p:anim calcmode="lin" valueType="num">
                                      <p:cBhvr>
                                        <p:cTn id="75" dur="500" fill="hold"/>
                                        <p:tgtEl>
                                          <p:spTgt spid="86"/>
                                        </p:tgtEl>
                                        <p:attrNameLst>
                                          <p:attrName>ppt_y</p:attrName>
                                        </p:attrNameLst>
                                      </p:cBhvr>
                                      <p:tavLst>
                                        <p:tav tm="0">
                                          <p:val>
                                            <p:strVal val="#ppt_y-.1"/>
                                          </p:val>
                                        </p:tav>
                                        <p:tav tm="100000">
                                          <p:val>
                                            <p:strVal val="#ppt_y"/>
                                          </p:val>
                                        </p:tav>
                                      </p:tavLst>
                                    </p:anim>
                                  </p:childTnLst>
                                </p:cTn>
                              </p:par>
                              <p:par>
                                <p:cTn id="76" presetID="47" presetClass="entr" presetSubtype="0" fill="hold" grpId="0" nodeType="withEffect">
                                  <p:stCondLst>
                                    <p:cond delay="0"/>
                                  </p:stCondLst>
                                  <p:childTnLst>
                                    <p:set>
                                      <p:cBhvr>
                                        <p:cTn id="77" dur="1" fill="hold">
                                          <p:stCondLst>
                                            <p:cond delay="0"/>
                                          </p:stCondLst>
                                        </p:cTn>
                                        <p:tgtEl>
                                          <p:spTgt spid="88"/>
                                        </p:tgtEl>
                                        <p:attrNameLst>
                                          <p:attrName>style.visibility</p:attrName>
                                        </p:attrNameLst>
                                      </p:cBhvr>
                                      <p:to>
                                        <p:strVal val="visible"/>
                                      </p:to>
                                    </p:set>
                                    <p:animEffect transition="in" filter="fade">
                                      <p:cBhvr>
                                        <p:cTn id="78" dur="500"/>
                                        <p:tgtEl>
                                          <p:spTgt spid="88"/>
                                        </p:tgtEl>
                                      </p:cBhvr>
                                    </p:animEffect>
                                    <p:anim calcmode="lin" valueType="num">
                                      <p:cBhvr>
                                        <p:cTn id="79" dur="500" fill="hold"/>
                                        <p:tgtEl>
                                          <p:spTgt spid="88"/>
                                        </p:tgtEl>
                                        <p:attrNameLst>
                                          <p:attrName>ppt_x</p:attrName>
                                        </p:attrNameLst>
                                      </p:cBhvr>
                                      <p:tavLst>
                                        <p:tav tm="0">
                                          <p:val>
                                            <p:strVal val="#ppt_x"/>
                                          </p:val>
                                        </p:tav>
                                        <p:tav tm="100000">
                                          <p:val>
                                            <p:strVal val="#ppt_x"/>
                                          </p:val>
                                        </p:tav>
                                      </p:tavLst>
                                    </p:anim>
                                    <p:anim calcmode="lin" valueType="num">
                                      <p:cBhvr>
                                        <p:cTn id="80" dur="500" fill="hold"/>
                                        <p:tgtEl>
                                          <p:spTgt spid="88"/>
                                        </p:tgtEl>
                                        <p:attrNameLst>
                                          <p:attrName>ppt_y</p:attrName>
                                        </p:attrNameLst>
                                      </p:cBhvr>
                                      <p:tavLst>
                                        <p:tav tm="0">
                                          <p:val>
                                            <p:strVal val="#ppt_y-.1"/>
                                          </p:val>
                                        </p:tav>
                                        <p:tav tm="100000">
                                          <p:val>
                                            <p:strVal val="#ppt_y"/>
                                          </p:val>
                                        </p:tav>
                                      </p:tavLst>
                                    </p:anim>
                                  </p:childTnLst>
                                </p:cTn>
                              </p:par>
                              <p:par>
                                <p:cTn id="81" presetID="47" presetClass="entr" presetSubtype="0" fill="hold" nodeType="withEffect">
                                  <p:stCondLst>
                                    <p:cond delay="0"/>
                                  </p:stCondLst>
                                  <p:childTnLst>
                                    <p:set>
                                      <p:cBhvr>
                                        <p:cTn id="82" dur="1" fill="hold">
                                          <p:stCondLst>
                                            <p:cond delay="0"/>
                                          </p:stCondLst>
                                        </p:cTn>
                                        <p:tgtEl>
                                          <p:spTgt spid="84"/>
                                        </p:tgtEl>
                                        <p:attrNameLst>
                                          <p:attrName>style.visibility</p:attrName>
                                        </p:attrNameLst>
                                      </p:cBhvr>
                                      <p:to>
                                        <p:strVal val="visible"/>
                                      </p:to>
                                    </p:set>
                                    <p:animEffect transition="in" filter="fade">
                                      <p:cBhvr>
                                        <p:cTn id="83" dur="500"/>
                                        <p:tgtEl>
                                          <p:spTgt spid="84"/>
                                        </p:tgtEl>
                                      </p:cBhvr>
                                    </p:animEffect>
                                    <p:anim calcmode="lin" valueType="num">
                                      <p:cBhvr>
                                        <p:cTn id="84" dur="500" fill="hold"/>
                                        <p:tgtEl>
                                          <p:spTgt spid="84"/>
                                        </p:tgtEl>
                                        <p:attrNameLst>
                                          <p:attrName>ppt_x</p:attrName>
                                        </p:attrNameLst>
                                      </p:cBhvr>
                                      <p:tavLst>
                                        <p:tav tm="0">
                                          <p:val>
                                            <p:strVal val="#ppt_x"/>
                                          </p:val>
                                        </p:tav>
                                        <p:tav tm="100000">
                                          <p:val>
                                            <p:strVal val="#ppt_x"/>
                                          </p:val>
                                        </p:tav>
                                      </p:tavLst>
                                    </p:anim>
                                    <p:anim calcmode="lin" valueType="num">
                                      <p:cBhvr>
                                        <p:cTn id="85" dur="500" fill="hold"/>
                                        <p:tgtEl>
                                          <p:spTgt spid="84"/>
                                        </p:tgtEl>
                                        <p:attrNameLst>
                                          <p:attrName>ppt_y</p:attrName>
                                        </p:attrNameLst>
                                      </p:cBhvr>
                                      <p:tavLst>
                                        <p:tav tm="0">
                                          <p:val>
                                            <p:strVal val="#ppt_y-.1"/>
                                          </p:val>
                                        </p:tav>
                                        <p:tav tm="100000">
                                          <p:val>
                                            <p:strVal val="#ppt_y"/>
                                          </p:val>
                                        </p:tav>
                                      </p:tavLst>
                                    </p:anim>
                                  </p:childTnLst>
                                </p:cTn>
                              </p:par>
                              <p:par>
                                <p:cTn id="86" presetID="47" presetClass="entr" presetSubtype="0" fill="hold" grpId="0" nodeType="withEffect">
                                  <p:stCondLst>
                                    <p:cond delay="0"/>
                                  </p:stCondLst>
                                  <p:childTnLst>
                                    <p:set>
                                      <p:cBhvr>
                                        <p:cTn id="87" dur="1" fill="hold">
                                          <p:stCondLst>
                                            <p:cond delay="0"/>
                                          </p:stCondLst>
                                        </p:cTn>
                                        <p:tgtEl>
                                          <p:spTgt spid="82"/>
                                        </p:tgtEl>
                                        <p:attrNameLst>
                                          <p:attrName>style.visibility</p:attrName>
                                        </p:attrNameLst>
                                      </p:cBhvr>
                                      <p:to>
                                        <p:strVal val="visible"/>
                                      </p:to>
                                    </p:set>
                                    <p:animEffect transition="in" filter="fade">
                                      <p:cBhvr>
                                        <p:cTn id="88" dur="500"/>
                                        <p:tgtEl>
                                          <p:spTgt spid="82"/>
                                        </p:tgtEl>
                                      </p:cBhvr>
                                    </p:animEffect>
                                    <p:anim calcmode="lin" valueType="num">
                                      <p:cBhvr>
                                        <p:cTn id="89" dur="500" fill="hold"/>
                                        <p:tgtEl>
                                          <p:spTgt spid="82"/>
                                        </p:tgtEl>
                                        <p:attrNameLst>
                                          <p:attrName>ppt_x</p:attrName>
                                        </p:attrNameLst>
                                      </p:cBhvr>
                                      <p:tavLst>
                                        <p:tav tm="0">
                                          <p:val>
                                            <p:strVal val="#ppt_x"/>
                                          </p:val>
                                        </p:tav>
                                        <p:tav tm="100000">
                                          <p:val>
                                            <p:strVal val="#ppt_x"/>
                                          </p:val>
                                        </p:tav>
                                      </p:tavLst>
                                    </p:anim>
                                    <p:anim calcmode="lin" valueType="num">
                                      <p:cBhvr>
                                        <p:cTn id="90" dur="500" fill="hold"/>
                                        <p:tgtEl>
                                          <p:spTgt spid="82"/>
                                        </p:tgtEl>
                                        <p:attrNameLst>
                                          <p:attrName>ppt_y</p:attrName>
                                        </p:attrNameLst>
                                      </p:cBhvr>
                                      <p:tavLst>
                                        <p:tav tm="0">
                                          <p:val>
                                            <p:strVal val="#ppt_y-.1"/>
                                          </p:val>
                                        </p:tav>
                                        <p:tav tm="100000">
                                          <p:val>
                                            <p:strVal val="#ppt_y"/>
                                          </p:val>
                                        </p:tav>
                                      </p:tavLst>
                                    </p:anim>
                                  </p:childTnLst>
                                </p:cTn>
                              </p:par>
                              <p:par>
                                <p:cTn id="91" presetID="47" presetClass="entr" presetSubtype="0" fill="hold" grpId="0" nodeType="withEffect">
                                  <p:stCondLst>
                                    <p:cond delay="0"/>
                                  </p:stCondLst>
                                  <p:childTnLst>
                                    <p:set>
                                      <p:cBhvr>
                                        <p:cTn id="92" dur="1" fill="hold">
                                          <p:stCondLst>
                                            <p:cond delay="0"/>
                                          </p:stCondLst>
                                        </p:cTn>
                                        <p:tgtEl>
                                          <p:spTgt spid="162"/>
                                        </p:tgtEl>
                                        <p:attrNameLst>
                                          <p:attrName>style.visibility</p:attrName>
                                        </p:attrNameLst>
                                      </p:cBhvr>
                                      <p:to>
                                        <p:strVal val="visible"/>
                                      </p:to>
                                    </p:set>
                                    <p:animEffect transition="in" filter="fade">
                                      <p:cBhvr>
                                        <p:cTn id="93" dur="500"/>
                                        <p:tgtEl>
                                          <p:spTgt spid="162"/>
                                        </p:tgtEl>
                                      </p:cBhvr>
                                    </p:animEffect>
                                    <p:anim calcmode="lin" valueType="num">
                                      <p:cBhvr>
                                        <p:cTn id="94" dur="500" fill="hold"/>
                                        <p:tgtEl>
                                          <p:spTgt spid="162"/>
                                        </p:tgtEl>
                                        <p:attrNameLst>
                                          <p:attrName>ppt_x</p:attrName>
                                        </p:attrNameLst>
                                      </p:cBhvr>
                                      <p:tavLst>
                                        <p:tav tm="0">
                                          <p:val>
                                            <p:strVal val="#ppt_x"/>
                                          </p:val>
                                        </p:tav>
                                        <p:tav tm="100000">
                                          <p:val>
                                            <p:strVal val="#ppt_x"/>
                                          </p:val>
                                        </p:tav>
                                      </p:tavLst>
                                    </p:anim>
                                    <p:anim calcmode="lin" valueType="num">
                                      <p:cBhvr>
                                        <p:cTn id="95" dur="500" fill="hold"/>
                                        <p:tgtEl>
                                          <p:spTgt spid="162"/>
                                        </p:tgtEl>
                                        <p:attrNameLst>
                                          <p:attrName>ppt_y</p:attrName>
                                        </p:attrNameLst>
                                      </p:cBhvr>
                                      <p:tavLst>
                                        <p:tav tm="0">
                                          <p:val>
                                            <p:strVal val="#ppt_y-.1"/>
                                          </p:val>
                                        </p:tav>
                                        <p:tav tm="100000">
                                          <p:val>
                                            <p:strVal val="#ppt_y"/>
                                          </p:val>
                                        </p:tav>
                                      </p:tavLst>
                                    </p:anim>
                                  </p:childTnLst>
                                </p:cTn>
                              </p:par>
                              <p:par>
                                <p:cTn id="96" presetID="1" presetClass="entr" presetSubtype="0" fill="hold" nodeType="withEffect">
                                  <p:stCondLst>
                                    <p:cond delay="0"/>
                                  </p:stCondLst>
                                  <p:childTnLst>
                                    <p:set>
                                      <p:cBhvr>
                                        <p:cTn id="97" dur="1" fill="hold">
                                          <p:stCondLst>
                                            <p:cond delay="0"/>
                                          </p:stCondLst>
                                        </p:cTn>
                                        <p:tgtEl>
                                          <p:spTgt spid="22"/>
                                        </p:tgtEl>
                                        <p:attrNameLst>
                                          <p:attrName>style.visibility</p:attrName>
                                        </p:attrNameLst>
                                      </p:cBhvr>
                                      <p:to>
                                        <p:strVal val="visible"/>
                                      </p:to>
                                    </p:set>
                                  </p:childTnLst>
                                </p:cTn>
                              </p:par>
                              <p:par>
                                <p:cTn id="98" presetID="22" presetClass="entr" presetSubtype="4" fill="hold" grpId="0" nodeType="withEffect">
                                  <p:stCondLst>
                                    <p:cond delay="0"/>
                                  </p:stCondLst>
                                  <p:childTnLst>
                                    <p:set>
                                      <p:cBhvr>
                                        <p:cTn id="99" dur="1" fill="hold">
                                          <p:stCondLst>
                                            <p:cond delay="0"/>
                                          </p:stCondLst>
                                        </p:cTn>
                                        <p:tgtEl>
                                          <p:spTgt spid="23"/>
                                        </p:tgtEl>
                                        <p:attrNameLst>
                                          <p:attrName>style.visibility</p:attrName>
                                        </p:attrNameLst>
                                      </p:cBhvr>
                                      <p:to>
                                        <p:strVal val="visible"/>
                                      </p:to>
                                    </p:set>
                                    <p:animEffect transition="in" filter="wipe(down)">
                                      <p:cBhvr>
                                        <p:cTn id="100" dur="500"/>
                                        <p:tgtEl>
                                          <p:spTgt spid="23"/>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16"/>
                                        </p:tgtEl>
                                        <p:attrNameLst>
                                          <p:attrName>style.visibility</p:attrName>
                                        </p:attrNameLst>
                                      </p:cBhvr>
                                      <p:to>
                                        <p:strVal val="visible"/>
                                      </p:to>
                                    </p:set>
                                    <p:animEffect transition="in" filter="wipe(left)">
                                      <p:cBhvr>
                                        <p:cTn id="105" dur="500"/>
                                        <p:tgtEl>
                                          <p:spTgt spid="16"/>
                                        </p:tgtEl>
                                      </p:cBhvr>
                                    </p:animEffect>
                                  </p:childTnLst>
                                </p:cTn>
                              </p:par>
                              <p:par>
                                <p:cTn id="106" presetID="22" presetClass="entr" presetSubtype="8" fill="hold" grpId="0" nodeType="withEffect">
                                  <p:stCondLst>
                                    <p:cond delay="0"/>
                                  </p:stCondLst>
                                  <p:childTnLst>
                                    <p:set>
                                      <p:cBhvr>
                                        <p:cTn id="107" dur="1" fill="hold">
                                          <p:stCondLst>
                                            <p:cond delay="0"/>
                                          </p:stCondLst>
                                        </p:cTn>
                                        <p:tgtEl>
                                          <p:spTgt spid="12"/>
                                        </p:tgtEl>
                                        <p:attrNameLst>
                                          <p:attrName>style.visibility</p:attrName>
                                        </p:attrNameLst>
                                      </p:cBhvr>
                                      <p:to>
                                        <p:strVal val="visible"/>
                                      </p:to>
                                    </p:set>
                                    <p:animEffect transition="in" filter="wipe(left)">
                                      <p:cBhvr>
                                        <p:cTn id="108" dur="500"/>
                                        <p:tgtEl>
                                          <p:spTgt spid="12"/>
                                        </p:tgtEl>
                                      </p:cBhvr>
                                    </p:animEffect>
                                  </p:childTnLst>
                                </p:cTn>
                              </p:par>
                              <p:par>
                                <p:cTn id="109" presetID="22" presetClass="entr" presetSubtype="8" fill="hold" grpId="0" nodeType="withEffect">
                                  <p:stCondLst>
                                    <p:cond delay="0"/>
                                  </p:stCondLst>
                                  <p:childTnLst>
                                    <p:set>
                                      <p:cBhvr>
                                        <p:cTn id="110" dur="1" fill="hold">
                                          <p:stCondLst>
                                            <p:cond delay="0"/>
                                          </p:stCondLst>
                                        </p:cTn>
                                        <p:tgtEl>
                                          <p:spTgt spid="17"/>
                                        </p:tgtEl>
                                        <p:attrNameLst>
                                          <p:attrName>style.visibility</p:attrName>
                                        </p:attrNameLst>
                                      </p:cBhvr>
                                      <p:to>
                                        <p:strVal val="visible"/>
                                      </p:to>
                                    </p:set>
                                    <p:animEffect transition="in" filter="wipe(left)">
                                      <p:cBhvr>
                                        <p:cTn id="111" dur="500"/>
                                        <p:tgtEl>
                                          <p:spTgt spid="17"/>
                                        </p:tgtEl>
                                      </p:cBhvr>
                                    </p:animEffect>
                                  </p:childTnLst>
                                </p:cTn>
                              </p:par>
                              <p:par>
                                <p:cTn id="112" presetID="22" presetClass="entr" presetSubtype="8" fill="hold" nodeType="withEffect">
                                  <p:stCondLst>
                                    <p:cond delay="0"/>
                                  </p:stCondLst>
                                  <p:childTnLst>
                                    <p:set>
                                      <p:cBhvr>
                                        <p:cTn id="113" dur="1" fill="hold">
                                          <p:stCondLst>
                                            <p:cond delay="0"/>
                                          </p:stCondLst>
                                        </p:cTn>
                                        <p:tgtEl>
                                          <p:spTgt spid="6"/>
                                        </p:tgtEl>
                                        <p:attrNameLst>
                                          <p:attrName>style.visibility</p:attrName>
                                        </p:attrNameLst>
                                      </p:cBhvr>
                                      <p:to>
                                        <p:strVal val="visible"/>
                                      </p:to>
                                    </p:set>
                                    <p:animEffect transition="in" filter="wipe(left)">
                                      <p:cBhvr>
                                        <p:cTn id="114" dur="500"/>
                                        <p:tgtEl>
                                          <p:spTgt spid="6"/>
                                        </p:tgtEl>
                                      </p:cBhvr>
                                    </p:animEffect>
                                  </p:childTnLst>
                                </p:cTn>
                              </p:par>
                              <p:par>
                                <p:cTn id="115" presetID="18" presetClass="entr" presetSubtype="12" fill="hold" nodeType="withEffect">
                                  <p:stCondLst>
                                    <p:cond delay="0"/>
                                  </p:stCondLst>
                                  <p:childTnLst>
                                    <p:set>
                                      <p:cBhvr>
                                        <p:cTn id="116" dur="1" fill="hold">
                                          <p:stCondLst>
                                            <p:cond delay="0"/>
                                          </p:stCondLst>
                                        </p:cTn>
                                        <p:tgtEl>
                                          <p:spTgt spid="89"/>
                                        </p:tgtEl>
                                        <p:attrNameLst>
                                          <p:attrName>style.visibility</p:attrName>
                                        </p:attrNameLst>
                                      </p:cBhvr>
                                      <p:to>
                                        <p:strVal val="visible"/>
                                      </p:to>
                                    </p:set>
                                    <p:animEffect transition="in" filter="strips(downLeft)">
                                      <p:cBhvr>
                                        <p:cTn id="117" dur="500"/>
                                        <p:tgtEl>
                                          <p:spTgt spid="89"/>
                                        </p:tgtEl>
                                      </p:cBhvr>
                                    </p:animEffect>
                                  </p:childTnLst>
                                </p:cTn>
                              </p:par>
                              <p:par>
                                <p:cTn id="118" presetID="18" presetClass="entr" presetSubtype="12" fill="hold" nodeType="withEffect">
                                  <p:stCondLst>
                                    <p:cond delay="0"/>
                                  </p:stCondLst>
                                  <p:childTnLst>
                                    <p:set>
                                      <p:cBhvr>
                                        <p:cTn id="119" dur="1" fill="hold">
                                          <p:stCondLst>
                                            <p:cond delay="0"/>
                                          </p:stCondLst>
                                        </p:cTn>
                                        <p:tgtEl>
                                          <p:spTgt spid="97"/>
                                        </p:tgtEl>
                                        <p:attrNameLst>
                                          <p:attrName>style.visibility</p:attrName>
                                        </p:attrNameLst>
                                      </p:cBhvr>
                                      <p:to>
                                        <p:strVal val="visible"/>
                                      </p:to>
                                    </p:set>
                                    <p:animEffect transition="in" filter="strips(downLeft)">
                                      <p:cBhvr>
                                        <p:cTn id="120" dur="500"/>
                                        <p:tgtEl>
                                          <p:spTgt spid="97"/>
                                        </p:tgtEl>
                                      </p:cBhvr>
                                    </p:animEffect>
                                  </p:childTnLst>
                                </p:cTn>
                              </p:par>
                              <p:par>
                                <p:cTn id="121" presetID="18" presetClass="entr" presetSubtype="12" fill="hold" nodeType="withEffect">
                                  <p:stCondLst>
                                    <p:cond delay="0"/>
                                  </p:stCondLst>
                                  <p:childTnLst>
                                    <p:set>
                                      <p:cBhvr>
                                        <p:cTn id="122" dur="1" fill="hold">
                                          <p:stCondLst>
                                            <p:cond delay="0"/>
                                          </p:stCondLst>
                                        </p:cTn>
                                        <p:tgtEl>
                                          <p:spTgt spid="105"/>
                                        </p:tgtEl>
                                        <p:attrNameLst>
                                          <p:attrName>style.visibility</p:attrName>
                                        </p:attrNameLst>
                                      </p:cBhvr>
                                      <p:to>
                                        <p:strVal val="visible"/>
                                      </p:to>
                                    </p:set>
                                    <p:animEffect transition="in" filter="strips(downLeft)">
                                      <p:cBhvr>
                                        <p:cTn id="123" dur="500"/>
                                        <p:tgtEl>
                                          <p:spTgt spid="105"/>
                                        </p:tgtEl>
                                      </p:cBhvr>
                                    </p:animEffect>
                                  </p:childTnLst>
                                </p:cTn>
                              </p:par>
                              <p:par>
                                <p:cTn id="124" presetID="18" presetClass="entr" presetSubtype="12" fill="hold" nodeType="withEffect">
                                  <p:stCondLst>
                                    <p:cond delay="0"/>
                                  </p:stCondLst>
                                  <p:childTnLst>
                                    <p:set>
                                      <p:cBhvr>
                                        <p:cTn id="125" dur="1" fill="hold">
                                          <p:stCondLst>
                                            <p:cond delay="0"/>
                                          </p:stCondLst>
                                        </p:cTn>
                                        <p:tgtEl>
                                          <p:spTgt spid="112"/>
                                        </p:tgtEl>
                                        <p:attrNameLst>
                                          <p:attrName>style.visibility</p:attrName>
                                        </p:attrNameLst>
                                      </p:cBhvr>
                                      <p:to>
                                        <p:strVal val="visible"/>
                                      </p:to>
                                    </p:set>
                                    <p:animEffect transition="in" filter="strips(downLeft)">
                                      <p:cBhvr>
                                        <p:cTn id="126" dur="500"/>
                                        <p:tgtEl>
                                          <p:spTgt spid="112"/>
                                        </p:tgtEl>
                                      </p:cBhvr>
                                    </p:animEffect>
                                  </p:childTnLst>
                                </p:cTn>
                              </p:par>
                              <p:par>
                                <p:cTn id="127" presetID="18" presetClass="entr" presetSubtype="12" fill="hold" nodeType="withEffect">
                                  <p:stCondLst>
                                    <p:cond delay="0"/>
                                  </p:stCondLst>
                                  <p:childTnLst>
                                    <p:set>
                                      <p:cBhvr>
                                        <p:cTn id="128" dur="1" fill="hold">
                                          <p:stCondLst>
                                            <p:cond delay="0"/>
                                          </p:stCondLst>
                                        </p:cTn>
                                        <p:tgtEl>
                                          <p:spTgt spid="120"/>
                                        </p:tgtEl>
                                        <p:attrNameLst>
                                          <p:attrName>style.visibility</p:attrName>
                                        </p:attrNameLst>
                                      </p:cBhvr>
                                      <p:to>
                                        <p:strVal val="visible"/>
                                      </p:to>
                                    </p:set>
                                    <p:animEffect transition="in" filter="strips(downLeft)">
                                      <p:cBhvr>
                                        <p:cTn id="129" dur="500"/>
                                        <p:tgtEl>
                                          <p:spTgt spid="120"/>
                                        </p:tgtEl>
                                      </p:cBhvr>
                                    </p:animEffect>
                                  </p:childTnLst>
                                </p:cTn>
                              </p:par>
                              <p:par>
                                <p:cTn id="130" presetID="18" presetClass="entr" presetSubtype="12" fill="hold" nodeType="withEffect">
                                  <p:stCondLst>
                                    <p:cond delay="0"/>
                                  </p:stCondLst>
                                  <p:childTnLst>
                                    <p:set>
                                      <p:cBhvr>
                                        <p:cTn id="131" dur="1" fill="hold">
                                          <p:stCondLst>
                                            <p:cond delay="0"/>
                                          </p:stCondLst>
                                        </p:cTn>
                                        <p:tgtEl>
                                          <p:spTgt spid="130"/>
                                        </p:tgtEl>
                                        <p:attrNameLst>
                                          <p:attrName>style.visibility</p:attrName>
                                        </p:attrNameLst>
                                      </p:cBhvr>
                                      <p:to>
                                        <p:strVal val="visible"/>
                                      </p:to>
                                    </p:set>
                                    <p:animEffect transition="in" filter="strips(downLeft)">
                                      <p:cBhvr>
                                        <p:cTn id="132" dur="500"/>
                                        <p:tgtEl>
                                          <p:spTgt spid="130"/>
                                        </p:tgtEl>
                                      </p:cBhvr>
                                    </p:animEffect>
                                  </p:childTnLst>
                                </p:cTn>
                              </p:par>
                              <p:par>
                                <p:cTn id="133" presetID="18" presetClass="entr" presetSubtype="12" fill="hold" nodeType="withEffect">
                                  <p:stCondLst>
                                    <p:cond delay="0"/>
                                  </p:stCondLst>
                                  <p:childTnLst>
                                    <p:set>
                                      <p:cBhvr>
                                        <p:cTn id="134" dur="1" fill="hold">
                                          <p:stCondLst>
                                            <p:cond delay="0"/>
                                          </p:stCondLst>
                                        </p:cTn>
                                        <p:tgtEl>
                                          <p:spTgt spid="131"/>
                                        </p:tgtEl>
                                        <p:attrNameLst>
                                          <p:attrName>style.visibility</p:attrName>
                                        </p:attrNameLst>
                                      </p:cBhvr>
                                      <p:to>
                                        <p:strVal val="visible"/>
                                      </p:to>
                                    </p:set>
                                    <p:animEffect transition="in" filter="strips(downLeft)">
                                      <p:cBhvr>
                                        <p:cTn id="135" dur="500"/>
                                        <p:tgtEl>
                                          <p:spTgt spid="131"/>
                                        </p:tgtEl>
                                      </p:cBhvr>
                                    </p:animEffect>
                                  </p:childTnLst>
                                </p:cTn>
                              </p:par>
                              <p:par>
                                <p:cTn id="136" presetID="18" presetClass="entr" presetSubtype="12" fill="hold" nodeType="withEffect">
                                  <p:stCondLst>
                                    <p:cond delay="0"/>
                                  </p:stCondLst>
                                  <p:childTnLst>
                                    <p:set>
                                      <p:cBhvr>
                                        <p:cTn id="137" dur="1" fill="hold">
                                          <p:stCondLst>
                                            <p:cond delay="0"/>
                                          </p:stCondLst>
                                        </p:cTn>
                                        <p:tgtEl>
                                          <p:spTgt spid="134"/>
                                        </p:tgtEl>
                                        <p:attrNameLst>
                                          <p:attrName>style.visibility</p:attrName>
                                        </p:attrNameLst>
                                      </p:cBhvr>
                                      <p:to>
                                        <p:strVal val="visible"/>
                                      </p:to>
                                    </p:set>
                                    <p:animEffect transition="in" filter="strips(downLeft)">
                                      <p:cBhvr>
                                        <p:cTn id="138" dur="500"/>
                                        <p:tgtEl>
                                          <p:spTgt spid="134"/>
                                        </p:tgtEl>
                                      </p:cBhvr>
                                    </p:animEffect>
                                  </p:childTnLst>
                                </p:cTn>
                              </p:par>
                              <p:par>
                                <p:cTn id="139" presetID="18" presetClass="entr" presetSubtype="12" fill="hold" nodeType="withEffect">
                                  <p:stCondLst>
                                    <p:cond delay="0"/>
                                  </p:stCondLst>
                                  <p:childTnLst>
                                    <p:set>
                                      <p:cBhvr>
                                        <p:cTn id="140" dur="1" fill="hold">
                                          <p:stCondLst>
                                            <p:cond delay="0"/>
                                          </p:stCondLst>
                                        </p:cTn>
                                        <p:tgtEl>
                                          <p:spTgt spid="142"/>
                                        </p:tgtEl>
                                        <p:attrNameLst>
                                          <p:attrName>style.visibility</p:attrName>
                                        </p:attrNameLst>
                                      </p:cBhvr>
                                      <p:to>
                                        <p:strVal val="visible"/>
                                      </p:to>
                                    </p:set>
                                    <p:animEffect transition="in" filter="strips(downLeft)">
                                      <p:cBhvr>
                                        <p:cTn id="141" dur="500"/>
                                        <p:tgtEl>
                                          <p:spTgt spid="142"/>
                                        </p:tgtEl>
                                      </p:cBhvr>
                                    </p:animEffect>
                                  </p:childTnLst>
                                </p:cTn>
                              </p:par>
                              <p:par>
                                <p:cTn id="142" presetID="18" presetClass="entr" presetSubtype="12" fill="hold" nodeType="withEffect">
                                  <p:stCondLst>
                                    <p:cond delay="0"/>
                                  </p:stCondLst>
                                  <p:childTnLst>
                                    <p:set>
                                      <p:cBhvr>
                                        <p:cTn id="143" dur="1" fill="hold">
                                          <p:stCondLst>
                                            <p:cond delay="0"/>
                                          </p:stCondLst>
                                        </p:cTn>
                                        <p:tgtEl>
                                          <p:spTgt spid="143"/>
                                        </p:tgtEl>
                                        <p:attrNameLst>
                                          <p:attrName>style.visibility</p:attrName>
                                        </p:attrNameLst>
                                      </p:cBhvr>
                                      <p:to>
                                        <p:strVal val="visible"/>
                                      </p:to>
                                    </p:set>
                                    <p:animEffect transition="in" filter="strips(downLeft)">
                                      <p:cBhvr>
                                        <p:cTn id="144" dur="500"/>
                                        <p:tgtEl>
                                          <p:spTgt spid="143"/>
                                        </p:tgtEl>
                                      </p:cBhvr>
                                    </p:animEffect>
                                  </p:childTnLst>
                                </p:cTn>
                              </p:par>
                              <p:par>
                                <p:cTn id="145" presetID="18" presetClass="entr" presetSubtype="12" fill="hold" grpId="0" nodeType="withEffect">
                                  <p:stCondLst>
                                    <p:cond delay="0"/>
                                  </p:stCondLst>
                                  <p:childTnLst>
                                    <p:set>
                                      <p:cBhvr>
                                        <p:cTn id="146" dur="1" fill="hold">
                                          <p:stCondLst>
                                            <p:cond delay="0"/>
                                          </p:stCondLst>
                                        </p:cTn>
                                        <p:tgtEl>
                                          <p:spTgt spid="159"/>
                                        </p:tgtEl>
                                        <p:attrNameLst>
                                          <p:attrName>style.visibility</p:attrName>
                                        </p:attrNameLst>
                                      </p:cBhvr>
                                      <p:to>
                                        <p:strVal val="visible"/>
                                      </p:to>
                                    </p:set>
                                    <p:animEffect transition="in" filter="strips(downLeft)">
                                      <p:cBhvr>
                                        <p:cTn id="147" dur="500"/>
                                        <p:tgtEl>
                                          <p:spTgt spid="159"/>
                                        </p:tgtEl>
                                      </p:cBhvr>
                                    </p:animEffect>
                                  </p:childTnLst>
                                </p:cTn>
                              </p:par>
                              <p:par>
                                <p:cTn id="148" presetID="18" presetClass="entr" presetSubtype="12" fill="hold" grpId="0" nodeType="withEffect">
                                  <p:stCondLst>
                                    <p:cond delay="0"/>
                                  </p:stCondLst>
                                  <p:childTnLst>
                                    <p:set>
                                      <p:cBhvr>
                                        <p:cTn id="149" dur="1" fill="hold">
                                          <p:stCondLst>
                                            <p:cond delay="0"/>
                                          </p:stCondLst>
                                        </p:cTn>
                                        <p:tgtEl>
                                          <p:spTgt spid="160"/>
                                        </p:tgtEl>
                                        <p:attrNameLst>
                                          <p:attrName>style.visibility</p:attrName>
                                        </p:attrNameLst>
                                      </p:cBhvr>
                                      <p:to>
                                        <p:strVal val="visible"/>
                                      </p:to>
                                    </p:set>
                                    <p:animEffect transition="in" filter="strips(downLeft)">
                                      <p:cBhvr>
                                        <p:cTn id="150" dur="500"/>
                                        <p:tgtEl>
                                          <p:spTgt spid="160"/>
                                        </p:tgtEl>
                                      </p:cBhvr>
                                    </p:animEffect>
                                  </p:childTnLst>
                                </p:cTn>
                              </p:par>
                              <p:par>
                                <p:cTn id="151" presetID="18" presetClass="entr" presetSubtype="12" fill="hold" grpId="0" nodeType="withEffect">
                                  <p:stCondLst>
                                    <p:cond delay="0"/>
                                  </p:stCondLst>
                                  <p:childTnLst>
                                    <p:set>
                                      <p:cBhvr>
                                        <p:cTn id="152" dur="1" fill="hold">
                                          <p:stCondLst>
                                            <p:cond delay="0"/>
                                          </p:stCondLst>
                                        </p:cTn>
                                        <p:tgtEl>
                                          <p:spTgt spid="161"/>
                                        </p:tgtEl>
                                        <p:attrNameLst>
                                          <p:attrName>style.visibility</p:attrName>
                                        </p:attrNameLst>
                                      </p:cBhvr>
                                      <p:to>
                                        <p:strVal val="visible"/>
                                      </p:to>
                                    </p:set>
                                    <p:animEffect transition="in" filter="strips(downLeft)">
                                      <p:cBhvr>
                                        <p:cTn id="153" dur="500"/>
                                        <p:tgtEl>
                                          <p:spTgt spid="161"/>
                                        </p:tgtEl>
                                      </p:cBhvr>
                                    </p:animEffect>
                                  </p:childTnLst>
                                </p:cTn>
                              </p:par>
                              <p:par>
                                <p:cTn id="154" presetID="18" presetClass="entr" presetSubtype="12" fill="hold" grpId="0" nodeType="withEffect">
                                  <p:stCondLst>
                                    <p:cond delay="0"/>
                                  </p:stCondLst>
                                  <p:childTnLst>
                                    <p:set>
                                      <p:cBhvr>
                                        <p:cTn id="155" dur="1" fill="hold">
                                          <p:stCondLst>
                                            <p:cond delay="0"/>
                                          </p:stCondLst>
                                        </p:cTn>
                                        <p:tgtEl>
                                          <p:spTgt spid="164"/>
                                        </p:tgtEl>
                                        <p:attrNameLst>
                                          <p:attrName>style.visibility</p:attrName>
                                        </p:attrNameLst>
                                      </p:cBhvr>
                                      <p:to>
                                        <p:strVal val="visible"/>
                                      </p:to>
                                    </p:set>
                                    <p:animEffect transition="in" filter="strips(downLeft)">
                                      <p:cBhvr>
                                        <p:cTn id="156" dur="500"/>
                                        <p:tgtEl>
                                          <p:spTgt spid="164"/>
                                        </p:tgtEl>
                                      </p:cBhvr>
                                    </p:animEffect>
                                  </p:childTnLst>
                                </p:cTn>
                              </p:par>
                              <p:par>
                                <p:cTn id="157" presetID="18" presetClass="entr" presetSubtype="6" fill="hold" nodeType="withEffect">
                                  <p:stCondLst>
                                    <p:cond delay="0"/>
                                  </p:stCondLst>
                                  <p:childTnLst>
                                    <p:set>
                                      <p:cBhvr>
                                        <p:cTn id="158" dur="1" fill="hold">
                                          <p:stCondLst>
                                            <p:cond delay="0"/>
                                          </p:stCondLst>
                                        </p:cTn>
                                        <p:tgtEl>
                                          <p:spTgt spid="190"/>
                                        </p:tgtEl>
                                        <p:attrNameLst>
                                          <p:attrName>style.visibility</p:attrName>
                                        </p:attrNameLst>
                                      </p:cBhvr>
                                      <p:to>
                                        <p:strVal val="visible"/>
                                      </p:to>
                                    </p:set>
                                    <p:animEffect transition="in" filter="strips(downRight)">
                                      <p:cBhvr>
                                        <p:cTn id="159" dur="500"/>
                                        <p:tgtEl>
                                          <p:spTgt spid="190"/>
                                        </p:tgtEl>
                                      </p:cBhvr>
                                    </p:animEffect>
                                  </p:childTnLst>
                                </p:cTn>
                              </p:par>
                              <p:par>
                                <p:cTn id="160" presetID="18" presetClass="entr" presetSubtype="6" fill="hold" nodeType="withEffect">
                                  <p:stCondLst>
                                    <p:cond delay="0"/>
                                  </p:stCondLst>
                                  <p:childTnLst>
                                    <p:set>
                                      <p:cBhvr>
                                        <p:cTn id="161" dur="1" fill="hold">
                                          <p:stCondLst>
                                            <p:cond delay="0"/>
                                          </p:stCondLst>
                                        </p:cTn>
                                        <p:tgtEl>
                                          <p:spTgt spid="180"/>
                                        </p:tgtEl>
                                        <p:attrNameLst>
                                          <p:attrName>style.visibility</p:attrName>
                                        </p:attrNameLst>
                                      </p:cBhvr>
                                      <p:to>
                                        <p:strVal val="visible"/>
                                      </p:to>
                                    </p:set>
                                    <p:animEffect transition="in" filter="strips(downRight)">
                                      <p:cBhvr>
                                        <p:cTn id="162" dur="500"/>
                                        <p:tgtEl>
                                          <p:spTgt spid="180"/>
                                        </p:tgtEl>
                                      </p:cBhvr>
                                    </p:animEffect>
                                  </p:childTnLst>
                                </p:cTn>
                              </p:par>
                              <p:par>
                                <p:cTn id="163" presetID="1" presetClass="exit" presetSubtype="0" fill="hold" nodeType="withEffect">
                                  <p:stCondLst>
                                    <p:cond delay="0"/>
                                  </p:stCondLst>
                                  <p:childTnLst>
                                    <p:set>
                                      <p:cBhvr>
                                        <p:cTn id="164" dur="1" fill="hold">
                                          <p:stCondLst>
                                            <p:cond delay="0"/>
                                          </p:stCondLst>
                                        </p:cTn>
                                        <p:tgtEl>
                                          <p:spTgt spid="22"/>
                                        </p:tgtEl>
                                        <p:attrNameLst>
                                          <p:attrName>style.visibility</p:attrName>
                                        </p:attrNameLst>
                                      </p:cBhvr>
                                      <p:to>
                                        <p:strVal val="hidden"/>
                                      </p:to>
                                    </p:set>
                                  </p:childTnLst>
                                </p:cTn>
                              </p:par>
                              <p:par>
                                <p:cTn id="165" presetID="1" presetClass="exit" presetSubtype="0" fill="hold" grpId="1" nodeType="withEffect">
                                  <p:stCondLst>
                                    <p:cond delay="0"/>
                                  </p:stCondLst>
                                  <p:childTnLst>
                                    <p:set>
                                      <p:cBhvr>
                                        <p:cTn id="166" dur="1" fill="hold">
                                          <p:stCondLst>
                                            <p:cond delay="0"/>
                                          </p:stCondLst>
                                        </p:cTn>
                                        <p:tgtEl>
                                          <p:spTgt spid="23"/>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22" presetClass="entr" presetSubtype="8" fill="hold" grpId="0" nodeType="clickEffect">
                                  <p:stCondLst>
                                    <p:cond delay="0"/>
                                  </p:stCondLst>
                                  <p:childTnLst>
                                    <p:set>
                                      <p:cBhvr>
                                        <p:cTn id="170" dur="1" fill="hold">
                                          <p:stCondLst>
                                            <p:cond delay="0"/>
                                          </p:stCondLst>
                                        </p:cTn>
                                        <p:tgtEl>
                                          <p:spTgt spid="18"/>
                                        </p:tgtEl>
                                        <p:attrNameLst>
                                          <p:attrName>style.visibility</p:attrName>
                                        </p:attrNameLst>
                                      </p:cBhvr>
                                      <p:to>
                                        <p:strVal val="visible"/>
                                      </p:to>
                                    </p:set>
                                    <p:animEffect transition="in" filter="wipe(left)">
                                      <p:cBhvr>
                                        <p:cTn id="171" dur="500"/>
                                        <p:tgtEl>
                                          <p:spTgt spid="18"/>
                                        </p:tgtEl>
                                      </p:cBhvr>
                                    </p:animEffect>
                                  </p:childTnLst>
                                </p:cTn>
                              </p:par>
                              <p:par>
                                <p:cTn id="172" presetID="22" presetClass="entr" presetSubtype="8" fill="hold" nodeType="withEffect">
                                  <p:stCondLst>
                                    <p:cond delay="0"/>
                                  </p:stCondLst>
                                  <p:childTnLst>
                                    <p:set>
                                      <p:cBhvr>
                                        <p:cTn id="173" dur="1" fill="hold">
                                          <p:stCondLst>
                                            <p:cond delay="0"/>
                                          </p:stCondLst>
                                        </p:cTn>
                                        <p:tgtEl>
                                          <p:spTgt spid="19"/>
                                        </p:tgtEl>
                                        <p:attrNameLst>
                                          <p:attrName>style.visibility</p:attrName>
                                        </p:attrNameLst>
                                      </p:cBhvr>
                                      <p:to>
                                        <p:strVal val="visible"/>
                                      </p:to>
                                    </p:set>
                                    <p:animEffect transition="in" filter="wipe(left)">
                                      <p:cBhvr>
                                        <p:cTn id="174" dur="500"/>
                                        <p:tgtEl>
                                          <p:spTgt spid="19"/>
                                        </p:tgtEl>
                                      </p:cBhvr>
                                    </p:animEffect>
                                  </p:childTnLst>
                                </p:cTn>
                              </p:par>
                              <p:par>
                                <p:cTn id="175" presetID="22" presetClass="entr" presetSubtype="8" fill="hold" nodeType="withEffect">
                                  <p:stCondLst>
                                    <p:cond delay="0"/>
                                  </p:stCondLst>
                                  <p:childTnLst>
                                    <p:set>
                                      <p:cBhvr>
                                        <p:cTn id="176" dur="1" fill="hold">
                                          <p:stCondLst>
                                            <p:cond delay="0"/>
                                          </p:stCondLst>
                                        </p:cTn>
                                        <p:tgtEl>
                                          <p:spTgt spid="20"/>
                                        </p:tgtEl>
                                        <p:attrNameLst>
                                          <p:attrName>style.visibility</p:attrName>
                                        </p:attrNameLst>
                                      </p:cBhvr>
                                      <p:to>
                                        <p:strVal val="visible"/>
                                      </p:to>
                                    </p:set>
                                    <p:animEffect transition="in" filter="wipe(left)">
                                      <p:cBhvr>
                                        <p:cTn id="177" dur="500"/>
                                        <p:tgtEl>
                                          <p:spTgt spid="20"/>
                                        </p:tgtEl>
                                      </p:cBhvr>
                                    </p:animEffect>
                                  </p:childTnLst>
                                </p:cTn>
                              </p:par>
                              <p:par>
                                <p:cTn id="178" presetID="22" presetClass="entr" presetSubtype="8" fill="hold" grpId="0" nodeType="withEffect">
                                  <p:stCondLst>
                                    <p:cond delay="0"/>
                                  </p:stCondLst>
                                  <p:childTnLst>
                                    <p:set>
                                      <p:cBhvr>
                                        <p:cTn id="179" dur="1" fill="hold">
                                          <p:stCondLst>
                                            <p:cond delay="0"/>
                                          </p:stCondLst>
                                        </p:cTn>
                                        <p:tgtEl>
                                          <p:spTgt spid="13"/>
                                        </p:tgtEl>
                                        <p:attrNameLst>
                                          <p:attrName>style.visibility</p:attrName>
                                        </p:attrNameLst>
                                      </p:cBhvr>
                                      <p:to>
                                        <p:strVal val="visible"/>
                                      </p:to>
                                    </p:set>
                                    <p:animEffect transition="in" filter="wipe(left)">
                                      <p:cBhvr>
                                        <p:cTn id="180" dur="500"/>
                                        <p:tgtEl>
                                          <p:spTgt spid="13"/>
                                        </p:tgtEl>
                                      </p:cBhvr>
                                    </p:animEffect>
                                  </p:childTnLst>
                                </p:cTn>
                              </p:par>
                              <p:par>
                                <p:cTn id="181" presetID="22" presetClass="entr" presetSubtype="8" fill="hold" grpId="0" nodeType="withEffect">
                                  <p:stCondLst>
                                    <p:cond delay="0"/>
                                  </p:stCondLst>
                                  <p:childTnLst>
                                    <p:set>
                                      <p:cBhvr>
                                        <p:cTn id="182" dur="1" fill="hold">
                                          <p:stCondLst>
                                            <p:cond delay="0"/>
                                          </p:stCondLst>
                                        </p:cTn>
                                        <p:tgtEl>
                                          <p:spTgt spid="21"/>
                                        </p:tgtEl>
                                        <p:attrNameLst>
                                          <p:attrName>style.visibility</p:attrName>
                                        </p:attrNameLst>
                                      </p:cBhvr>
                                      <p:to>
                                        <p:strVal val="visible"/>
                                      </p:to>
                                    </p:set>
                                    <p:animEffect transition="in" filter="wipe(left)">
                                      <p:cBhvr>
                                        <p:cTn id="183" dur="500"/>
                                        <p:tgtEl>
                                          <p:spTgt spid="21"/>
                                        </p:tgtEl>
                                      </p:cBhvr>
                                    </p:animEffect>
                                  </p:childTnLst>
                                </p:cTn>
                              </p:par>
                              <p:par>
                                <p:cTn id="184" presetID="22" presetClass="exit" presetSubtype="8" fill="hold" nodeType="withEffect">
                                  <p:stCondLst>
                                    <p:cond delay="0"/>
                                  </p:stCondLst>
                                  <p:childTnLst>
                                    <p:animEffect transition="out" filter="wipe(left)">
                                      <p:cBhvr>
                                        <p:cTn id="185" dur="500"/>
                                        <p:tgtEl>
                                          <p:spTgt spid="6"/>
                                        </p:tgtEl>
                                      </p:cBhvr>
                                    </p:animEffect>
                                    <p:set>
                                      <p:cBhvr>
                                        <p:cTn id="186" dur="1" fill="hold">
                                          <p:stCondLst>
                                            <p:cond delay="499"/>
                                          </p:stCondLst>
                                        </p:cTn>
                                        <p:tgtEl>
                                          <p:spTgt spid="6"/>
                                        </p:tgtEl>
                                        <p:attrNameLst>
                                          <p:attrName>style.visibility</p:attrName>
                                        </p:attrNameLst>
                                      </p:cBhvr>
                                      <p:to>
                                        <p:strVal val="hidden"/>
                                      </p:to>
                                    </p:set>
                                  </p:childTnLst>
                                </p:cTn>
                              </p:par>
                              <p:par>
                                <p:cTn id="187" presetID="18" presetClass="entr" presetSubtype="6" fill="hold" nodeType="withEffect">
                                  <p:stCondLst>
                                    <p:cond delay="0"/>
                                  </p:stCondLst>
                                  <p:childTnLst>
                                    <p:set>
                                      <p:cBhvr>
                                        <p:cTn id="188" dur="1" fill="hold">
                                          <p:stCondLst>
                                            <p:cond delay="0"/>
                                          </p:stCondLst>
                                        </p:cTn>
                                        <p:tgtEl>
                                          <p:spTgt spid="128"/>
                                        </p:tgtEl>
                                        <p:attrNameLst>
                                          <p:attrName>style.visibility</p:attrName>
                                        </p:attrNameLst>
                                      </p:cBhvr>
                                      <p:to>
                                        <p:strVal val="visible"/>
                                      </p:to>
                                    </p:set>
                                    <p:animEffect transition="in" filter="strips(downRight)">
                                      <p:cBhvr>
                                        <p:cTn id="189" dur="500"/>
                                        <p:tgtEl>
                                          <p:spTgt spid="128"/>
                                        </p:tgtEl>
                                      </p:cBhvr>
                                    </p:animEffect>
                                  </p:childTnLst>
                                </p:cTn>
                              </p:par>
                              <p:par>
                                <p:cTn id="190" presetID="18" presetClass="entr" presetSubtype="6" fill="hold" nodeType="withEffect">
                                  <p:stCondLst>
                                    <p:cond delay="0"/>
                                  </p:stCondLst>
                                  <p:childTnLst>
                                    <p:set>
                                      <p:cBhvr>
                                        <p:cTn id="191" dur="1" fill="hold">
                                          <p:stCondLst>
                                            <p:cond delay="0"/>
                                          </p:stCondLst>
                                        </p:cTn>
                                        <p:tgtEl>
                                          <p:spTgt spid="129"/>
                                        </p:tgtEl>
                                        <p:attrNameLst>
                                          <p:attrName>style.visibility</p:attrName>
                                        </p:attrNameLst>
                                      </p:cBhvr>
                                      <p:to>
                                        <p:strVal val="visible"/>
                                      </p:to>
                                    </p:set>
                                    <p:animEffect transition="in" filter="strips(downRight)">
                                      <p:cBhvr>
                                        <p:cTn id="192" dur="500"/>
                                        <p:tgtEl>
                                          <p:spTgt spid="129"/>
                                        </p:tgtEl>
                                      </p:cBhvr>
                                    </p:animEffect>
                                  </p:childTnLst>
                                </p:cTn>
                              </p:par>
                              <p:par>
                                <p:cTn id="193" presetID="18" presetClass="entr" presetSubtype="6" fill="hold" grpId="0" nodeType="withEffect">
                                  <p:stCondLst>
                                    <p:cond delay="0"/>
                                  </p:stCondLst>
                                  <p:childTnLst>
                                    <p:set>
                                      <p:cBhvr>
                                        <p:cTn id="194" dur="1" fill="hold">
                                          <p:stCondLst>
                                            <p:cond delay="0"/>
                                          </p:stCondLst>
                                        </p:cTn>
                                        <p:tgtEl>
                                          <p:spTgt spid="146"/>
                                        </p:tgtEl>
                                        <p:attrNameLst>
                                          <p:attrName>style.visibility</p:attrName>
                                        </p:attrNameLst>
                                      </p:cBhvr>
                                      <p:to>
                                        <p:strVal val="visible"/>
                                      </p:to>
                                    </p:set>
                                    <p:animEffect transition="in" filter="strips(downRight)">
                                      <p:cBhvr>
                                        <p:cTn id="195" dur="500"/>
                                        <p:tgtEl>
                                          <p:spTgt spid="146"/>
                                        </p:tgtEl>
                                      </p:cBhvr>
                                    </p:animEffect>
                                  </p:childTnLst>
                                </p:cTn>
                              </p:par>
                              <p:par>
                                <p:cTn id="196" presetID="18" presetClass="entr" presetSubtype="6" fill="hold" grpId="0" nodeType="withEffect">
                                  <p:stCondLst>
                                    <p:cond delay="0"/>
                                  </p:stCondLst>
                                  <p:childTnLst>
                                    <p:set>
                                      <p:cBhvr>
                                        <p:cTn id="197" dur="1" fill="hold">
                                          <p:stCondLst>
                                            <p:cond delay="0"/>
                                          </p:stCondLst>
                                        </p:cTn>
                                        <p:tgtEl>
                                          <p:spTgt spid="147"/>
                                        </p:tgtEl>
                                        <p:attrNameLst>
                                          <p:attrName>style.visibility</p:attrName>
                                        </p:attrNameLst>
                                      </p:cBhvr>
                                      <p:to>
                                        <p:strVal val="visible"/>
                                      </p:to>
                                    </p:set>
                                    <p:animEffect transition="in" filter="strips(downRight)">
                                      <p:cBhvr>
                                        <p:cTn id="198" dur="500"/>
                                        <p:tgtEl>
                                          <p:spTgt spid="147"/>
                                        </p:tgtEl>
                                      </p:cBhvr>
                                    </p:animEffect>
                                  </p:childTnLst>
                                </p:cTn>
                              </p:par>
                              <p:par>
                                <p:cTn id="199" presetID="18" presetClass="entr" presetSubtype="6" fill="hold" grpId="0" nodeType="withEffect">
                                  <p:stCondLst>
                                    <p:cond delay="0"/>
                                  </p:stCondLst>
                                  <p:childTnLst>
                                    <p:set>
                                      <p:cBhvr>
                                        <p:cTn id="200" dur="1" fill="hold">
                                          <p:stCondLst>
                                            <p:cond delay="0"/>
                                          </p:stCondLst>
                                        </p:cTn>
                                        <p:tgtEl>
                                          <p:spTgt spid="163"/>
                                        </p:tgtEl>
                                        <p:attrNameLst>
                                          <p:attrName>style.visibility</p:attrName>
                                        </p:attrNameLst>
                                      </p:cBhvr>
                                      <p:to>
                                        <p:strVal val="visible"/>
                                      </p:to>
                                    </p:set>
                                    <p:animEffect transition="in" filter="strips(downRight)">
                                      <p:cBhvr>
                                        <p:cTn id="201" dur="500"/>
                                        <p:tgtEl>
                                          <p:spTgt spid="163"/>
                                        </p:tgtEl>
                                      </p:cBhvr>
                                    </p:animEffect>
                                  </p:childTnLst>
                                </p:cTn>
                              </p:par>
                              <p:par>
                                <p:cTn id="202" presetID="18" presetClass="entr" presetSubtype="6" fill="hold" nodeType="withEffect">
                                  <p:stCondLst>
                                    <p:cond delay="0"/>
                                  </p:stCondLst>
                                  <p:childTnLst>
                                    <p:set>
                                      <p:cBhvr>
                                        <p:cTn id="203" dur="1" fill="hold">
                                          <p:stCondLst>
                                            <p:cond delay="0"/>
                                          </p:stCondLst>
                                        </p:cTn>
                                        <p:tgtEl>
                                          <p:spTgt spid="152"/>
                                        </p:tgtEl>
                                        <p:attrNameLst>
                                          <p:attrName>style.visibility</p:attrName>
                                        </p:attrNameLst>
                                      </p:cBhvr>
                                      <p:to>
                                        <p:strVal val="visible"/>
                                      </p:to>
                                    </p:set>
                                    <p:animEffect transition="in" filter="strips(downRight)">
                                      <p:cBhvr>
                                        <p:cTn id="204" dur="500"/>
                                        <p:tgtEl>
                                          <p:spTgt spid="152"/>
                                        </p:tgtEl>
                                      </p:cBhvr>
                                    </p:animEffect>
                                  </p:childTnLst>
                                </p:cTn>
                              </p:par>
                              <p:par>
                                <p:cTn id="205" presetID="18" presetClass="entr" presetSubtype="6" fill="hold" nodeType="withEffect">
                                  <p:stCondLst>
                                    <p:cond delay="0"/>
                                  </p:stCondLst>
                                  <p:childTnLst>
                                    <p:set>
                                      <p:cBhvr>
                                        <p:cTn id="206" dur="1" fill="hold">
                                          <p:stCondLst>
                                            <p:cond delay="0"/>
                                          </p:stCondLst>
                                        </p:cTn>
                                        <p:tgtEl>
                                          <p:spTgt spid="151"/>
                                        </p:tgtEl>
                                        <p:attrNameLst>
                                          <p:attrName>style.visibility</p:attrName>
                                        </p:attrNameLst>
                                      </p:cBhvr>
                                      <p:to>
                                        <p:strVal val="visible"/>
                                      </p:to>
                                    </p:set>
                                    <p:animEffect transition="in" filter="strips(downRight)">
                                      <p:cBhvr>
                                        <p:cTn id="207" dur="500"/>
                                        <p:tgtEl>
                                          <p:spTgt spid="151"/>
                                        </p:tgtEl>
                                      </p:cBhvr>
                                    </p:animEffect>
                                  </p:childTnLst>
                                </p:cTn>
                              </p:par>
                              <p:par>
                                <p:cTn id="208" presetID="18" presetClass="entr" presetSubtype="6" fill="hold" grpId="0" nodeType="withEffect">
                                  <p:stCondLst>
                                    <p:cond delay="0"/>
                                  </p:stCondLst>
                                  <p:childTnLst>
                                    <p:set>
                                      <p:cBhvr>
                                        <p:cTn id="209" dur="1" fill="hold">
                                          <p:stCondLst>
                                            <p:cond delay="0"/>
                                          </p:stCondLst>
                                        </p:cTn>
                                        <p:tgtEl>
                                          <p:spTgt spid="154"/>
                                        </p:tgtEl>
                                        <p:attrNameLst>
                                          <p:attrName>style.visibility</p:attrName>
                                        </p:attrNameLst>
                                      </p:cBhvr>
                                      <p:to>
                                        <p:strVal val="visible"/>
                                      </p:to>
                                    </p:set>
                                    <p:animEffect transition="in" filter="strips(downRight)">
                                      <p:cBhvr>
                                        <p:cTn id="210" dur="500"/>
                                        <p:tgtEl>
                                          <p:spTgt spid="154"/>
                                        </p:tgtEl>
                                      </p:cBhvr>
                                    </p:animEffect>
                                  </p:childTnLst>
                                </p:cTn>
                              </p:par>
                              <p:par>
                                <p:cTn id="211" presetID="18" presetClass="entr" presetSubtype="6" fill="hold" grpId="0" nodeType="withEffect">
                                  <p:stCondLst>
                                    <p:cond delay="0"/>
                                  </p:stCondLst>
                                  <p:childTnLst>
                                    <p:set>
                                      <p:cBhvr>
                                        <p:cTn id="212" dur="1" fill="hold">
                                          <p:stCondLst>
                                            <p:cond delay="0"/>
                                          </p:stCondLst>
                                        </p:cTn>
                                        <p:tgtEl>
                                          <p:spTgt spid="153"/>
                                        </p:tgtEl>
                                        <p:attrNameLst>
                                          <p:attrName>style.visibility</p:attrName>
                                        </p:attrNameLst>
                                      </p:cBhvr>
                                      <p:to>
                                        <p:strVal val="visible"/>
                                      </p:to>
                                    </p:set>
                                    <p:animEffect transition="in" filter="strips(downRight)">
                                      <p:cBhvr>
                                        <p:cTn id="213" dur="500"/>
                                        <p:tgtEl>
                                          <p:spTgt spid="153"/>
                                        </p:tgtEl>
                                      </p:cBhvr>
                                    </p:animEffect>
                                  </p:childTnLst>
                                </p:cTn>
                              </p:par>
                              <p:par>
                                <p:cTn id="214" presetID="18" presetClass="entr" presetSubtype="12" fill="hold" nodeType="withEffect">
                                  <p:stCondLst>
                                    <p:cond delay="0"/>
                                  </p:stCondLst>
                                  <p:childTnLst>
                                    <p:set>
                                      <p:cBhvr>
                                        <p:cTn id="215" dur="1" fill="hold">
                                          <p:stCondLst>
                                            <p:cond delay="0"/>
                                          </p:stCondLst>
                                        </p:cTn>
                                        <p:tgtEl>
                                          <p:spTgt spid="155"/>
                                        </p:tgtEl>
                                        <p:attrNameLst>
                                          <p:attrName>style.visibility</p:attrName>
                                        </p:attrNameLst>
                                      </p:cBhvr>
                                      <p:to>
                                        <p:strVal val="visible"/>
                                      </p:to>
                                    </p:set>
                                    <p:animEffect transition="in" filter="strips(downLeft)">
                                      <p:cBhvr>
                                        <p:cTn id="216" dur="500"/>
                                        <p:tgtEl>
                                          <p:spTgt spid="155"/>
                                        </p:tgtEl>
                                      </p:cBhvr>
                                    </p:animEffect>
                                  </p:childTnLst>
                                </p:cTn>
                              </p:par>
                              <p:par>
                                <p:cTn id="217" presetID="18" presetClass="entr" presetSubtype="12" fill="hold" nodeType="withEffect">
                                  <p:stCondLst>
                                    <p:cond delay="0"/>
                                  </p:stCondLst>
                                  <p:childTnLst>
                                    <p:set>
                                      <p:cBhvr>
                                        <p:cTn id="218" dur="1" fill="hold">
                                          <p:stCondLst>
                                            <p:cond delay="0"/>
                                          </p:stCondLst>
                                        </p:cTn>
                                        <p:tgtEl>
                                          <p:spTgt spid="156"/>
                                        </p:tgtEl>
                                        <p:attrNameLst>
                                          <p:attrName>style.visibility</p:attrName>
                                        </p:attrNameLst>
                                      </p:cBhvr>
                                      <p:to>
                                        <p:strVal val="visible"/>
                                      </p:to>
                                    </p:set>
                                    <p:animEffect transition="in" filter="strips(downLeft)">
                                      <p:cBhvr>
                                        <p:cTn id="219" dur="500"/>
                                        <p:tgtEl>
                                          <p:spTgt spid="156"/>
                                        </p:tgtEl>
                                      </p:cBhvr>
                                    </p:animEffect>
                                  </p:childTnLst>
                                </p:cTn>
                              </p:par>
                              <p:par>
                                <p:cTn id="220" presetID="18" presetClass="entr" presetSubtype="6" fill="hold" grpId="0" nodeType="withEffect">
                                  <p:stCondLst>
                                    <p:cond delay="0"/>
                                  </p:stCondLst>
                                  <p:childTnLst>
                                    <p:set>
                                      <p:cBhvr>
                                        <p:cTn id="221" dur="1" fill="hold">
                                          <p:stCondLst>
                                            <p:cond delay="0"/>
                                          </p:stCondLst>
                                        </p:cTn>
                                        <p:tgtEl>
                                          <p:spTgt spid="158"/>
                                        </p:tgtEl>
                                        <p:attrNameLst>
                                          <p:attrName>style.visibility</p:attrName>
                                        </p:attrNameLst>
                                      </p:cBhvr>
                                      <p:to>
                                        <p:strVal val="visible"/>
                                      </p:to>
                                    </p:set>
                                    <p:animEffect transition="in" filter="strips(downRight)">
                                      <p:cBhvr>
                                        <p:cTn id="222" dur="500"/>
                                        <p:tgtEl>
                                          <p:spTgt spid="158"/>
                                        </p:tgtEl>
                                      </p:cBhvr>
                                    </p:animEffect>
                                  </p:childTnLst>
                                </p:cTn>
                              </p:par>
                              <p:par>
                                <p:cTn id="223" presetID="18" presetClass="entr" presetSubtype="6" fill="hold" grpId="0" nodeType="withEffect">
                                  <p:stCondLst>
                                    <p:cond delay="0"/>
                                  </p:stCondLst>
                                  <p:childTnLst>
                                    <p:set>
                                      <p:cBhvr>
                                        <p:cTn id="224" dur="1" fill="hold">
                                          <p:stCondLst>
                                            <p:cond delay="0"/>
                                          </p:stCondLst>
                                        </p:cTn>
                                        <p:tgtEl>
                                          <p:spTgt spid="157"/>
                                        </p:tgtEl>
                                        <p:attrNameLst>
                                          <p:attrName>style.visibility</p:attrName>
                                        </p:attrNameLst>
                                      </p:cBhvr>
                                      <p:to>
                                        <p:strVal val="visible"/>
                                      </p:to>
                                    </p:set>
                                    <p:animEffect transition="in" filter="strips(downRight)">
                                      <p:cBhvr>
                                        <p:cTn id="225" dur="5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5" grpId="0"/>
      <p:bldP spid="16" grpId="0"/>
      <p:bldP spid="17" grpId="0"/>
      <p:bldP spid="18" grpId="0"/>
      <p:bldP spid="21" grpId="0"/>
      <p:bldP spid="23" grpId="0"/>
      <p:bldP spid="23" grpId="1"/>
      <p:bldP spid="82" grpId="0"/>
      <p:bldP spid="87" grpId="0"/>
      <p:bldP spid="88" grpId="0"/>
      <p:bldP spid="106" grpId="0"/>
      <p:bldP spid="110" grpId="0"/>
      <p:bldP spid="111" grpId="0"/>
      <p:bldP spid="146" grpId="0"/>
      <p:bldP spid="147" grpId="0"/>
      <p:bldP spid="153" grpId="0"/>
      <p:bldP spid="154" grpId="0"/>
      <p:bldP spid="157" grpId="0"/>
      <p:bldP spid="158" grpId="0"/>
      <p:bldP spid="159" grpId="0"/>
      <p:bldP spid="160" grpId="0"/>
      <p:bldP spid="161" grpId="0"/>
      <p:bldP spid="162" grpId="0"/>
      <p:bldP spid="163" grpId="0"/>
      <p:bldP spid="16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How to detect the Extensive air showers?</a:t>
            </a:r>
            <a:endParaRPr lang="en-US" dirty="0"/>
          </a:p>
        </p:txBody>
      </p:sp>
      <p:pic>
        <p:nvPicPr>
          <p:cNvPr id="7" name="Picture 6" descr="C:\Users\João\Desktop\Thesis\Thesis\Mathematic\GHex.jpg"/>
          <p:cNvPicPr>
            <a:picLocks noChangeAspect="1" noChangeArrowheads="1"/>
          </p:cNvPicPr>
          <p:nvPr/>
        </p:nvPicPr>
        <p:blipFill>
          <a:blip r:embed="rId3" cstate="print"/>
          <a:srcRect/>
          <a:stretch>
            <a:fillRect/>
          </a:stretch>
        </p:blipFill>
        <p:spPr bwMode="auto">
          <a:xfrm>
            <a:off x="802931" y="4551180"/>
            <a:ext cx="3357881" cy="1918789"/>
          </a:xfrm>
          <a:prstGeom prst="rect">
            <a:avLst/>
          </a:prstGeom>
          <a:noFill/>
        </p:spPr>
      </p:pic>
      <p:sp>
        <p:nvSpPr>
          <p:cNvPr id="8" name="TextBox 7"/>
          <p:cNvSpPr txBox="1"/>
          <p:nvPr/>
        </p:nvSpPr>
        <p:spPr>
          <a:xfrm>
            <a:off x="2403638" y="4720457"/>
            <a:ext cx="1191766" cy="276999"/>
          </a:xfrm>
          <a:prstGeom prst="rect">
            <a:avLst/>
          </a:prstGeom>
          <a:gradFill>
            <a:gsLst>
              <a:gs pos="0">
                <a:schemeClr val="bg1"/>
              </a:gs>
              <a:gs pos="50000">
                <a:schemeClr val="bg1">
                  <a:alpha val="44000"/>
                </a:schemeClr>
              </a:gs>
              <a:gs pos="100000">
                <a:schemeClr val="bg1">
                  <a:alpha val="7000"/>
                </a:schemeClr>
              </a:gs>
            </a:gsLst>
            <a:path path="circle">
              <a:fillToRect l="50000" t="50000" r="50000" b="50000"/>
            </a:path>
          </a:gradFill>
        </p:spPr>
        <p:txBody>
          <a:bodyPr wrap="square" rtlCol="0">
            <a:spAutoFit/>
          </a:bodyPr>
          <a:lstStyle/>
          <a:p>
            <a:pPr algn="ctr"/>
            <a:r>
              <a:rPr lang="en-GB" sz="1200" b="1" dirty="0" smtClean="0">
                <a:solidFill>
                  <a:schemeClr val="tx2">
                    <a:lumMod val="50000"/>
                  </a:schemeClr>
                </a:solidFill>
              </a:rPr>
              <a:t>(</a:t>
            </a:r>
            <a:r>
              <a:rPr lang="en-GB" sz="1200" b="1" dirty="0" err="1" smtClean="0">
                <a:solidFill>
                  <a:schemeClr val="tx2">
                    <a:lumMod val="50000"/>
                  </a:schemeClr>
                </a:solidFill>
              </a:rPr>
              <a:t>dE</a:t>
            </a:r>
            <a:r>
              <a:rPr lang="en-GB" sz="1200" b="1" dirty="0" smtClean="0">
                <a:solidFill>
                  <a:schemeClr val="tx2">
                    <a:lumMod val="50000"/>
                  </a:schemeClr>
                </a:solidFill>
              </a:rPr>
              <a:t>/</a:t>
            </a:r>
            <a:r>
              <a:rPr lang="en-GB" sz="1200" b="1" dirty="0" err="1" smtClean="0">
                <a:solidFill>
                  <a:schemeClr val="tx2">
                    <a:lumMod val="50000"/>
                  </a:schemeClr>
                </a:solidFill>
              </a:rPr>
              <a:t>dX</a:t>
            </a:r>
            <a:r>
              <a:rPr lang="en-GB" sz="1200" b="1" dirty="0" smtClean="0">
                <a:solidFill>
                  <a:schemeClr val="tx2">
                    <a:lumMod val="50000"/>
                  </a:schemeClr>
                </a:solidFill>
              </a:rPr>
              <a:t>)max</a:t>
            </a:r>
            <a:endParaRPr lang="en-GB" sz="1200" b="1" dirty="0">
              <a:solidFill>
                <a:schemeClr val="tx2">
                  <a:lumMod val="50000"/>
                </a:schemeClr>
              </a:solidFill>
            </a:endParaRPr>
          </a:p>
        </p:txBody>
      </p:sp>
      <p:cxnSp>
        <p:nvCxnSpPr>
          <p:cNvPr id="9" name="Straight Connector 8"/>
          <p:cNvCxnSpPr/>
          <p:nvPr/>
        </p:nvCxnSpPr>
        <p:spPr>
          <a:xfrm flipH="1" flipV="1">
            <a:off x="2423111" y="4839212"/>
            <a:ext cx="2847" cy="144073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017798" y="6135356"/>
            <a:ext cx="1385025" cy="461665"/>
          </a:xfrm>
          <a:prstGeom prst="rect">
            <a:avLst/>
          </a:prstGeom>
          <a:gradFill flip="none" rotWithShape="1">
            <a:gsLst>
              <a:gs pos="0">
                <a:schemeClr val="bg1"/>
              </a:gs>
              <a:gs pos="87000">
                <a:schemeClr val="bg1">
                  <a:alpha val="81000"/>
                </a:schemeClr>
              </a:gs>
              <a:gs pos="100000">
                <a:schemeClr val="bg1">
                  <a:alpha val="7000"/>
                </a:schemeClr>
              </a:gs>
            </a:gsLst>
            <a:path path="circle">
              <a:fillToRect l="50000" t="50000" r="50000" b="50000"/>
            </a:path>
            <a:tileRect/>
          </a:gradFill>
        </p:spPr>
        <p:txBody>
          <a:bodyPr wrap="square" rtlCol="0">
            <a:spAutoFit/>
          </a:bodyPr>
          <a:lstStyle/>
          <a:p>
            <a:pPr algn="ctr"/>
            <a:r>
              <a:rPr lang="en-GB" sz="1200" b="1" dirty="0" smtClean="0"/>
              <a:t>g/cm</a:t>
            </a:r>
            <a:r>
              <a:rPr lang="en-GB" sz="1200" b="1" baseline="30000" dirty="0" smtClean="0"/>
              <a:t>2</a:t>
            </a:r>
            <a:r>
              <a:rPr lang="en-GB" sz="1200" b="1" dirty="0" smtClean="0"/>
              <a:t> of crossed atmosphere</a:t>
            </a:r>
            <a:endParaRPr lang="en-GB" sz="1200" b="1" dirty="0"/>
          </a:p>
        </p:txBody>
      </p:sp>
      <p:sp>
        <p:nvSpPr>
          <p:cNvPr id="11" name="TextBox 10"/>
          <p:cNvSpPr txBox="1"/>
          <p:nvPr/>
        </p:nvSpPr>
        <p:spPr>
          <a:xfrm>
            <a:off x="1847047" y="5941770"/>
            <a:ext cx="1191766" cy="276999"/>
          </a:xfrm>
          <a:prstGeom prst="rect">
            <a:avLst/>
          </a:prstGeom>
          <a:gradFill flip="none" rotWithShape="1">
            <a:gsLst>
              <a:gs pos="0">
                <a:schemeClr val="bg1"/>
              </a:gs>
              <a:gs pos="50000">
                <a:schemeClr val="bg1">
                  <a:alpha val="44000"/>
                </a:schemeClr>
              </a:gs>
              <a:gs pos="100000">
                <a:schemeClr val="bg1">
                  <a:alpha val="7000"/>
                </a:schemeClr>
              </a:gs>
            </a:gsLst>
            <a:path path="circle">
              <a:fillToRect l="50000" t="50000" r="50000" b="50000"/>
            </a:path>
            <a:tileRect/>
          </a:gradFill>
        </p:spPr>
        <p:txBody>
          <a:bodyPr wrap="square" rtlCol="0">
            <a:spAutoFit/>
          </a:bodyPr>
          <a:lstStyle/>
          <a:p>
            <a:pPr algn="ctr"/>
            <a:r>
              <a:rPr lang="en-GB" sz="1200" b="1" dirty="0" err="1" smtClean="0">
                <a:effectLst>
                  <a:outerShdw blurRad="38100" dist="38100" dir="2700000" algn="tl">
                    <a:srgbClr val="000000">
                      <a:alpha val="43137"/>
                    </a:srgbClr>
                  </a:outerShdw>
                </a:effectLst>
              </a:rPr>
              <a:t>Xmax</a:t>
            </a:r>
            <a:endParaRPr lang="en-GB" sz="1200" b="1" dirty="0">
              <a:effectLst>
                <a:outerShdw blurRad="38100" dist="38100" dir="2700000" algn="tl">
                  <a:srgbClr val="000000">
                    <a:alpha val="43137"/>
                  </a:srgbClr>
                </a:outerShdw>
              </a:effectLst>
            </a:endParaRPr>
          </a:p>
        </p:txBody>
      </p:sp>
      <p:sp>
        <p:nvSpPr>
          <p:cNvPr id="12" name="TextBox 11"/>
          <p:cNvSpPr txBox="1"/>
          <p:nvPr/>
        </p:nvSpPr>
        <p:spPr>
          <a:xfrm>
            <a:off x="946947" y="4299152"/>
            <a:ext cx="3676808" cy="307777"/>
          </a:xfrm>
          <a:prstGeom prst="rect">
            <a:avLst/>
          </a:prstGeom>
          <a:gradFill flip="none" rotWithShape="1">
            <a:gsLst>
              <a:gs pos="0">
                <a:schemeClr val="bg1"/>
              </a:gs>
              <a:gs pos="87000">
                <a:schemeClr val="bg1">
                  <a:alpha val="81000"/>
                </a:schemeClr>
              </a:gs>
              <a:gs pos="100000">
                <a:schemeClr val="bg1">
                  <a:alpha val="7000"/>
                </a:schemeClr>
              </a:gs>
            </a:gsLst>
            <a:path path="circle">
              <a:fillToRect l="50000" t="50000" r="50000" b="50000"/>
            </a:path>
            <a:tileRect/>
          </a:gradFill>
        </p:spPr>
        <p:txBody>
          <a:bodyPr wrap="square" rtlCol="0">
            <a:spAutoFit/>
          </a:bodyPr>
          <a:lstStyle/>
          <a:p>
            <a:r>
              <a:rPr lang="en-GB" sz="1400" b="1" u="sng" dirty="0" smtClean="0"/>
              <a:t>Longitudinal development:</a:t>
            </a:r>
            <a:r>
              <a:rPr lang="en-GB" sz="1200" dirty="0" smtClean="0"/>
              <a:t> Deposited  Energy</a:t>
            </a:r>
            <a:endParaRPr lang="en-GB" sz="1200" dirty="0"/>
          </a:p>
        </p:txBody>
      </p:sp>
      <p:sp>
        <p:nvSpPr>
          <p:cNvPr id="14" name="Content Placeholder 2"/>
          <p:cNvSpPr txBox="1">
            <a:spLocks/>
          </p:cNvSpPr>
          <p:nvPr/>
        </p:nvSpPr>
        <p:spPr>
          <a:xfrm>
            <a:off x="4699322" y="1078162"/>
            <a:ext cx="4444678" cy="1091525"/>
          </a:xfrm>
          <a:prstGeom prst="rect">
            <a:avLst/>
          </a:prstGeom>
        </p:spPr>
        <p:txBody>
          <a:bodyPr vert="horz" lIns="91440" tIns="45720" rIns="91440" bIns="45720" rtlCol="0">
            <a:normAutofit/>
          </a:bodyPr>
          <a:lstStyle/>
          <a:p>
            <a:pPr marL="342900" indent="-342900">
              <a:spcBef>
                <a:spcPct val="20000"/>
              </a:spcBef>
              <a:buFont typeface="Wingdings" panose="05000000000000000000" pitchFamily="2" charset="2"/>
              <a:buChar char="q"/>
            </a:pPr>
            <a:r>
              <a:rPr lang="en-GB" sz="2000" b="1" dirty="0">
                <a:solidFill>
                  <a:srgbClr val="C00000"/>
                </a:solidFill>
              </a:rPr>
              <a:t>Through the emitted </a:t>
            </a:r>
            <a:r>
              <a:rPr lang="en-GB" sz="2000" b="1" dirty="0" smtClean="0">
                <a:solidFill>
                  <a:srgbClr val="C00000"/>
                </a:solidFill>
              </a:rPr>
              <a:t>light </a:t>
            </a:r>
            <a:r>
              <a:rPr lang="en-GB" sz="1400" b="1" dirty="0" smtClean="0">
                <a:solidFill>
                  <a:srgbClr val="C00000"/>
                </a:solidFill>
              </a:rPr>
              <a:t>with telescopes</a:t>
            </a:r>
          </a:p>
          <a:p>
            <a:pPr marL="536575"/>
            <a:r>
              <a:rPr lang="en-GB" sz="1600" b="1" dirty="0" smtClean="0">
                <a:solidFill>
                  <a:srgbClr val="C00000"/>
                </a:solidFill>
              </a:rPr>
              <a:t>From electromagnetic component</a:t>
            </a:r>
            <a:endParaRPr lang="en-GB" sz="1600" b="1" dirty="0">
              <a:solidFill>
                <a:srgbClr val="C00000"/>
              </a:solidFill>
            </a:endParaRPr>
          </a:p>
          <a:p>
            <a:pPr marL="342900" indent="-342900">
              <a:spcBef>
                <a:spcPct val="20000"/>
              </a:spcBef>
              <a:buFont typeface="Wingdings" panose="05000000000000000000" pitchFamily="2" charset="2"/>
              <a:buChar char="q"/>
            </a:pPr>
            <a:endParaRPr kumimoji="0" lang="en-GB" b="1" u="none" strike="noStrike" kern="1200" cap="none" spc="0" normalizeH="0" baseline="0" noProof="0" dirty="0" smtClean="0">
              <a:ln>
                <a:noFill/>
              </a:ln>
              <a:solidFill>
                <a:srgbClr val="540000"/>
              </a:solidFill>
              <a:effectLst/>
              <a:uLnTx/>
              <a:uFillTx/>
              <a:latin typeface="+mn-lt"/>
              <a:ea typeface="+mn-ea"/>
              <a:cs typeface="+mn-cs"/>
            </a:endParaRPr>
          </a:p>
        </p:txBody>
      </p:sp>
      <p:sp>
        <p:nvSpPr>
          <p:cNvPr id="15" name="CaixaDeTexto 16"/>
          <p:cNvSpPr txBox="1">
            <a:spLocks noChangeArrowheads="1"/>
          </p:cNvSpPr>
          <p:nvPr/>
        </p:nvSpPr>
        <p:spPr bwMode="auto">
          <a:xfrm>
            <a:off x="5616116" y="1592796"/>
            <a:ext cx="3527884" cy="830997"/>
          </a:xfrm>
          <a:prstGeom prst="rect">
            <a:avLst/>
          </a:prstGeom>
          <a:noFill/>
          <a:ln w="9525">
            <a:noFill/>
            <a:miter lim="800000"/>
            <a:headEnd/>
            <a:tailEnd/>
          </a:ln>
        </p:spPr>
        <p:txBody>
          <a:bodyPr wrap="square">
            <a:spAutoFit/>
          </a:bodyPr>
          <a:lstStyle/>
          <a:p>
            <a:pPr>
              <a:lnSpc>
                <a:spcPct val="150000"/>
              </a:lnSpc>
            </a:pPr>
            <a:r>
              <a:rPr lang="pt-PT" sz="1600" dirty="0" smtClean="0">
                <a:latin typeface="Calibri" pitchFamily="34" charset="0"/>
              </a:rPr>
              <a:t>1. </a:t>
            </a:r>
            <a:r>
              <a:rPr lang="pt-PT" sz="1600" dirty="0" err="1" smtClean="0">
                <a:latin typeface="Calibri" pitchFamily="34" charset="0"/>
              </a:rPr>
              <a:t>Cherenkov</a:t>
            </a:r>
            <a:r>
              <a:rPr lang="pt-PT" sz="1600" dirty="0" smtClean="0">
                <a:latin typeface="Calibri" pitchFamily="34" charset="0"/>
              </a:rPr>
              <a:t> Light</a:t>
            </a:r>
          </a:p>
          <a:p>
            <a:pPr>
              <a:lnSpc>
                <a:spcPct val="150000"/>
              </a:lnSpc>
            </a:pPr>
            <a:r>
              <a:rPr lang="pt-PT" sz="1600" dirty="0" smtClean="0">
                <a:latin typeface="Calibri" pitchFamily="34" charset="0"/>
              </a:rPr>
              <a:t>2. </a:t>
            </a:r>
            <a:r>
              <a:rPr lang="pt-PT" sz="1600" dirty="0" err="1" smtClean="0">
                <a:latin typeface="Calibri" pitchFamily="34" charset="0"/>
              </a:rPr>
              <a:t>Fluorescence</a:t>
            </a:r>
            <a:r>
              <a:rPr lang="pt-PT" sz="1600" dirty="0" smtClean="0">
                <a:latin typeface="Calibri" pitchFamily="34" charset="0"/>
              </a:rPr>
              <a:t> Light in Nitrogen</a:t>
            </a:r>
            <a:endParaRPr lang="pt-PT" sz="1600" dirty="0">
              <a:latin typeface="Calibri" pitchFamily="34" charset="0"/>
            </a:endParaRPr>
          </a:p>
        </p:txBody>
      </p:sp>
      <mc:AlternateContent xmlns:mc="http://schemas.openxmlformats.org/markup-compatibility/2006" xmlns:a14="http://schemas.microsoft.com/office/drawing/2010/main">
        <mc:Choice Requires="a14">
          <p:sp>
            <p:nvSpPr>
              <p:cNvPr id="20" name="TextBox 19"/>
              <p:cNvSpPr txBox="1"/>
              <p:nvPr/>
            </p:nvSpPr>
            <p:spPr>
              <a:xfrm>
                <a:off x="5061043" y="4425817"/>
                <a:ext cx="2916324" cy="2123658"/>
              </a:xfrm>
              <a:prstGeom prst="rect">
                <a:avLst/>
              </a:prstGeom>
              <a:noFill/>
            </p:spPr>
            <p:txBody>
              <a:bodyPr wrap="square" rtlCol="0">
                <a:spAutoFit/>
              </a:bodyPr>
              <a:lstStyle/>
              <a:p>
                <a:pPr algn="ctr"/>
                <a:r>
                  <a:rPr lang="en-GB" sz="1600" dirty="0" smtClean="0">
                    <a:solidFill>
                      <a:schemeClr val="bg2">
                        <a:lumMod val="25000"/>
                      </a:schemeClr>
                    </a:solidFill>
                  </a:rPr>
                  <a:t>Cosmic Ray Primary Energy</a:t>
                </a:r>
              </a:p>
              <a:p>
                <a:pPr algn="ctr"/>
                <a:endParaRPr lang="en-GB" sz="1600" dirty="0" smtClean="0">
                  <a:solidFill>
                    <a:schemeClr val="bg2">
                      <a:lumMod val="25000"/>
                    </a:schemeClr>
                  </a:solidFill>
                </a:endParaRPr>
              </a:p>
              <a:p>
                <a:pPr algn="ctr"/>
                <a:endParaRPr lang="en-GB" sz="1600" dirty="0" smtClean="0">
                  <a:solidFill>
                    <a:schemeClr val="bg2">
                      <a:lumMod val="25000"/>
                    </a:schemeClr>
                  </a:solidFill>
                </a:endParaRPr>
              </a:p>
              <a:p>
                <a:pPr algn="ctr"/>
                <a:r>
                  <a:rPr lang="en-GB" sz="1600" dirty="0" smtClean="0">
                    <a:solidFill>
                      <a:schemeClr val="bg2">
                        <a:lumMod val="25000"/>
                      </a:schemeClr>
                    </a:solidFill>
                  </a:rPr>
                  <a:t>Quasi calorimetric energy measurement </a:t>
                </a:r>
                <a:r>
                  <a:rPr lang="en-GB" sz="1200" dirty="0" smtClean="0">
                    <a:solidFill>
                      <a:schemeClr val="bg2">
                        <a:lumMod val="25000"/>
                      </a:schemeClr>
                    </a:solidFill>
                  </a:rPr>
                  <a:t>in the atmosphere</a:t>
                </a:r>
              </a:p>
              <a:p>
                <a:pPr algn="ctr"/>
                <a14:m>
                  <m:oMathPara xmlns:m="http://schemas.openxmlformats.org/officeDocument/2006/math">
                    <m:oMathParaPr>
                      <m:jc m:val="centerGroup"/>
                    </m:oMathParaPr>
                    <m:oMath xmlns:m="http://schemas.openxmlformats.org/officeDocument/2006/math">
                      <m:r>
                        <a:rPr lang="en-GB" i="1" smtClean="0">
                          <a:solidFill>
                            <a:schemeClr val="bg2">
                              <a:lumMod val="25000"/>
                            </a:schemeClr>
                          </a:solidFill>
                          <a:latin typeface="Cambria Math" panose="02040503050406030204" pitchFamily="18" charset="0"/>
                          <a:ea typeface="Cambria Math" panose="02040503050406030204" pitchFamily="18" charset="0"/>
                        </a:rPr>
                        <m:t>∝</m:t>
                      </m:r>
                    </m:oMath>
                  </m:oMathPara>
                </a14:m>
                <a:endParaRPr lang="en-GB" dirty="0" smtClean="0">
                  <a:solidFill>
                    <a:schemeClr val="bg2">
                      <a:lumMod val="25000"/>
                    </a:schemeClr>
                  </a:solidFill>
                </a:endParaRPr>
              </a:p>
              <a:p>
                <a:pPr algn="ctr"/>
                <a:r>
                  <a:rPr lang="en-GB" sz="1600" dirty="0" smtClean="0">
                    <a:solidFill>
                      <a:schemeClr val="bg2">
                        <a:lumMod val="25000"/>
                      </a:schemeClr>
                    </a:solidFill>
                  </a:rPr>
                  <a:t>Fluorescence light</a:t>
                </a:r>
                <a:endParaRPr lang="en-GB" sz="1600" dirty="0">
                  <a:solidFill>
                    <a:schemeClr val="bg2">
                      <a:lumMod val="25000"/>
                    </a:schemeClr>
                  </a:solidFill>
                </a:endParaRPr>
              </a:p>
              <a:p>
                <a:pPr algn="ctr"/>
                <a:endParaRPr lang="en-GB" sz="1600" dirty="0">
                  <a:solidFill>
                    <a:schemeClr val="bg2">
                      <a:lumMod val="25000"/>
                    </a:schemeClr>
                  </a:solidFill>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5061043" y="4425817"/>
                <a:ext cx="2916324" cy="2123658"/>
              </a:xfrm>
              <a:prstGeom prst="rect">
                <a:avLst/>
              </a:prstGeom>
              <a:blipFill rotWithShape="0">
                <a:blip r:embed="rId4"/>
                <a:stretch>
                  <a:fillRect t="-862"/>
                </a:stretch>
              </a:blipFill>
            </p:spPr>
            <p:txBody>
              <a:bodyPr/>
              <a:lstStyle/>
              <a:p>
                <a:r>
                  <a:rPr lang="en-US">
                    <a:noFill/>
                  </a:rPr>
                  <a:t> </a:t>
                </a:r>
              </a:p>
            </p:txBody>
          </p:sp>
        </mc:Fallback>
      </mc:AlternateContent>
      <p:sp>
        <p:nvSpPr>
          <p:cNvPr id="21" name="Left Arrow 20"/>
          <p:cNvSpPr/>
          <p:nvPr/>
        </p:nvSpPr>
        <p:spPr>
          <a:xfrm rot="16200000">
            <a:off x="6276449" y="4839863"/>
            <a:ext cx="432048" cy="252028"/>
          </a:xfrm>
          <a:prstGeom prst="leftArrow">
            <a:avLst/>
          </a:prstGeom>
          <a:solidFill>
            <a:srgbClr val="2541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23" name="Content Placeholder 2"/>
          <p:cNvSpPr txBox="1">
            <a:spLocks/>
          </p:cNvSpPr>
          <p:nvPr/>
        </p:nvSpPr>
        <p:spPr>
          <a:xfrm>
            <a:off x="4699322" y="2585926"/>
            <a:ext cx="3732982" cy="396044"/>
          </a:xfrm>
          <a:prstGeom prst="rect">
            <a:avLst/>
          </a:prstGeom>
        </p:spPr>
        <p:txBody>
          <a:bodyPr vert="horz" lIns="91440" tIns="45720" rIns="91440" bIns="45720" rtlCol="0">
            <a:noAutofit/>
          </a:bodyPr>
          <a:lstStyle/>
          <a:p>
            <a:pPr marL="342900" indent="-342900">
              <a:spcBef>
                <a:spcPct val="20000"/>
              </a:spcBef>
              <a:buFont typeface="Wingdings" panose="05000000000000000000" pitchFamily="2" charset="2"/>
              <a:buChar char="q"/>
            </a:pPr>
            <a:r>
              <a:rPr lang="en-GB" sz="2000" b="1" dirty="0">
                <a:solidFill>
                  <a:srgbClr val="C00000"/>
                </a:solidFill>
              </a:rPr>
              <a:t>Through particles that reach the </a:t>
            </a:r>
            <a:r>
              <a:rPr lang="en-GB" sz="2000" b="1" dirty="0" smtClean="0">
                <a:solidFill>
                  <a:srgbClr val="C00000"/>
                </a:solidFill>
              </a:rPr>
              <a:t>ground </a:t>
            </a:r>
            <a:r>
              <a:rPr lang="en-GB" sz="1400" b="1" dirty="0" smtClean="0">
                <a:solidFill>
                  <a:srgbClr val="C00000"/>
                </a:solidFill>
              </a:rPr>
              <a:t>with surface detectors</a:t>
            </a:r>
            <a:endParaRPr lang="en-GB" sz="2000" b="1" dirty="0">
              <a:solidFill>
                <a:srgbClr val="C00000"/>
              </a:solidFill>
            </a:endParaRPr>
          </a:p>
        </p:txBody>
      </p:sp>
      <p:pic>
        <p:nvPicPr>
          <p:cNvPr id="6" name="Picture 5"/>
          <p:cNvPicPr>
            <a:picLocks noChangeAspect="1" noChangeArrowheads="1"/>
          </p:cNvPicPr>
          <p:nvPr/>
        </p:nvPicPr>
        <p:blipFill>
          <a:blip r:embed="rId5" cstate="print"/>
          <a:srcRect/>
          <a:stretch>
            <a:fillRect/>
          </a:stretch>
        </p:blipFill>
        <p:spPr bwMode="auto">
          <a:xfrm>
            <a:off x="737988" y="921747"/>
            <a:ext cx="3779592" cy="3191329"/>
          </a:xfrm>
          <a:prstGeom prst="rect">
            <a:avLst/>
          </a:prstGeom>
          <a:noFill/>
          <a:ln w="9525">
            <a:noFill/>
            <a:miter lim="800000"/>
            <a:headEnd/>
            <a:tailEnd/>
          </a:ln>
        </p:spPr>
      </p:pic>
      <p:cxnSp>
        <p:nvCxnSpPr>
          <p:cNvPr id="16" name="Straight Arrow Connector 15"/>
          <p:cNvCxnSpPr/>
          <p:nvPr/>
        </p:nvCxnSpPr>
        <p:spPr>
          <a:xfrm>
            <a:off x="2856127" y="2362081"/>
            <a:ext cx="423628" cy="395386"/>
          </a:xfrm>
          <a:prstGeom prst="straightConnector1">
            <a:avLst/>
          </a:prstGeom>
          <a:ln w="31750">
            <a:solidFill>
              <a:srgbClr val="0000FF"/>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743159" y="2503291"/>
            <a:ext cx="423628" cy="395386"/>
          </a:xfrm>
          <a:prstGeom prst="straightConnector1">
            <a:avLst/>
          </a:prstGeom>
          <a:ln w="31750">
            <a:solidFill>
              <a:srgbClr val="0000FF"/>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630192" y="2644500"/>
            <a:ext cx="423628" cy="395386"/>
          </a:xfrm>
          <a:prstGeom prst="straightConnector1">
            <a:avLst/>
          </a:prstGeom>
          <a:ln w="31750">
            <a:solidFill>
              <a:srgbClr val="0000FF"/>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771401" y="2117136"/>
            <a:ext cx="1044948" cy="461665"/>
          </a:xfrm>
          <a:prstGeom prst="rect">
            <a:avLst/>
          </a:prstGeom>
          <a:noFill/>
        </p:spPr>
        <p:txBody>
          <a:bodyPr wrap="square" rtlCol="0">
            <a:spAutoFit/>
          </a:bodyPr>
          <a:lstStyle/>
          <a:p>
            <a:pPr algn="ctr"/>
            <a:r>
              <a:rPr lang="en-GB" sz="1200" dirty="0" smtClean="0">
                <a:solidFill>
                  <a:srgbClr val="0000FF"/>
                </a:solidFill>
              </a:rPr>
              <a:t>Fluorescence Light</a:t>
            </a:r>
            <a:endParaRPr lang="en-GB" sz="1200" dirty="0">
              <a:solidFill>
                <a:srgbClr val="0000FF"/>
              </a:solidFill>
            </a:endParaRPr>
          </a:p>
        </p:txBody>
      </p:sp>
      <p:cxnSp>
        <p:nvCxnSpPr>
          <p:cNvPr id="24" name="Straight Arrow Connector 23"/>
          <p:cNvCxnSpPr/>
          <p:nvPr/>
        </p:nvCxnSpPr>
        <p:spPr>
          <a:xfrm rot="5400000">
            <a:off x="1712925" y="2517412"/>
            <a:ext cx="423628" cy="395386"/>
          </a:xfrm>
          <a:prstGeom prst="straightConnector1">
            <a:avLst/>
          </a:prstGeom>
          <a:ln w="31750">
            <a:solidFill>
              <a:srgbClr val="FFC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295157" y="2065187"/>
            <a:ext cx="1044948" cy="461665"/>
          </a:xfrm>
          <a:prstGeom prst="rect">
            <a:avLst/>
          </a:prstGeom>
          <a:noFill/>
        </p:spPr>
        <p:txBody>
          <a:bodyPr wrap="square" rtlCol="0">
            <a:spAutoFit/>
          </a:bodyPr>
          <a:lstStyle/>
          <a:p>
            <a:pPr algn="ctr"/>
            <a:r>
              <a:rPr lang="en-GB" sz="1200" dirty="0" smtClean="0">
                <a:solidFill>
                  <a:srgbClr val="FFC000"/>
                </a:solidFill>
              </a:rPr>
              <a:t>Cherenkov </a:t>
            </a:r>
            <a:br>
              <a:rPr lang="en-GB" sz="1200" dirty="0" smtClean="0">
                <a:solidFill>
                  <a:srgbClr val="FFC000"/>
                </a:solidFill>
              </a:rPr>
            </a:br>
            <a:r>
              <a:rPr lang="en-GB" sz="1200" dirty="0" smtClean="0">
                <a:solidFill>
                  <a:srgbClr val="FFC000"/>
                </a:solidFill>
              </a:rPr>
              <a:t>Light</a:t>
            </a:r>
            <a:endParaRPr lang="en-GB" sz="1200" dirty="0">
              <a:solidFill>
                <a:srgbClr val="FFC000"/>
              </a:solidFill>
            </a:endParaRPr>
          </a:p>
        </p:txBody>
      </p:sp>
      <p:sp>
        <p:nvSpPr>
          <p:cNvPr id="31" name="Content Placeholder 2"/>
          <p:cNvSpPr txBox="1">
            <a:spLocks/>
          </p:cNvSpPr>
          <p:nvPr/>
        </p:nvSpPr>
        <p:spPr>
          <a:xfrm>
            <a:off x="4843362" y="3218740"/>
            <a:ext cx="3732982" cy="840830"/>
          </a:xfrm>
          <a:prstGeom prst="rect">
            <a:avLst/>
          </a:prstGeom>
        </p:spPr>
        <p:txBody>
          <a:bodyPr vert="horz" lIns="91440" tIns="45720" rIns="91440" bIns="45720" rtlCol="0">
            <a:noAutofit/>
          </a:bodyPr>
          <a:lstStyle/>
          <a:p>
            <a:pPr marL="800100" lvl="1" indent="-342900">
              <a:buFont typeface="Wingdings" panose="05000000000000000000" pitchFamily="2" charset="2"/>
              <a:buChar char="Ø"/>
            </a:pPr>
            <a:r>
              <a:rPr lang="en-GB" sz="2000" dirty="0" smtClean="0">
                <a:solidFill>
                  <a:srgbClr val="FF0000"/>
                </a:solidFill>
                <a:latin typeface="Tw Cen MT" panose="020B0602020104020603" pitchFamily="34" charset="0"/>
              </a:rPr>
              <a:t>Electromagnetic component</a:t>
            </a:r>
          </a:p>
          <a:p>
            <a:pPr marL="800100" lvl="1" indent="-342900">
              <a:buFont typeface="Wingdings" panose="05000000000000000000" pitchFamily="2" charset="2"/>
              <a:buChar char="Ø"/>
            </a:pPr>
            <a:r>
              <a:rPr lang="en-GB" sz="2000" dirty="0" smtClean="0">
                <a:solidFill>
                  <a:srgbClr val="0070C0"/>
                </a:solidFill>
                <a:latin typeface="Tw Cen MT" panose="020B0602020104020603" pitchFamily="34" charset="0"/>
              </a:rPr>
              <a:t>PLUS </a:t>
            </a:r>
            <a:r>
              <a:rPr lang="en-GB" sz="2000" dirty="0" err="1" smtClean="0">
                <a:solidFill>
                  <a:srgbClr val="0070C0"/>
                </a:solidFill>
                <a:latin typeface="Tw Cen MT" panose="020B0602020104020603" pitchFamily="34" charset="0"/>
              </a:rPr>
              <a:t>Muonic</a:t>
            </a:r>
            <a:r>
              <a:rPr lang="en-GB" sz="2000" dirty="0" smtClean="0">
                <a:solidFill>
                  <a:srgbClr val="0070C0"/>
                </a:solidFill>
                <a:latin typeface="Tw Cen MT" panose="020B0602020104020603" pitchFamily="34" charset="0"/>
              </a:rPr>
              <a:t> component</a:t>
            </a:r>
            <a:endParaRPr lang="en-GB" sz="2000" dirty="0">
              <a:solidFill>
                <a:srgbClr val="0070C0"/>
              </a:solidFill>
              <a:latin typeface="Tw Cen MT" panose="020B0602020104020603" pitchFamily="34" charset="0"/>
            </a:endParaRPr>
          </a:p>
        </p:txBody>
      </p:sp>
      <p:cxnSp>
        <p:nvCxnSpPr>
          <p:cNvPr id="32" name="Straight Arrow Connector 31"/>
          <p:cNvCxnSpPr/>
          <p:nvPr/>
        </p:nvCxnSpPr>
        <p:spPr>
          <a:xfrm flipH="1">
            <a:off x="1879446" y="2644500"/>
            <a:ext cx="313590" cy="434819"/>
          </a:xfrm>
          <a:prstGeom prst="straightConnector1">
            <a:avLst/>
          </a:prstGeom>
          <a:ln w="31750">
            <a:solidFill>
              <a:srgbClr val="FFC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2122432" y="2641267"/>
            <a:ext cx="181234" cy="514088"/>
          </a:xfrm>
          <a:prstGeom prst="straightConnector1">
            <a:avLst/>
          </a:prstGeom>
          <a:ln w="31750">
            <a:solidFill>
              <a:srgbClr val="FFC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7" name="Slide Number Placeholder 36"/>
          <p:cNvSpPr>
            <a:spLocks noGrp="1"/>
          </p:cNvSpPr>
          <p:nvPr>
            <p:ph type="sldNum" sz="quarter" idx="12"/>
          </p:nvPr>
        </p:nvSpPr>
        <p:spPr/>
        <p:txBody>
          <a:bodyPr/>
          <a:lstStyle/>
          <a:p>
            <a:fld id="{8745C66F-FC7B-4C52-931F-EAABACA1CBDF}" type="slidenum">
              <a:rPr lang="en-US" smtClean="0"/>
              <a:pPr/>
              <a:t>35</a:t>
            </a:fld>
            <a:endParaRPr lang="en-US" dirty="0"/>
          </a:p>
        </p:txBody>
      </p:sp>
      <p:cxnSp>
        <p:nvCxnSpPr>
          <p:cNvPr id="22" name="Straight Arrow Connector 21"/>
          <p:cNvCxnSpPr/>
          <p:nvPr/>
        </p:nvCxnSpPr>
        <p:spPr>
          <a:xfrm>
            <a:off x="737988" y="2715105"/>
            <a:ext cx="306282" cy="1553606"/>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3595404" y="3555434"/>
            <a:ext cx="458436" cy="791562"/>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4661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par>
                                <p:cTn id="11" presetID="18" presetClass="entr" presetSubtype="12"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strips(downLeft)">
                                      <p:cBhvr>
                                        <p:cTn id="13" dur="500"/>
                                        <p:tgtEl>
                                          <p:spTgt spid="34"/>
                                        </p:tgtEl>
                                      </p:cBhvr>
                                    </p:animEffect>
                                  </p:childTnLst>
                                </p:cTn>
                              </p:par>
                              <p:par>
                                <p:cTn id="14" presetID="18" presetClass="entr" presetSubtype="12"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strips(downLeft)">
                                      <p:cBhvr>
                                        <p:cTn id="16" dur="500"/>
                                        <p:tgtEl>
                                          <p:spTgt spid="32"/>
                                        </p:tgtEl>
                                      </p:cBhvr>
                                    </p:animEffect>
                                  </p:childTnLst>
                                </p:cTn>
                              </p:par>
                              <p:par>
                                <p:cTn id="17" presetID="18" presetClass="entr" presetSubtype="6"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strips(downRight)">
                                      <p:cBhvr>
                                        <p:cTn id="19" dur="500"/>
                                        <p:tgtEl>
                                          <p:spTgt spid="18"/>
                                        </p:tgtEl>
                                      </p:cBhvr>
                                    </p:animEffect>
                                  </p:childTnLst>
                                </p:cTn>
                              </p:par>
                              <p:par>
                                <p:cTn id="20" presetID="18" presetClass="entr" presetSubtype="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strips(downRight)">
                                      <p:cBhvr>
                                        <p:cTn id="22" dur="500"/>
                                        <p:tgtEl>
                                          <p:spTgt spid="17"/>
                                        </p:tgtEl>
                                      </p:cBhvr>
                                    </p:animEffect>
                                  </p:childTnLst>
                                </p:cTn>
                              </p:par>
                              <p:par>
                                <p:cTn id="23" presetID="18" presetClass="entr" presetSubtype="6"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strips(downRight)">
                                      <p:cBhvr>
                                        <p:cTn id="25" dur="500"/>
                                        <p:tgtEl>
                                          <p:spTgt spid="16"/>
                                        </p:tgtEl>
                                      </p:cBhvr>
                                    </p:animEffect>
                                  </p:childTnLst>
                                </p:cTn>
                              </p:par>
                              <p:par>
                                <p:cTn id="26" presetID="18" presetClass="entr" presetSubtype="6"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strips(downRight)">
                                      <p:cBhvr>
                                        <p:cTn id="28" dur="500"/>
                                        <p:tgtEl>
                                          <p:spTgt spid="19"/>
                                        </p:tgtEl>
                                      </p:cBhvr>
                                    </p:animEffect>
                                  </p:childTnLst>
                                </p:cTn>
                              </p:par>
                              <p:par>
                                <p:cTn id="29" presetID="18" presetClass="entr" presetSubtype="12"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strips(downLeft)">
                                      <p:cBhvr>
                                        <p:cTn id="31" dur="500"/>
                                        <p:tgtEl>
                                          <p:spTgt spid="24"/>
                                        </p:tgtEl>
                                      </p:cBhvr>
                                    </p:animEffect>
                                  </p:childTnLst>
                                </p:cTn>
                              </p:par>
                              <p:par>
                                <p:cTn id="32" presetID="18" presetClass="entr" presetSubtype="12"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strips(downLeft)">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2" presetClass="entr" presetSubtype="1"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300"/>
                                        <p:tgtEl>
                                          <p:spTgt spid="21"/>
                                        </p:tgtEl>
                                        <p:attrNameLst>
                                          <p:attrName>ppt_y</p:attrName>
                                        </p:attrNameLst>
                                      </p:cBhvr>
                                      <p:tavLst>
                                        <p:tav tm="0">
                                          <p:val>
                                            <p:strVal val="#ppt_y-#ppt_h*1.125000"/>
                                          </p:val>
                                        </p:tav>
                                        <p:tav tm="100000">
                                          <p:val>
                                            <p:strVal val="#ppt_y"/>
                                          </p:val>
                                        </p:tav>
                                      </p:tavLst>
                                    </p:anim>
                                    <p:animEffect transition="in" filter="wipe(down)">
                                      <p:cBhvr>
                                        <p:cTn id="44" dur="300"/>
                                        <p:tgtEl>
                                          <p:spTgt spid="21"/>
                                        </p:tgtEl>
                                      </p:cBhvr>
                                    </p:animEffect>
                                  </p:childTnLst>
                                </p:cTn>
                              </p:par>
                              <p:par>
                                <p:cTn id="45" presetID="1" presetClass="entr" presetSubtype="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par>
                                <p:cTn id="55" presetID="12" presetClass="entr" presetSubtype="1"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slide(fromTop)">
                                      <p:cBhvr>
                                        <p:cTn id="57" dur="500"/>
                                        <p:tgtEl>
                                          <p:spTgt spid="22"/>
                                        </p:tgtEl>
                                      </p:cBhvr>
                                    </p:animEffect>
                                  </p:childTnLst>
                                </p:cTn>
                              </p:par>
                              <p:par>
                                <p:cTn id="58" presetID="12" presetClass="entr" presetSubtype="2" fill="hold" nodeType="withEffect">
                                  <p:stCondLst>
                                    <p:cond delay="0"/>
                                  </p:stCondLst>
                                  <p:childTnLst>
                                    <p:set>
                                      <p:cBhvr>
                                        <p:cTn id="59" dur="1" fill="hold">
                                          <p:stCondLst>
                                            <p:cond delay="0"/>
                                          </p:stCondLst>
                                        </p:cTn>
                                        <p:tgtEl>
                                          <p:spTgt spid="29"/>
                                        </p:tgtEl>
                                        <p:attrNameLst>
                                          <p:attrName>style.visibility</p:attrName>
                                        </p:attrNameLst>
                                      </p:cBhvr>
                                      <p:to>
                                        <p:strVal val="visible"/>
                                      </p:to>
                                    </p:set>
                                    <p:anim calcmode="lin" valueType="num">
                                      <p:cBhvr additive="base">
                                        <p:cTn id="60" dur="500"/>
                                        <p:tgtEl>
                                          <p:spTgt spid="29"/>
                                        </p:tgtEl>
                                        <p:attrNameLst>
                                          <p:attrName>ppt_x</p:attrName>
                                        </p:attrNameLst>
                                      </p:cBhvr>
                                      <p:tavLst>
                                        <p:tav tm="0">
                                          <p:val>
                                            <p:strVal val="#ppt_x+#ppt_w*1.125000"/>
                                          </p:val>
                                        </p:tav>
                                        <p:tav tm="100000">
                                          <p:val>
                                            <p:strVal val="#ppt_x"/>
                                          </p:val>
                                        </p:tav>
                                      </p:tavLst>
                                    </p:anim>
                                    <p:animEffect transition="in" filter="wipe(left)">
                                      <p:cBhvr>
                                        <p:cTn id="61" dur="500"/>
                                        <p:tgtEl>
                                          <p:spTgt spid="29"/>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ipe(left)">
                                      <p:cBhvr>
                                        <p:cTn id="66" dur="500"/>
                                        <p:tgtEl>
                                          <p:spTgt spid="23"/>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wipe(left)">
                                      <p:cBhvr>
                                        <p:cTn id="6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4" grpId="0"/>
      <p:bldP spid="15" grpId="0"/>
      <p:bldP spid="20" grpId="0"/>
      <p:bldP spid="21" grpId="0" animBg="1"/>
      <p:bldP spid="23" grpId="0"/>
      <p:bldP spid="19" grpId="0"/>
      <p:bldP spid="25" grpId="0"/>
      <p:bldP spid="3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pPr lvl="1" algn="l" rtl="0">
                  <a:lnSpc>
                    <a:spcPct val="90000"/>
                  </a:lnSpc>
                  <a:spcBef>
                    <a:spcPct val="0"/>
                  </a:spcBef>
                </a:pPr>
                <a14:m>
                  <m:oMath xmlns:m="http://schemas.openxmlformats.org/officeDocument/2006/math">
                    <m:sSub>
                      <m:sSubPr>
                        <m:ctrlPr>
                          <a:rPr lang="pt-PT" sz="2000" b="0" i="1" smtClean="0">
                            <a:solidFill>
                              <a:schemeClr val="bg1"/>
                            </a:solidFill>
                            <a:latin typeface="Cambria Math" panose="02040503050406030204" pitchFamily="18" charset="0"/>
                          </a:rPr>
                        </m:ctrlPr>
                      </m:sSubPr>
                      <m:e>
                        <m:r>
                          <a:rPr lang="pt-PT" sz="2000" b="0" i="1" smtClean="0">
                            <a:solidFill>
                              <a:schemeClr val="bg1"/>
                            </a:solidFill>
                            <a:latin typeface="Cambria Math" panose="02040503050406030204" pitchFamily="18" charset="0"/>
                          </a:rPr>
                          <m:t>𝑋</m:t>
                        </m:r>
                      </m:e>
                      <m:sub>
                        <m:r>
                          <a:rPr lang="pt-PT" sz="2000" b="0" i="1" smtClean="0">
                            <a:solidFill>
                              <a:schemeClr val="bg1"/>
                            </a:solidFill>
                            <a:latin typeface="Cambria Math" panose="02040503050406030204" pitchFamily="18" charset="0"/>
                          </a:rPr>
                          <m:t>𝑚𝑎𝑥</m:t>
                        </m:r>
                      </m:sub>
                    </m:sSub>
                  </m:oMath>
                </a14:m>
                <a:r>
                  <a:rPr lang="en-US" dirty="0" smtClean="0">
                    <a:solidFill>
                      <a:schemeClr val="bg1"/>
                    </a:solidFill>
                  </a:rPr>
                  <a:t> and </a:t>
                </a:r>
                <a14:m>
                  <m:oMath xmlns:m="http://schemas.openxmlformats.org/officeDocument/2006/math">
                    <m:r>
                      <a:rPr lang="pt-PT" b="0" i="1" smtClean="0">
                        <a:solidFill>
                          <a:schemeClr val="bg1"/>
                        </a:solidFill>
                        <a:latin typeface="Cambria Math" panose="02040503050406030204" pitchFamily="18" charset="0"/>
                      </a:rPr>
                      <m:t>𝜎</m:t>
                    </m:r>
                    <m:r>
                      <a:rPr lang="pt-PT" b="0" i="1" smtClean="0">
                        <a:solidFill>
                          <a:schemeClr val="bg1"/>
                        </a:solidFill>
                        <a:latin typeface="Cambria Math" panose="02040503050406030204" pitchFamily="18" charset="0"/>
                      </a:rPr>
                      <m:t>(</m:t>
                    </m:r>
                    <m:sSub>
                      <m:sSubPr>
                        <m:ctrlPr>
                          <a:rPr lang="pt-PT" b="0" i="1" smtClean="0">
                            <a:solidFill>
                              <a:schemeClr val="bg1"/>
                            </a:solidFill>
                            <a:latin typeface="Cambria Math" panose="02040503050406030204" pitchFamily="18" charset="0"/>
                          </a:rPr>
                        </m:ctrlPr>
                      </m:sSubPr>
                      <m:e>
                        <m:r>
                          <a:rPr lang="pt-PT" b="0" i="1" smtClean="0">
                            <a:solidFill>
                              <a:schemeClr val="bg1"/>
                            </a:solidFill>
                            <a:latin typeface="Cambria Math" panose="02040503050406030204" pitchFamily="18" charset="0"/>
                          </a:rPr>
                          <m:t>𝑋</m:t>
                        </m:r>
                      </m:e>
                      <m:sub>
                        <m:r>
                          <a:rPr lang="pt-PT" b="0" i="1" smtClean="0">
                            <a:solidFill>
                              <a:schemeClr val="bg1"/>
                            </a:solidFill>
                            <a:latin typeface="Cambria Math" panose="02040503050406030204" pitchFamily="18" charset="0"/>
                          </a:rPr>
                          <m:t>𝑚𝑎𝑥</m:t>
                        </m:r>
                      </m:sub>
                    </m:sSub>
                    <m:r>
                      <a:rPr lang="pt-PT" b="0" i="1" smtClean="0">
                        <a:solidFill>
                          <a:schemeClr val="bg1"/>
                        </a:solidFill>
                        <a:latin typeface="Cambria Math" panose="02040503050406030204" pitchFamily="18" charset="0"/>
                      </a:rPr>
                      <m:t>)</m:t>
                    </m:r>
                  </m:oMath>
                </a14:m>
                <a:endParaRPr lang="en-US" dirty="0">
                  <a:solidFill>
                    <a:schemeClr val="bg1"/>
                  </a:solidFill>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745C66F-FC7B-4C52-931F-EAABACA1CBDF}" type="slidenum">
              <a:rPr lang="en-US" smtClean="0"/>
              <a:pPr/>
              <a:t>36</a:t>
            </a:fld>
            <a:endParaRPr lang="en-US" dirty="0"/>
          </a:p>
        </p:txBody>
      </p:sp>
      <p:pic>
        <p:nvPicPr>
          <p:cNvPr id="5" name="Picture 4"/>
          <p:cNvPicPr>
            <a:picLocks noChangeAspect="1"/>
          </p:cNvPicPr>
          <p:nvPr/>
        </p:nvPicPr>
        <p:blipFill>
          <a:blip r:embed="rId4"/>
          <a:stretch>
            <a:fillRect/>
          </a:stretch>
        </p:blipFill>
        <p:spPr>
          <a:xfrm>
            <a:off x="287757" y="1593975"/>
            <a:ext cx="2474665" cy="2186723"/>
          </a:xfrm>
          <a:prstGeom prst="rect">
            <a:avLst/>
          </a:prstGeom>
        </p:spPr>
      </p:pic>
      <p:pic>
        <p:nvPicPr>
          <p:cNvPr id="6" name="Picture 5"/>
          <p:cNvPicPr>
            <a:picLocks noChangeAspect="1"/>
          </p:cNvPicPr>
          <p:nvPr/>
        </p:nvPicPr>
        <p:blipFill>
          <a:blip r:embed="rId5"/>
          <a:stretch>
            <a:fillRect/>
          </a:stretch>
        </p:blipFill>
        <p:spPr>
          <a:xfrm>
            <a:off x="2818347" y="1254394"/>
            <a:ext cx="2456989" cy="2473868"/>
          </a:xfrm>
          <a:prstGeom prst="rect">
            <a:avLst/>
          </a:prstGeom>
        </p:spPr>
      </p:pic>
      <p:pic>
        <p:nvPicPr>
          <p:cNvPr id="7" name="Picture 6"/>
          <p:cNvPicPr>
            <a:picLocks noChangeAspect="1"/>
          </p:cNvPicPr>
          <p:nvPr/>
        </p:nvPicPr>
        <p:blipFill>
          <a:blip r:embed="rId6"/>
          <a:stretch>
            <a:fillRect/>
          </a:stretch>
        </p:blipFill>
        <p:spPr>
          <a:xfrm>
            <a:off x="5560509" y="2260886"/>
            <a:ext cx="3257255" cy="746646"/>
          </a:xfrm>
          <a:prstGeom prst="rect">
            <a:avLst/>
          </a:prstGeom>
        </p:spPr>
      </p:pic>
      <p:pic>
        <p:nvPicPr>
          <p:cNvPr id="8" name="Picture 7"/>
          <p:cNvPicPr>
            <a:picLocks noChangeAspect="1"/>
          </p:cNvPicPr>
          <p:nvPr/>
        </p:nvPicPr>
        <p:blipFill>
          <a:blip r:embed="rId7"/>
          <a:stretch>
            <a:fillRect/>
          </a:stretch>
        </p:blipFill>
        <p:spPr>
          <a:xfrm>
            <a:off x="5560509" y="1975708"/>
            <a:ext cx="2634850" cy="285178"/>
          </a:xfrm>
          <a:prstGeom prst="rect">
            <a:avLst/>
          </a:prstGeom>
        </p:spPr>
      </p:pic>
      <p:pic>
        <p:nvPicPr>
          <p:cNvPr id="9" name="Picture 8"/>
          <p:cNvPicPr>
            <a:picLocks noChangeAspect="1"/>
          </p:cNvPicPr>
          <p:nvPr/>
        </p:nvPicPr>
        <p:blipFill>
          <a:blip r:embed="rId8"/>
          <a:stretch>
            <a:fillRect/>
          </a:stretch>
        </p:blipFill>
        <p:spPr>
          <a:xfrm>
            <a:off x="198557" y="4366013"/>
            <a:ext cx="2474664" cy="2235316"/>
          </a:xfrm>
          <a:prstGeom prst="rect">
            <a:avLst/>
          </a:prstGeom>
        </p:spPr>
      </p:pic>
      <p:pic>
        <p:nvPicPr>
          <p:cNvPr id="10" name="Picture 9"/>
          <p:cNvPicPr>
            <a:picLocks noChangeAspect="1"/>
          </p:cNvPicPr>
          <p:nvPr/>
        </p:nvPicPr>
        <p:blipFill>
          <a:blip r:embed="rId9"/>
          <a:stretch>
            <a:fillRect/>
          </a:stretch>
        </p:blipFill>
        <p:spPr>
          <a:xfrm>
            <a:off x="2813222" y="4805492"/>
            <a:ext cx="2474664" cy="1400386"/>
          </a:xfrm>
          <a:prstGeom prst="rect">
            <a:avLst/>
          </a:prstGeom>
        </p:spPr>
      </p:pic>
      <mc:AlternateContent xmlns:mc="http://schemas.openxmlformats.org/markup-compatibility/2006" xmlns:a14="http://schemas.microsoft.com/office/drawing/2010/main">
        <mc:Choice Requires="a14">
          <p:sp>
            <p:nvSpPr>
              <p:cNvPr id="11" name="Rounded Rectangle 10"/>
              <p:cNvSpPr/>
              <p:nvPr/>
            </p:nvSpPr>
            <p:spPr>
              <a:xfrm>
                <a:off x="468313" y="1023805"/>
                <a:ext cx="3057207" cy="461179"/>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1325" lvl="1" indent="-285750">
                  <a:buFont typeface="Wingdings" panose="05000000000000000000" pitchFamily="2" charset="2"/>
                  <a:buChar char="Ø"/>
                </a:pPr>
                <a14:m>
                  <m:oMath xmlns:m="http://schemas.openxmlformats.org/officeDocument/2006/math">
                    <m:sSub>
                      <m:sSubPr>
                        <m:ctrlPr>
                          <a:rPr lang="pt-PT" sz="2000" b="0" i="1" smtClean="0">
                            <a:solidFill>
                              <a:schemeClr val="bg1"/>
                            </a:solidFill>
                            <a:latin typeface="Cambria Math" panose="02040503050406030204" pitchFamily="18" charset="0"/>
                          </a:rPr>
                        </m:ctrlPr>
                      </m:sSubPr>
                      <m:e>
                        <m:r>
                          <a:rPr lang="pt-PT" sz="2000" b="0" i="1" smtClean="0">
                            <a:solidFill>
                              <a:schemeClr val="bg1"/>
                            </a:solidFill>
                            <a:latin typeface="Cambria Math" panose="02040503050406030204" pitchFamily="18" charset="0"/>
                          </a:rPr>
                          <m:t>𝑋</m:t>
                        </m:r>
                      </m:e>
                      <m:sub>
                        <m:r>
                          <a:rPr lang="pt-PT" sz="2000" b="0" i="1" smtClean="0">
                            <a:solidFill>
                              <a:schemeClr val="bg1"/>
                            </a:solidFill>
                            <a:latin typeface="Cambria Math" panose="02040503050406030204" pitchFamily="18" charset="0"/>
                          </a:rPr>
                          <m:t>𝑚𝑎𝑥</m:t>
                        </m:r>
                      </m:sub>
                    </m:sSub>
                  </m:oMath>
                </a14:m>
                <a:endParaRPr lang="en-GB" sz="2000" dirty="0">
                  <a:solidFill>
                    <a:schemeClr val="bg1"/>
                  </a:solidFill>
                </a:endParaRPr>
              </a:p>
            </p:txBody>
          </p:sp>
        </mc:Choice>
        <mc:Fallback xmlns="">
          <p:sp>
            <p:nvSpPr>
              <p:cNvPr id="11" name="Rounded Rectangle 10"/>
              <p:cNvSpPr>
                <a:spLocks noRot="1" noChangeAspect="1" noMove="1" noResize="1" noEditPoints="1" noAdjustHandles="1" noChangeArrowheads="1" noChangeShapeType="1" noTextEdit="1"/>
              </p:cNvSpPr>
              <p:nvPr/>
            </p:nvSpPr>
            <p:spPr>
              <a:xfrm>
                <a:off x="468313" y="1023805"/>
                <a:ext cx="3057207" cy="461179"/>
              </a:xfrm>
              <a:prstGeom prst="roundRect">
                <a:avLst/>
              </a:prstGeom>
              <a:blipFill rotWithShape="0">
                <a:blip r:embed="rId10"/>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ounded Rectangle 11"/>
              <p:cNvSpPr/>
              <p:nvPr/>
            </p:nvSpPr>
            <p:spPr>
              <a:xfrm>
                <a:off x="468313" y="3910164"/>
                <a:ext cx="3057207" cy="461179"/>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1325" lvl="1" indent="-285750">
                  <a:buFont typeface="Wingdings" panose="05000000000000000000" pitchFamily="2" charset="2"/>
                  <a:buChar char="Ø"/>
                </a:pPr>
                <a14:m>
                  <m:oMath xmlns:m="http://schemas.openxmlformats.org/officeDocument/2006/math">
                    <m:r>
                      <a:rPr lang="pt-PT" sz="2000" b="0" i="1" smtClean="0">
                        <a:solidFill>
                          <a:schemeClr val="bg1"/>
                        </a:solidFill>
                        <a:latin typeface="Cambria Math" panose="02040503050406030204" pitchFamily="18" charset="0"/>
                      </a:rPr>
                      <m:t>𝜎</m:t>
                    </m:r>
                    <m:r>
                      <a:rPr lang="pt-PT" sz="2000" b="0" i="1" smtClean="0">
                        <a:solidFill>
                          <a:schemeClr val="bg1"/>
                        </a:solidFill>
                        <a:latin typeface="Cambria Math" panose="02040503050406030204" pitchFamily="18" charset="0"/>
                      </a:rPr>
                      <m:t>(</m:t>
                    </m:r>
                    <m:sSub>
                      <m:sSubPr>
                        <m:ctrlPr>
                          <a:rPr lang="pt-PT" sz="2000" b="0" i="1" smtClean="0">
                            <a:solidFill>
                              <a:schemeClr val="bg1"/>
                            </a:solidFill>
                            <a:latin typeface="Cambria Math" panose="02040503050406030204" pitchFamily="18" charset="0"/>
                          </a:rPr>
                        </m:ctrlPr>
                      </m:sSubPr>
                      <m:e>
                        <m:r>
                          <a:rPr lang="pt-PT" sz="2000" b="0" i="1" smtClean="0">
                            <a:solidFill>
                              <a:schemeClr val="bg1"/>
                            </a:solidFill>
                            <a:latin typeface="Cambria Math" panose="02040503050406030204" pitchFamily="18" charset="0"/>
                          </a:rPr>
                          <m:t>𝑋</m:t>
                        </m:r>
                      </m:e>
                      <m:sub>
                        <m:r>
                          <a:rPr lang="pt-PT" sz="2000" b="0" i="1" smtClean="0">
                            <a:solidFill>
                              <a:schemeClr val="bg1"/>
                            </a:solidFill>
                            <a:latin typeface="Cambria Math" panose="02040503050406030204" pitchFamily="18" charset="0"/>
                          </a:rPr>
                          <m:t>𝑚𝑎𝑥</m:t>
                        </m:r>
                      </m:sub>
                    </m:sSub>
                    <m:r>
                      <a:rPr lang="pt-PT" sz="2000" b="0" i="1" smtClean="0">
                        <a:solidFill>
                          <a:schemeClr val="bg1"/>
                        </a:solidFill>
                        <a:latin typeface="Cambria Math" panose="02040503050406030204" pitchFamily="18" charset="0"/>
                      </a:rPr>
                      <m:t>)</m:t>
                    </m:r>
                  </m:oMath>
                </a14:m>
                <a:endParaRPr lang="en-GB" sz="2000" dirty="0">
                  <a:solidFill>
                    <a:schemeClr val="bg1"/>
                  </a:solidFill>
                </a:endParaRPr>
              </a:p>
            </p:txBody>
          </p:sp>
        </mc:Choice>
        <mc:Fallback xmlns="">
          <p:sp>
            <p:nvSpPr>
              <p:cNvPr id="12" name="Rounded Rectangle 11"/>
              <p:cNvSpPr>
                <a:spLocks noRot="1" noChangeAspect="1" noMove="1" noResize="1" noEditPoints="1" noAdjustHandles="1" noChangeArrowheads="1" noChangeShapeType="1" noTextEdit="1"/>
              </p:cNvSpPr>
              <p:nvPr/>
            </p:nvSpPr>
            <p:spPr>
              <a:xfrm>
                <a:off x="468313" y="3910164"/>
                <a:ext cx="3057207" cy="461179"/>
              </a:xfrm>
              <a:prstGeom prst="roundRect">
                <a:avLst/>
              </a:prstGeom>
              <a:blipFill rotWithShape="0">
                <a:blip r:embed="rId11"/>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p:pic>
        <p:nvPicPr>
          <p:cNvPr id="13" name="Picture 12"/>
          <p:cNvPicPr>
            <a:picLocks noChangeAspect="1"/>
          </p:cNvPicPr>
          <p:nvPr/>
        </p:nvPicPr>
        <p:blipFill>
          <a:blip r:embed="rId12"/>
          <a:stretch>
            <a:fillRect/>
          </a:stretch>
        </p:blipFill>
        <p:spPr>
          <a:xfrm>
            <a:off x="4909402" y="3653810"/>
            <a:ext cx="4149370" cy="777756"/>
          </a:xfrm>
          <a:prstGeom prst="rect">
            <a:avLst/>
          </a:prstGeom>
        </p:spPr>
      </p:pic>
    </p:spTree>
    <p:extLst>
      <p:ext uri="{BB962C8B-B14F-4D97-AF65-F5344CB8AC3E}">
        <p14:creationId xmlns:p14="http://schemas.microsoft.com/office/powerpoint/2010/main" val="20955244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8745C66F-FC7B-4C52-931F-EAABACA1CBDF}" type="slidenum">
              <a:rPr lang="en-US" smtClean="0"/>
              <a:pPr/>
              <a:t>37</a:t>
            </a:fld>
            <a:endParaRPr lang="en-US" dirty="0"/>
          </a:p>
        </p:txBody>
      </p:sp>
      <p:pic>
        <p:nvPicPr>
          <p:cNvPr id="5" name="Picture 4"/>
          <p:cNvPicPr>
            <a:picLocks noChangeAspect="1"/>
          </p:cNvPicPr>
          <p:nvPr/>
        </p:nvPicPr>
        <p:blipFill>
          <a:blip r:embed="rId3"/>
          <a:stretch>
            <a:fillRect/>
          </a:stretch>
        </p:blipFill>
        <p:spPr>
          <a:xfrm>
            <a:off x="835362" y="897839"/>
            <a:ext cx="7400251" cy="4229201"/>
          </a:xfrm>
          <a:prstGeom prst="rect">
            <a:avLst/>
          </a:prstGeom>
        </p:spPr>
      </p:pic>
    </p:spTree>
    <p:extLst>
      <p:ext uri="{BB962C8B-B14F-4D97-AF65-F5344CB8AC3E}">
        <p14:creationId xmlns:p14="http://schemas.microsoft.com/office/powerpoint/2010/main" val="6595865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pPr/>
                <a14:m>
                  <m:oMathPara xmlns:m="http://schemas.openxmlformats.org/officeDocument/2006/math">
                    <m:oMathParaPr>
                      <m:jc m:val="centerGroup"/>
                    </m:oMathParaPr>
                    <m:oMath xmlns:m="http://schemas.openxmlformats.org/officeDocument/2006/math">
                      <m:sSubSup>
                        <m:sSubSupPr>
                          <m:ctrlPr>
                            <a:rPr lang="pt-PT" b="0" i="1" smtClean="0">
                              <a:latin typeface="Cambria Math" panose="02040503050406030204" pitchFamily="18" charset="0"/>
                            </a:rPr>
                          </m:ctrlPr>
                        </m:sSubSupPr>
                        <m:e>
                          <m:r>
                            <a:rPr lang="pt-PT" b="0" i="1" smtClean="0">
                              <a:latin typeface="Cambria Math" panose="02040503050406030204" pitchFamily="18" charset="0"/>
                            </a:rPr>
                            <m:t>𝑋</m:t>
                          </m:r>
                        </m:e>
                        <m:sub>
                          <m:r>
                            <a:rPr lang="pt-PT" b="0" i="1" smtClean="0">
                              <a:latin typeface="Cambria Math" panose="02040503050406030204" pitchFamily="18" charset="0"/>
                            </a:rPr>
                            <m:t>𝑚𝑎𝑥</m:t>
                          </m:r>
                        </m:sub>
                        <m:sup>
                          <m:r>
                            <a:rPr lang="pt-PT" b="0" i="1" smtClean="0">
                              <a:latin typeface="Cambria Math" panose="02040503050406030204" pitchFamily="18" charset="0"/>
                            </a:rPr>
                            <m:t>𝜇</m:t>
                          </m:r>
                        </m:sup>
                      </m:sSubSup>
                    </m:oMath>
                  </m:oMathPara>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745C66F-FC7B-4C52-931F-EAABACA1CBDF}" type="slidenum">
              <a:rPr lang="en-US" smtClean="0"/>
              <a:pPr/>
              <a:t>38</a:t>
            </a:fld>
            <a:endParaRPr lang="en-US" dirty="0"/>
          </a:p>
        </p:txBody>
      </p:sp>
      <p:pic>
        <p:nvPicPr>
          <p:cNvPr id="5" name="Picture 4"/>
          <p:cNvPicPr>
            <a:picLocks noChangeAspect="1"/>
          </p:cNvPicPr>
          <p:nvPr/>
        </p:nvPicPr>
        <p:blipFill>
          <a:blip r:embed="rId4"/>
          <a:stretch>
            <a:fillRect/>
          </a:stretch>
        </p:blipFill>
        <p:spPr>
          <a:xfrm>
            <a:off x="684525" y="1054458"/>
            <a:ext cx="7701926" cy="2547610"/>
          </a:xfrm>
          <a:prstGeom prst="rect">
            <a:avLst/>
          </a:prstGeom>
        </p:spPr>
      </p:pic>
      <p:pic>
        <p:nvPicPr>
          <p:cNvPr id="6" name="Picture 5"/>
          <p:cNvPicPr>
            <a:picLocks noChangeAspect="1"/>
          </p:cNvPicPr>
          <p:nvPr/>
        </p:nvPicPr>
        <p:blipFill>
          <a:blip r:embed="rId5"/>
          <a:stretch>
            <a:fillRect/>
          </a:stretch>
        </p:blipFill>
        <p:spPr>
          <a:xfrm>
            <a:off x="468313" y="3862420"/>
            <a:ext cx="6106501" cy="2425000"/>
          </a:xfrm>
          <a:prstGeom prst="rect">
            <a:avLst/>
          </a:prstGeom>
        </p:spPr>
      </p:pic>
    </p:spTree>
    <p:extLst>
      <p:ext uri="{BB962C8B-B14F-4D97-AF65-F5344CB8AC3E}">
        <p14:creationId xmlns:p14="http://schemas.microsoft.com/office/powerpoint/2010/main" val="2039720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8745C66F-FC7B-4C52-931F-EAABACA1CBDF}" type="slidenum">
              <a:rPr lang="en-US" smtClean="0"/>
              <a:pPr/>
              <a:t>39</a:t>
            </a:fld>
            <a:endParaRPr lang="en-US" dirty="0"/>
          </a:p>
        </p:txBody>
      </p:sp>
      <p:pic>
        <p:nvPicPr>
          <p:cNvPr id="5" name="Picture 4"/>
          <p:cNvPicPr>
            <a:picLocks noChangeAspect="1"/>
          </p:cNvPicPr>
          <p:nvPr/>
        </p:nvPicPr>
        <p:blipFill>
          <a:blip r:embed="rId3"/>
          <a:stretch>
            <a:fillRect/>
          </a:stretch>
        </p:blipFill>
        <p:spPr>
          <a:xfrm>
            <a:off x="1439217" y="1153791"/>
            <a:ext cx="2872125" cy="2509067"/>
          </a:xfrm>
          <a:prstGeom prst="rect">
            <a:avLst/>
          </a:prstGeom>
        </p:spPr>
      </p:pic>
      <p:pic>
        <p:nvPicPr>
          <p:cNvPr id="6" name="Picture 5"/>
          <p:cNvPicPr>
            <a:picLocks noChangeAspect="1"/>
          </p:cNvPicPr>
          <p:nvPr/>
        </p:nvPicPr>
        <p:blipFill>
          <a:blip r:embed="rId4"/>
          <a:stretch>
            <a:fillRect/>
          </a:stretch>
        </p:blipFill>
        <p:spPr>
          <a:xfrm>
            <a:off x="4535488" y="1218458"/>
            <a:ext cx="2561625" cy="2444400"/>
          </a:xfrm>
          <a:prstGeom prst="rect">
            <a:avLst/>
          </a:prstGeom>
        </p:spPr>
      </p:pic>
      <p:pic>
        <p:nvPicPr>
          <p:cNvPr id="7" name="Picture 6"/>
          <p:cNvPicPr>
            <a:picLocks noChangeAspect="1"/>
          </p:cNvPicPr>
          <p:nvPr/>
        </p:nvPicPr>
        <p:blipFill>
          <a:blip r:embed="rId5"/>
          <a:stretch>
            <a:fillRect/>
          </a:stretch>
        </p:blipFill>
        <p:spPr>
          <a:xfrm>
            <a:off x="1317297" y="4124288"/>
            <a:ext cx="2768625" cy="2450867"/>
          </a:xfrm>
          <a:prstGeom prst="rect">
            <a:avLst/>
          </a:prstGeom>
        </p:spPr>
      </p:pic>
      <p:pic>
        <p:nvPicPr>
          <p:cNvPr id="8" name="Picture 7"/>
          <p:cNvPicPr>
            <a:picLocks noChangeAspect="1"/>
          </p:cNvPicPr>
          <p:nvPr/>
        </p:nvPicPr>
        <p:blipFill>
          <a:blip r:embed="rId6"/>
          <a:stretch>
            <a:fillRect/>
          </a:stretch>
        </p:blipFill>
        <p:spPr>
          <a:xfrm>
            <a:off x="4311342" y="4084497"/>
            <a:ext cx="2785771" cy="2410356"/>
          </a:xfrm>
          <a:prstGeom prst="rect">
            <a:avLst/>
          </a:prstGeom>
        </p:spPr>
      </p:pic>
    </p:spTree>
    <p:extLst>
      <p:ext uri="{BB962C8B-B14F-4D97-AF65-F5344CB8AC3E}">
        <p14:creationId xmlns:p14="http://schemas.microsoft.com/office/powerpoint/2010/main" val="30128863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srcRect l="11990" r="2077" b="23161"/>
          <a:stretch/>
        </p:blipFill>
        <p:spPr>
          <a:xfrm>
            <a:off x="5274143" y="1527051"/>
            <a:ext cx="3363133" cy="2109799"/>
          </a:xfrm>
          <a:prstGeom prst="rect">
            <a:avLst/>
          </a:prstGeom>
        </p:spPr>
      </p:pic>
      <p:sp>
        <p:nvSpPr>
          <p:cNvPr id="2" name="Title 1"/>
          <p:cNvSpPr>
            <a:spLocks noGrp="1"/>
          </p:cNvSpPr>
          <p:nvPr>
            <p:ph type="title"/>
          </p:nvPr>
        </p:nvSpPr>
        <p:spPr/>
        <p:txBody>
          <a:bodyPr/>
          <a:lstStyle/>
          <a:p>
            <a:r>
              <a:rPr lang="en-GB" sz="2400" b="0" dirty="0"/>
              <a:t>Anisotropies in the arrival directions for very high energies</a:t>
            </a:r>
            <a:endParaRPr lang="en-US" sz="2400" b="0"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4</a:t>
            </a:fld>
            <a:endParaRPr lang="en-US" dirty="0"/>
          </a:p>
        </p:txBody>
      </p:sp>
      <p:sp>
        <p:nvSpPr>
          <p:cNvPr id="6" name="Content Placeholder 2"/>
          <p:cNvSpPr txBox="1">
            <a:spLocks/>
          </p:cNvSpPr>
          <p:nvPr/>
        </p:nvSpPr>
        <p:spPr>
          <a:xfrm>
            <a:off x="468914" y="1862419"/>
            <a:ext cx="3958120" cy="2651707"/>
          </a:xfrm>
          <a:prstGeom prst="rect">
            <a:avLst/>
          </a:prstGeom>
        </p:spPr>
        <p:txBody>
          <a:bodyPr vert="horz" lIns="91440" tIns="45720" rIns="91440" bIns="45720" rtlCol="0">
            <a:normAutofit/>
          </a:bodyPr>
          <a:lstStyle>
            <a:lvl1pPr marL="358775" indent="-358775" algn="l" defTabSz="914400" rtl="0" eaLnBrk="1" latinLnBrk="0" hangingPunct="1">
              <a:lnSpc>
                <a:spcPct val="90000"/>
              </a:lnSpc>
              <a:spcBef>
                <a:spcPts val="1000"/>
              </a:spcBef>
              <a:buFont typeface="Wingdings" panose="05000000000000000000" pitchFamily="2" charset="2"/>
              <a:buChar char="q"/>
              <a:defRPr sz="2300" b="1" kern="1200">
                <a:solidFill>
                  <a:srgbClr val="C00000"/>
                </a:solidFill>
                <a:latin typeface="+mn-lt"/>
                <a:ea typeface="+mn-ea"/>
                <a:cs typeface="+mn-cs"/>
              </a:defRPr>
            </a:lvl1pPr>
            <a:lvl2pPr marL="742950" indent="-285750" algn="l" defTabSz="914400" rtl="0" eaLnBrk="1" latinLnBrk="0" hangingPunct="1">
              <a:lnSpc>
                <a:spcPct val="90000"/>
              </a:lnSpc>
              <a:spcBef>
                <a:spcPts val="500"/>
              </a:spcBef>
              <a:buClr>
                <a:schemeClr val="accent6">
                  <a:lumMod val="75000"/>
                </a:schemeClr>
              </a:buClr>
              <a:buFont typeface="Wingdings" panose="05000000000000000000" pitchFamily="2" charset="2"/>
              <a:buChar char="Ø"/>
              <a:defRPr sz="2000" b="0" kern="1200">
                <a:solidFill>
                  <a:schemeClr val="accent6">
                    <a:lumMod val="50000"/>
                  </a:schemeClr>
                </a:solidFill>
                <a:latin typeface="Tw Cen MT" panose="020B0602020104020603" pitchFamily="34" charset="0"/>
                <a:ea typeface="+mn-ea"/>
                <a:cs typeface="+mn-cs"/>
              </a:defRPr>
            </a:lvl2pPr>
            <a:lvl3pPr marL="1074738" indent="-160338" algn="l" defTabSz="914400" rtl="0" eaLnBrk="1" latinLnBrk="0" hangingPunct="1">
              <a:lnSpc>
                <a:spcPct val="90000"/>
              </a:lnSpc>
              <a:spcBef>
                <a:spcPts val="500"/>
              </a:spcBef>
              <a:buSzPct val="110000"/>
              <a:buFont typeface="Wingdings" panose="05000000000000000000" pitchFamily="2" charset="2"/>
              <a:buChar char="§"/>
              <a:defRPr sz="1800" kern="1200">
                <a:solidFill>
                  <a:schemeClr val="tx2">
                    <a:lumMod val="50000"/>
                  </a:schemeClr>
                </a:solidFill>
                <a:latin typeface="+mn-lt"/>
                <a:ea typeface="+mn-ea"/>
                <a:cs typeface="+mn-cs"/>
              </a:defRPr>
            </a:lvl3pPr>
            <a:lvl4pPr marL="1527175" indent="-155575" algn="l" defTabSz="914400" rtl="0" eaLnBrk="1" latinLnBrk="0" hangingPunct="1">
              <a:lnSpc>
                <a:spcPct val="90000"/>
              </a:lnSpc>
              <a:spcBef>
                <a:spcPts val="500"/>
              </a:spcBef>
              <a:buSzPct val="13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400" lvl="1"/>
            <a:r>
              <a:rPr lang="en-GB" sz="1600" b="1" dirty="0"/>
              <a:t>sample the exposed </a:t>
            </a:r>
            <a:r>
              <a:rPr lang="en-GB" sz="1600" b="1" dirty="0" smtClean="0"/>
              <a:t>sky:</a:t>
            </a:r>
          </a:p>
          <a:p>
            <a:pPr marL="450850" lvl="2" indent="0">
              <a:buNone/>
            </a:pPr>
            <a:r>
              <a:rPr lang="en-GB" sz="1200" dirty="0" smtClean="0"/>
              <a:t> </a:t>
            </a:r>
            <a:r>
              <a:rPr lang="en-GB" sz="1200" dirty="0"/>
              <a:t>using circular </a:t>
            </a:r>
            <a:r>
              <a:rPr lang="en-GB" sz="1200" dirty="0" smtClean="0"/>
              <a:t>windows</a:t>
            </a:r>
          </a:p>
          <a:p>
            <a:pPr marL="25400" lvl="1"/>
            <a:r>
              <a:rPr lang="en-GB" sz="1500" b="1" dirty="0" smtClean="0"/>
              <a:t>Scan in:</a:t>
            </a:r>
          </a:p>
          <a:p>
            <a:pPr marL="450850" lvl="2"/>
            <a:r>
              <a:rPr lang="en-GB" sz="1300" dirty="0" smtClean="0"/>
              <a:t>circular windows, </a:t>
            </a:r>
            <a:r>
              <a:rPr lang="en-GB" sz="1300" dirty="0"/>
              <a:t>from 1° up to 30</a:t>
            </a:r>
            <a:r>
              <a:rPr lang="en-GB" sz="1300" dirty="0" smtClean="0"/>
              <a:t>°, in </a:t>
            </a:r>
            <a:r>
              <a:rPr lang="en-GB" sz="1300" dirty="0"/>
              <a:t>1° steps </a:t>
            </a:r>
            <a:endParaRPr lang="en-GB" sz="1300" dirty="0" smtClean="0"/>
          </a:p>
          <a:p>
            <a:pPr marL="450850" lvl="2"/>
            <a:r>
              <a:rPr lang="en-GB" sz="1300" dirty="0" smtClean="0"/>
              <a:t>Events </a:t>
            </a:r>
            <a:r>
              <a:rPr lang="en-GB" sz="1300" dirty="0"/>
              <a:t>energy </a:t>
            </a:r>
            <a:r>
              <a:rPr lang="en-GB" sz="1300" dirty="0" smtClean="0"/>
              <a:t>threshold, </a:t>
            </a:r>
            <a:r>
              <a:rPr lang="en-GB" sz="1300" dirty="0"/>
              <a:t>from 40 </a:t>
            </a:r>
            <a:r>
              <a:rPr lang="en-GB" sz="1300" dirty="0" err="1"/>
              <a:t>EeV</a:t>
            </a:r>
            <a:r>
              <a:rPr lang="en-GB" sz="1300" dirty="0"/>
              <a:t> up to 80 </a:t>
            </a:r>
            <a:r>
              <a:rPr lang="en-GB" sz="1300" dirty="0" err="1"/>
              <a:t>EeV</a:t>
            </a:r>
            <a:r>
              <a:rPr lang="en-GB" sz="1300" dirty="0"/>
              <a:t> in steps of 1 </a:t>
            </a:r>
            <a:r>
              <a:rPr lang="en-GB" sz="1300" dirty="0" err="1"/>
              <a:t>EeV</a:t>
            </a:r>
            <a:r>
              <a:rPr lang="en-GB" sz="1300" dirty="0"/>
              <a:t>.</a:t>
            </a:r>
          </a:p>
        </p:txBody>
      </p:sp>
      <p:sp>
        <p:nvSpPr>
          <p:cNvPr id="7" name="Content Placeholder 2"/>
          <p:cNvSpPr txBox="1">
            <a:spLocks/>
          </p:cNvSpPr>
          <p:nvPr/>
        </p:nvSpPr>
        <p:spPr>
          <a:xfrm>
            <a:off x="540922" y="3391614"/>
            <a:ext cx="3958120" cy="750838"/>
          </a:xfrm>
          <a:prstGeom prst="rect">
            <a:avLst/>
          </a:prstGeom>
        </p:spPr>
        <p:txBody>
          <a:bodyPr vert="horz" lIns="91440" tIns="45720" rIns="91440" bIns="45720" rtlCol="0">
            <a:normAutofit/>
          </a:bodyPr>
          <a:lstStyle>
            <a:lvl1pPr marL="358775" indent="-358775" algn="l" defTabSz="914400" rtl="0" eaLnBrk="1" latinLnBrk="0" hangingPunct="1">
              <a:lnSpc>
                <a:spcPct val="90000"/>
              </a:lnSpc>
              <a:spcBef>
                <a:spcPts val="1000"/>
              </a:spcBef>
              <a:buFont typeface="Wingdings" panose="05000000000000000000" pitchFamily="2" charset="2"/>
              <a:buChar char="q"/>
              <a:defRPr sz="2300" b="1" kern="1200">
                <a:solidFill>
                  <a:srgbClr val="C00000"/>
                </a:solidFill>
                <a:latin typeface="+mn-lt"/>
                <a:ea typeface="+mn-ea"/>
                <a:cs typeface="+mn-cs"/>
              </a:defRPr>
            </a:lvl1pPr>
            <a:lvl2pPr marL="742950" indent="-285750" algn="l" defTabSz="914400" rtl="0" eaLnBrk="1" latinLnBrk="0" hangingPunct="1">
              <a:lnSpc>
                <a:spcPct val="90000"/>
              </a:lnSpc>
              <a:spcBef>
                <a:spcPts val="500"/>
              </a:spcBef>
              <a:buClr>
                <a:schemeClr val="accent6">
                  <a:lumMod val="75000"/>
                </a:schemeClr>
              </a:buClr>
              <a:buFont typeface="Wingdings" panose="05000000000000000000" pitchFamily="2" charset="2"/>
              <a:buChar char="Ø"/>
              <a:defRPr sz="2000" b="0" kern="1200">
                <a:solidFill>
                  <a:schemeClr val="accent6">
                    <a:lumMod val="50000"/>
                  </a:schemeClr>
                </a:solidFill>
                <a:latin typeface="Tw Cen MT" panose="020B0602020104020603" pitchFamily="34" charset="0"/>
                <a:ea typeface="+mn-ea"/>
                <a:cs typeface="+mn-cs"/>
              </a:defRPr>
            </a:lvl2pPr>
            <a:lvl3pPr marL="1074738" indent="-160338" algn="l" defTabSz="914400" rtl="0" eaLnBrk="1" latinLnBrk="0" hangingPunct="1">
              <a:lnSpc>
                <a:spcPct val="90000"/>
              </a:lnSpc>
              <a:spcBef>
                <a:spcPts val="500"/>
              </a:spcBef>
              <a:buSzPct val="110000"/>
              <a:buFont typeface="Wingdings" panose="05000000000000000000" pitchFamily="2" charset="2"/>
              <a:buChar char="§"/>
              <a:defRPr sz="1800" kern="1200">
                <a:solidFill>
                  <a:schemeClr val="tx2">
                    <a:lumMod val="50000"/>
                  </a:schemeClr>
                </a:solidFill>
                <a:latin typeface="+mn-lt"/>
                <a:ea typeface="+mn-ea"/>
                <a:cs typeface="+mn-cs"/>
              </a:defRPr>
            </a:lvl3pPr>
            <a:lvl4pPr marL="1527175" indent="-155575" algn="l" defTabSz="914400" rtl="0" eaLnBrk="1" latinLnBrk="0" hangingPunct="1">
              <a:lnSpc>
                <a:spcPct val="90000"/>
              </a:lnSpc>
              <a:spcBef>
                <a:spcPts val="500"/>
              </a:spcBef>
              <a:buSzPct val="13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7188" lvl="2"/>
            <a:r>
              <a:rPr lang="en-GB" sz="1400" b="1" dirty="0" smtClean="0"/>
              <a:t>Calculate binomial probability:</a:t>
            </a:r>
          </a:p>
          <a:p>
            <a:pPr marL="358775" lvl="2" indent="0">
              <a:buNone/>
            </a:pPr>
            <a:r>
              <a:rPr lang="en-GB" sz="1400" dirty="0"/>
              <a:t>Isotropic flux to produce n equal, or larger</a:t>
            </a:r>
            <a:r>
              <a:rPr lang="en-GB" sz="1400" dirty="0" smtClean="0"/>
              <a:t>, number </a:t>
            </a:r>
            <a:r>
              <a:rPr lang="en-GB" sz="1400" dirty="0"/>
              <a:t>of events than that found in the data</a:t>
            </a:r>
            <a:r>
              <a:rPr lang="en-GB" sz="1400" b="1" dirty="0" smtClean="0"/>
              <a:t> </a:t>
            </a:r>
          </a:p>
        </p:txBody>
      </p:sp>
      <mc:AlternateContent xmlns:mc="http://schemas.openxmlformats.org/markup-compatibility/2006" xmlns:a14="http://schemas.microsoft.com/office/drawing/2010/main">
        <mc:Choice Requires="a14">
          <p:sp>
            <p:nvSpPr>
              <p:cNvPr id="8" name="Rounded Rectangle 7"/>
              <p:cNvSpPr/>
              <p:nvPr/>
            </p:nvSpPr>
            <p:spPr>
              <a:xfrm>
                <a:off x="468313" y="4375291"/>
                <a:ext cx="4103685" cy="963222"/>
              </a:xfrm>
              <a:prstGeom prst="roundRect">
                <a:avLst>
                  <a:gd name="adj" fmla="val 4604"/>
                </a:avLst>
              </a:prstGeom>
              <a:solidFill>
                <a:schemeClr val="bg1"/>
              </a:solidFill>
              <a:ln w="508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14:m>
                  <m:oMath xmlns:m="http://schemas.openxmlformats.org/officeDocument/2006/math">
                    <m:sSub>
                      <m:sSubPr>
                        <m:ctrlPr>
                          <a:rPr lang="pt-PT" sz="1500" i="1" smtClean="0">
                            <a:solidFill>
                              <a:schemeClr val="tx1">
                                <a:lumMod val="75000"/>
                                <a:lumOff val="25000"/>
                              </a:schemeClr>
                            </a:solidFill>
                            <a:latin typeface="Cambria Math" panose="02040503050406030204" pitchFamily="18" charset="0"/>
                            <a:cs typeface="Arial" pitchFamily="34" charset="0"/>
                          </a:rPr>
                        </m:ctrlPr>
                      </m:sSubPr>
                      <m:e>
                        <m:r>
                          <a:rPr lang="pt-PT" sz="1500" b="0" i="1" smtClean="0">
                            <a:solidFill>
                              <a:schemeClr val="tx1">
                                <a:lumMod val="75000"/>
                                <a:lumOff val="25000"/>
                              </a:schemeClr>
                            </a:solidFill>
                            <a:latin typeface="Cambria Math" panose="02040503050406030204" pitchFamily="18" charset="0"/>
                            <a:cs typeface="Arial" pitchFamily="34" charset="0"/>
                          </a:rPr>
                          <m:t>𝐸</m:t>
                        </m:r>
                      </m:e>
                      <m:sub>
                        <m:r>
                          <a:rPr lang="pt-PT" sz="1500" b="0" i="1" smtClean="0">
                            <a:solidFill>
                              <a:schemeClr val="tx1">
                                <a:lumMod val="75000"/>
                                <a:lumOff val="25000"/>
                              </a:schemeClr>
                            </a:solidFill>
                            <a:latin typeface="Cambria Math" panose="02040503050406030204" pitchFamily="18" charset="0"/>
                            <a:cs typeface="Arial" pitchFamily="34" charset="0"/>
                          </a:rPr>
                          <m:t>𝑡h</m:t>
                        </m:r>
                      </m:sub>
                    </m:sSub>
                    <m:r>
                      <a:rPr lang="pt-PT" sz="1500" b="0" i="1" smtClean="0">
                        <a:solidFill>
                          <a:schemeClr val="tx1">
                            <a:lumMod val="75000"/>
                            <a:lumOff val="25000"/>
                          </a:schemeClr>
                        </a:solidFill>
                        <a:latin typeface="Cambria Math" panose="02040503050406030204" pitchFamily="18" charset="0"/>
                        <a:cs typeface="Arial" pitchFamily="34" charset="0"/>
                      </a:rPr>
                      <m:t>&gt;54</m:t>
                    </m:r>
                  </m:oMath>
                </a14:m>
                <a:r>
                  <a:rPr lang="en-GB" sz="1500" dirty="0" smtClean="0">
                    <a:solidFill>
                      <a:schemeClr val="tx1">
                        <a:lumMod val="75000"/>
                        <a:lumOff val="25000"/>
                      </a:schemeClr>
                    </a:solidFill>
                    <a:latin typeface="Calibri" pitchFamily="34" charset="0"/>
                    <a:cs typeface="Arial" pitchFamily="34" charset="0"/>
                  </a:rPr>
                  <a:t> </a:t>
                </a:r>
                <a:r>
                  <a:rPr lang="en-GB" sz="1500" dirty="0" err="1" smtClean="0">
                    <a:solidFill>
                      <a:schemeClr val="tx1">
                        <a:lumMod val="75000"/>
                        <a:lumOff val="25000"/>
                      </a:schemeClr>
                    </a:solidFill>
                    <a:latin typeface="Calibri" pitchFamily="34" charset="0"/>
                    <a:cs typeface="Arial" pitchFamily="34" charset="0"/>
                  </a:rPr>
                  <a:t>EeV</a:t>
                </a:r>
                <a:r>
                  <a:rPr lang="en-GB" sz="1500" dirty="0" smtClean="0">
                    <a:solidFill>
                      <a:schemeClr val="tx1">
                        <a:lumMod val="75000"/>
                        <a:lumOff val="25000"/>
                      </a:schemeClr>
                    </a:solidFill>
                    <a:latin typeface="Calibri" pitchFamily="34" charset="0"/>
                    <a:cs typeface="Arial" pitchFamily="34" charset="0"/>
                  </a:rPr>
                  <a:t>     ;    </a:t>
                </a:r>
                <a14:m>
                  <m:oMath xmlns:m="http://schemas.openxmlformats.org/officeDocument/2006/math">
                    <m:r>
                      <m:rPr>
                        <m:sty m:val="p"/>
                      </m:rPr>
                      <a:rPr lang="pt-PT" sz="1500" b="0" i="0" smtClean="0">
                        <a:solidFill>
                          <a:schemeClr val="tx1">
                            <a:lumMod val="75000"/>
                            <a:lumOff val="25000"/>
                          </a:schemeClr>
                        </a:solidFill>
                        <a:latin typeface="Cambria Math" panose="02040503050406030204" pitchFamily="18" charset="0"/>
                        <a:cs typeface="Arial" pitchFamily="34" charset="0"/>
                      </a:rPr>
                      <m:t>Ψ</m:t>
                    </m:r>
                    <m:r>
                      <a:rPr lang="pt-PT" sz="1500" b="0" i="1" smtClean="0">
                        <a:solidFill>
                          <a:schemeClr val="tx1">
                            <a:lumMod val="75000"/>
                            <a:lumOff val="25000"/>
                          </a:schemeClr>
                        </a:solidFill>
                        <a:latin typeface="Cambria Math" panose="02040503050406030204" pitchFamily="18" charset="0"/>
                        <a:cs typeface="Arial" pitchFamily="34" charset="0"/>
                      </a:rPr>
                      <m:t>=12</m:t>
                    </m:r>
                    <m:r>
                      <a:rPr lang="pt-PT" sz="1500" b="0" i="1"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m:t>
                    </m:r>
                  </m:oMath>
                </a14:m>
                <a:r>
                  <a:rPr lang="en-GB" sz="1500" dirty="0" smtClean="0">
                    <a:solidFill>
                      <a:schemeClr val="tx1">
                        <a:lumMod val="75000"/>
                        <a:lumOff val="25000"/>
                      </a:schemeClr>
                    </a:solidFill>
                    <a:latin typeface="Calibri" pitchFamily="34" charset="0"/>
                    <a:cs typeface="Arial" pitchFamily="34" charset="0"/>
                  </a:rPr>
                  <a:t>    ;   </a:t>
                </a:r>
                <a:r>
                  <a:rPr lang="en-GB" sz="1500" dirty="0" smtClean="0">
                    <a:solidFill>
                      <a:srgbClr val="C00000"/>
                    </a:solidFill>
                    <a:latin typeface="Calibri" pitchFamily="34" charset="0"/>
                    <a:cs typeface="Arial" pitchFamily="34" charset="0"/>
                  </a:rPr>
                  <a:t> </a:t>
                </a:r>
                <a14:m>
                  <m:oMath xmlns:m="http://schemas.openxmlformats.org/officeDocument/2006/math">
                    <m:r>
                      <a:rPr lang="pt-PT" sz="1500" i="1">
                        <a:solidFill>
                          <a:srgbClr val="C00000"/>
                        </a:solidFill>
                        <a:latin typeface="Cambria Math" panose="02040503050406030204" pitchFamily="18" charset="0"/>
                        <a:cs typeface="Arial" pitchFamily="34" charset="0"/>
                      </a:rPr>
                      <m:t>𝑝</m:t>
                    </m:r>
                    <m:r>
                      <a:rPr lang="pt-PT" sz="1500" i="1">
                        <a:solidFill>
                          <a:srgbClr val="C00000"/>
                        </a:solidFill>
                        <a:latin typeface="Cambria Math" panose="02040503050406030204" pitchFamily="18" charset="0"/>
                        <a:cs typeface="Arial" pitchFamily="34" charset="0"/>
                      </a:rPr>
                      <m:t>=5.9×</m:t>
                    </m:r>
                    <m:sSup>
                      <m:sSupPr>
                        <m:ctrlPr>
                          <a:rPr lang="pt-PT" sz="1500" i="1">
                            <a:solidFill>
                              <a:srgbClr val="C00000"/>
                            </a:solidFill>
                            <a:latin typeface="Cambria Math" panose="02040503050406030204" pitchFamily="18" charset="0"/>
                            <a:cs typeface="Arial" pitchFamily="34" charset="0"/>
                          </a:rPr>
                        </m:ctrlPr>
                      </m:sSupPr>
                      <m:e>
                        <m:r>
                          <a:rPr lang="pt-PT" sz="1500" i="1">
                            <a:solidFill>
                              <a:srgbClr val="C00000"/>
                            </a:solidFill>
                            <a:latin typeface="Cambria Math" panose="02040503050406030204" pitchFamily="18" charset="0"/>
                            <a:cs typeface="Arial" pitchFamily="34" charset="0"/>
                          </a:rPr>
                          <m:t>10</m:t>
                        </m:r>
                      </m:e>
                      <m:sup>
                        <m:r>
                          <a:rPr lang="pt-PT" sz="1500" i="1">
                            <a:solidFill>
                              <a:srgbClr val="C00000"/>
                            </a:solidFill>
                            <a:latin typeface="Cambria Math" panose="02040503050406030204" pitchFamily="18" charset="0"/>
                            <a:cs typeface="Arial" pitchFamily="34" charset="0"/>
                          </a:rPr>
                          <m:t>−6</m:t>
                        </m:r>
                      </m:sup>
                    </m:sSup>
                  </m:oMath>
                </a14:m>
                <a:endParaRPr lang="en-GB" sz="1500" dirty="0" smtClean="0">
                  <a:solidFill>
                    <a:srgbClr val="C00000"/>
                  </a:solidFill>
                  <a:latin typeface="Calibri" pitchFamily="34" charset="0"/>
                  <a:cs typeface="Arial" pitchFamily="34" charset="0"/>
                </a:endParaRPr>
              </a:p>
              <a:p>
                <a:pPr lvl="0" algn="ctr"/>
                <a14:m>
                  <m:oMath xmlns:m="http://schemas.openxmlformats.org/officeDocument/2006/math">
                    <m:d>
                      <m:dPr>
                        <m:ctrlPr>
                          <a:rPr lang="pt-PT" sz="1400" i="1">
                            <a:solidFill>
                              <a:prstClr val="black">
                                <a:lumMod val="75000"/>
                                <a:lumOff val="25000"/>
                              </a:prstClr>
                            </a:solidFill>
                            <a:latin typeface="Cambria Math" panose="02040503050406030204" pitchFamily="18" charset="0"/>
                            <a:cs typeface="Arial" pitchFamily="34" charset="0"/>
                          </a:rPr>
                        </m:ctrlPr>
                      </m:dPr>
                      <m:e>
                        <m:r>
                          <a:rPr lang="pt-PT" sz="1400" i="1">
                            <a:solidFill>
                              <a:prstClr val="black">
                                <a:lumMod val="75000"/>
                                <a:lumOff val="25000"/>
                              </a:prstClr>
                            </a:solidFill>
                            <a:latin typeface="Cambria Math" panose="02040503050406030204" pitchFamily="18" charset="0"/>
                            <a:cs typeface="Arial" pitchFamily="34" charset="0"/>
                          </a:rPr>
                          <m:t>𝛼</m:t>
                        </m:r>
                        <m:r>
                          <a:rPr lang="pt-PT" sz="1400" i="1">
                            <a:solidFill>
                              <a:prstClr val="black">
                                <a:lumMod val="75000"/>
                                <a:lumOff val="25000"/>
                              </a:prstClr>
                            </a:solidFill>
                            <a:latin typeface="Cambria Math" panose="02040503050406030204" pitchFamily="18" charset="0"/>
                            <a:cs typeface="Arial" pitchFamily="34" charset="0"/>
                          </a:rPr>
                          <m:t>,</m:t>
                        </m:r>
                        <m:r>
                          <a:rPr lang="pt-PT" sz="1400" i="1">
                            <a:solidFill>
                              <a:prstClr val="black">
                                <a:lumMod val="75000"/>
                                <a:lumOff val="25000"/>
                              </a:prstClr>
                            </a:solidFill>
                            <a:latin typeface="Cambria Math" panose="02040503050406030204" pitchFamily="18" charset="0"/>
                            <a:cs typeface="Arial" pitchFamily="34" charset="0"/>
                          </a:rPr>
                          <m:t>𝛿</m:t>
                        </m:r>
                      </m:e>
                    </m:d>
                    <m:r>
                      <a:rPr lang="pt-PT" sz="1400" i="1">
                        <a:solidFill>
                          <a:prstClr val="black">
                            <a:lumMod val="75000"/>
                            <a:lumOff val="25000"/>
                          </a:prstClr>
                        </a:solidFill>
                        <a:latin typeface="Cambria Math" panose="02040503050406030204" pitchFamily="18" charset="0"/>
                        <a:cs typeface="Arial" pitchFamily="34" charset="0"/>
                      </a:rPr>
                      <m:t>=(198</m:t>
                    </m:r>
                    <m:r>
                      <a:rPr lang="pt-PT" sz="1400" i="1">
                        <a:solidFill>
                          <a:prstClr val="black">
                            <a:lumMod val="75000"/>
                            <a:lumOff val="25000"/>
                          </a:prstClr>
                        </a:solidFill>
                        <a:latin typeface="Cambria Math" panose="02040503050406030204" pitchFamily="18" charset="0"/>
                        <a:ea typeface="Cambria Math" panose="02040503050406030204" pitchFamily="18" charset="0"/>
                        <a:cs typeface="Arial" pitchFamily="34" charset="0"/>
                      </a:rPr>
                      <m:t>°,−25°)</m:t>
                    </m:r>
                  </m:oMath>
                </a14:m>
                <a:r>
                  <a:rPr lang="en-GB" sz="1400" dirty="0">
                    <a:solidFill>
                      <a:prstClr val="black">
                        <a:lumMod val="75000"/>
                        <a:lumOff val="25000"/>
                      </a:prstClr>
                    </a:solidFill>
                    <a:latin typeface="Calibri" pitchFamily="34" charset="0"/>
                    <a:cs typeface="Arial" pitchFamily="34" charset="0"/>
                  </a:rPr>
                  <a:t> </a:t>
                </a:r>
                <a:r>
                  <a:rPr lang="en-GB" sz="1100" dirty="0">
                    <a:solidFill>
                      <a:prstClr val="black">
                        <a:lumMod val="75000"/>
                        <a:lumOff val="25000"/>
                      </a:prstClr>
                    </a:solidFill>
                    <a:latin typeface="Calibri" pitchFamily="34" charset="0"/>
                    <a:cs typeface="Arial" pitchFamily="34" charset="0"/>
                  </a:rPr>
                  <a:t>right ascension and declination</a:t>
                </a:r>
              </a:p>
              <a:p>
                <a:pPr lvl="0" algn="ctr"/>
                <a14:m>
                  <m:oMath xmlns:m="http://schemas.openxmlformats.org/officeDocument/2006/math">
                    <m:d>
                      <m:dPr>
                        <m:ctrlPr>
                          <a:rPr lang="pt-PT" sz="1400" i="1">
                            <a:solidFill>
                              <a:prstClr val="black">
                                <a:lumMod val="75000"/>
                                <a:lumOff val="25000"/>
                              </a:prstClr>
                            </a:solidFill>
                            <a:latin typeface="Cambria Math" panose="02040503050406030204" pitchFamily="18" charset="0"/>
                            <a:cs typeface="Arial" pitchFamily="34" charset="0"/>
                          </a:rPr>
                        </m:ctrlPr>
                      </m:dPr>
                      <m:e>
                        <m:r>
                          <a:rPr lang="pt-PT" sz="1400" i="1">
                            <a:solidFill>
                              <a:prstClr val="black">
                                <a:lumMod val="75000"/>
                                <a:lumOff val="25000"/>
                              </a:prstClr>
                            </a:solidFill>
                            <a:latin typeface="Cambria Math" panose="02040503050406030204" pitchFamily="18" charset="0"/>
                            <a:cs typeface="Arial" pitchFamily="34" charset="0"/>
                          </a:rPr>
                          <m:t>𝑙</m:t>
                        </m:r>
                        <m:r>
                          <a:rPr lang="pt-PT" sz="1400" i="1">
                            <a:solidFill>
                              <a:prstClr val="black">
                                <a:lumMod val="75000"/>
                                <a:lumOff val="25000"/>
                              </a:prstClr>
                            </a:solidFill>
                            <a:latin typeface="Cambria Math" panose="02040503050406030204" pitchFamily="18" charset="0"/>
                            <a:cs typeface="Arial" pitchFamily="34" charset="0"/>
                          </a:rPr>
                          <m:t>,</m:t>
                        </m:r>
                        <m:r>
                          <a:rPr lang="pt-PT" sz="1400" i="1">
                            <a:solidFill>
                              <a:prstClr val="black">
                                <a:lumMod val="75000"/>
                                <a:lumOff val="25000"/>
                              </a:prstClr>
                            </a:solidFill>
                            <a:latin typeface="Cambria Math" panose="02040503050406030204" pitchFamily="18" charset="0"/>
                            <a:cs typeface="Arial" pitchFamily="34" charset="0"/>
                          </a:rPr>
                          <m:t>𝑏</m:t>
                        </m:r>
                      </m:e>
                    </m:d>
                    <m:r>
                      <a:rPr lang="pt-PT" sz="1400" i="1">
                        <a:solidFill>
                          <a:prstClr val="black">
                            <a:lumMod val="75000"/>
                            <a:lumOff val="25000"/>
                          </a:prstClr>
                        </a:solidFill>
                        <a:latin typeface="Cambria Math" panose="02040503050406030204" pitchFamily="18" charset="0"/>
                        <a:cs typeface="Arial" pitchFamily="34" charset="0"/>
                      </a:rPr>
                      <m:t>=(</m:t>
                    </m:r>
                    <m:r>
                      <a:rPr lang="en-GB" sz="1400" i="1">
                        <a:solidFill>
                          <a:prstClr val="black">
                            <a:lumMod val="75000"/>
                            <a:lumOff val="25000"/>
                          </a:prstClr>
                        </a:solidFill>
                        <a:latin typeface="Cambria Math" panose="02040503050406030204" pitchFamily="18" charset="0"/>
                        <a:cs typeface="Arial" pitchFamily="34" charset="0"/>
                      </a:rPr>
                      <m:t>−51.1</m:t>
                    </m:r>
                    <m:r>
                      <a:rPr lang="en-GB" sz="1400" i="1">
                        <a:solidFill>
                          <a:prstClr val="black">
                            <a:lumMod val="75000"/>
                            <a:lumOff val="25000"/>
                          </a:prstClr>
                        </a:solidFill>
                        <a:latin typeface="Cambria Math" panose="02040503050406030204" pitchFamily="18" charset="0"/>
                        <a:ea typeface="Cambria Math" panose="02040503050406030204" pitchFamily="18" charset="0"/>
                        <a:cs typeface="Arial" pitchFamily="34" charset="0"/>
                      </a:rPr>
                      <m:t>°37.6°)</m:t>
                    </m:r>
                  </m:oMath>
                </a14:m>
                <a:r>
                  <a:rPr lang="en-GB" sz="1400" dirty="0">
                    <a:solidFill>
                      <a:prstClr val="black">
                        <a:lumMod val="75000"/>
                        <a:lumOff val="25000"/>
                      </a:prstClr>
                    </a:solidFill>
                    <a:latin typeface="Calibri" pitchFamily="34" charset="0"/>
                    <a:cs typeface="Arial" pitchFamily="34" charset="0"/>
                  </a:rPr>
                  <a:t> </a:t>
                </a:r>
                <a:r>
                  <a:rPr lang="en-GB" sz="1100" dirty="0">
                    <a:solidFill>
                      <a:prstClr val="black">
                        <a:lumMod val="75000"/>
                        <a:lumOff val="25000"/>
                      </a:prstClr>
                    </a:solidFill>
                    <a:latin typeface="Calibri" pitchFamily="34" charset="0"/>
                    <a:cs typeface="Arial" pitchFamily="34" charset="0"/>
                  </a:rPr>
                  <a:t>Galactic longitude and </a:t>
                </a:r>
                <a:r>
                  <a:rPr lang="en-GB" sz="1100" dirty="0" smtClean="0">
                    <a:solidFill>
                      <a:prstClr val="black">
                        <a:lumMod val="75000"/>
                        <a:lumOff val="25000"/>
                      </a:prstClr>
                    </a:solidFill>
                    <a:latin typeface="Calibri" pitchFamily="34" charset="0"/>
                    <a:cs typeface="Arial" pitchFamily="34" charset="0"/>
                  </a:rPr>
                  <a:t>latitude</a:t>
                </a:r>
                <a:endParaRPr lang="en-GB" sz="1100" dirty="0">
                  <a:solidFill>
                    <a:prstClr val="black">
                      <a:lumMod val="75000"/>
                      <a:lumOff val="25000"/>
                    </a:prstClr>
                  </a:solidFill>
                  <a:latin typeface="Calibri" pitchFamily="34" charset="0"/>
                  <a:cs typeface="Arial" pitchFamily="34" charset="0"/>
                </a:endParaRPr>
              </a:p>
            </p:txBody>
          </p:sp>
        </mc:Choice>
        <mc:Fallback xmlns="">
          <p:sp>
            <p:nvSpPr>
              <p:cNvPr id="8" name="Rounded Rectangle 7"/>
              <p:cNvSpPr>
                <a:spLocks noRot="1" noChangeAspect="1" noMove="1" noResize="1" noEditPoints="1" noAdjustHandles="1" noChangeArrowheads="1" noChangeShapeType="1" noTextEdit="1"/>
              </p:cNvSpPr>
              <p:nvPr/>
            </p:nvSpPr>
            <p:spPr>
              <a:xfrm>
                <a:off x="468313" y="4375291"/>
                <a:ext cx="4103685" cy="963222"/>
              </a:xfrm>
              <a:prstGeom prst="roundRect">
                <a:avLst>
                  <a:gd name="adj" fmla="val 4604"/>
                </a:avLst>
              </a:prstGeom>
              <a:blipFill rotWithShape="0">
                <a:blip r:embed="rId3"/>
                <a:stretch>
                  <a:fillRect/>
                </a:stretch>
              </a:blipFill>
              <a:ln w="50800">
                <a:solidFill>
                  <a:srgbClr val="008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ounded Rectangle 8"/>
              <p:cNvSpPr/>
              <p:nvPr/>
            </p:nvSpPr>
            <p:spPr>
              <a:xfrm>
                <a:off x="467967" y="5478884"/>
                <a:ext cx="4104031" cy="787227"/>
              </a:xfrm>
              <a:prstGeom prst="roundRect">
                <a:avLst>
                  <a:gd name="adj" fmla="val 4604"/>
                </a:avLst>
              </a:prstGeom>
              <a:solidFill>
                <a:schemeClr val="bg1"/>
              </a:solidFill>
              <a:ln w="508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lang="en-GB" sz="1400" b="0" i="1" smtClean="0">
                            <a:solidFill>
                              <a:schemeClr val="tx1">
                                <a:lumMod val="75000"/>
                                <a:lumOff val="25000"/>
                              </a:schemeClr>
                            </a:solidFill>
                            <a:latin typeface="Cambria Math" panose="02040503050406030204" pitchFamily="18" charset="0"/>
                            <a:cs typeface="Arial" pitchFamily="34" charset="0"/>
                          </a:rPr>
                        </m:ctrlPr>
                      </m:sSubPr>
                      <m:e>
                        <m:r>
                          <a:rPr lang="pt-PT" sz="1400" i="1" smtClean="0">
                            <a:solidFill>
                              <a:schemeClr val="tx1">
                                <a:lumMod val="75000"/>
                                <a:lumOff val="25000"/>
                              </a:schemeClr>
                            </a:solidFill>
                            <a:latin typeface="Cambria Math" panose="02040503050406030204" pitchFamily="18" charset="0"/>
                            <a:cs typeface="Arial" pitchFamily="34" charset="0"/>
                          </a:rPr>
                          <m:t>𝑛</m:t>
                        </m:r>
                      </m:e>
                      <m:sub>
                        <m:r>
                          <a:rPr lang="en-GB" sz="1400" b="0" i="1" smtClean="0">
                            <a:solidFill>
                              <a:schemeClr val="tx1">
                                <a:lumMod val="75000"/>
                                <a:lumOff val="25000"/>
                              </a:schemeClr>
                            </a:solidFill>
                            <a:latin typeface="Cambria Math" panose="02040503050406030204" pitchFamily="18" charset="0"/>
                            <a:cs typeface="Arial" pitchFamily="34" charset="0"/>
                          </a:rPr>
                          <m:t>𝑜𝑏𝑠</m:t>
                        </m:r>
                      </m:sub>
                    </m:sSub>
                    <m:r>
                      <a:rPr lang="en-GB" sz="1400" b="0" i="1" smtClean="0">
                        <a:solidFill>
                          <a:schemeClr val="tx1">
                            <a:lumMod val="75000"/>
                            <a:lumOff val="25000"/>
                          </a:schemeClr>
                        </a:solidFill>
                        <a:latin typeface="Cambria Math" panose="02040503050406030204" pitchFamily="18" charset="0"/>
                        <a:cs typeface="Arial" pitchFamily="34" charset="0"/>
                      </a:rPr>
                      <m:t>/</m:t>
                    </m:r>
                    <m:sSub>
                      <m:sSubPr>
                        <m:ctrlPr>
                          <a:rPr lang="en-GB" sz="1400" b="0" i="1" smtClean="0">
                            <a:solidFill>
                              <a:schemeClr val="tx1">
                                <a:lumMod val="75000"/>
                                <a:lumOff val="25000"/>
                              </a:schemeClr>
                            </a:solidFill>
                            <a:latin typeface="Cambria Math" panose="02040503050406030204" pitchFamily="18" charset="0"/>
                            <a:cs typeface="Arial" pitchFamily="34" charset="0"/>
                          </a:rPr>
                        </m:ctrlPr>
                      </m:sSubPr>
                      <m:e>
                        <m:r>
                          <a:rPr lang="pt-PT" sz="1400" i="1">
                            <a:solidFill>
                              <a:schemeClr val="tx1">
                                <a:lumMod val="75000"/>
                                <a:lumOff val="25000"/>
                              </a:schemeClr>
                            </a:solidFill>
                            <a:latin typeface="Cambria Math" panose="02040503050406030204" pitchFamily="18" charset="0"/>
                            <a:cs typeface="Arial" pitchFamily="34" charset="0"/>
                          </a:rPr>
                          <m:t>𝑛</m:t>
                        </m:r>
                      </m:e>
                      <m:sub>
                        <m:r>
                          <a:rPr lang="en-GB" sz="1400" b="0" i="1" smtClean="0">
                            <a:solidFill>
                              <a:schemeClr val="tx1">
                                <a:lumMod val="75000"/>
                                <a:lumOff val="25000"/>
                              </a:schemeClr>
                            </a:solidFill>
                            <a:latin typeface="Cambria Math" panose="02040503050406030204" pitchFamily="18" charset="0"/>
                            <a:cs typeface="Arial" pitchFamily="34" charset="0"/>
                          </a:rPr>
                          <m:t>𝑒𝑥𝑝</m:t>
                        </m:r>
                      </m:sub>
                    </m:sSub>
                    <m:r>
                      <a:rPr lang="pt-PT" sz="1400" i="1">
                        <a:solidFill>
                          <a:schemeClr val="tx1">
                            <a:lumMod val="75000"/>
                            <a:lumOff val="25000"/>
                          </a:schemeClr>
                        </a:solidFill>
                        <a:latin typeface="Cambria Math" panose="02040503050406030204" pitchFamily="18" charset="0"/>
                        <a:cs typeface="Arial" pitchFamily="34" charset="0"/>
                      </a:rPr>
                      <m:t>=</m:t>
                    </m:r>
                    <m:r>
                      <a:rPr lang="en-GB" sz="1400" b="0" i="1" smtClean="0">
                        <a:solidFill>
                          <a:schemeClr val="tx1">
                            <a:lumMod val="75000"/>
                            <a:lumOff val="25000"/>
                          </a:schemeClr>
                        </a:solidFill>
                        <a:latin typeface="Cambria Math" panose="02040503050406030204" pitchFamily="18" charset="0"/>
                        <a:cs typeface="Arial" pitchFamily="34" charset="0"/>
                      </a:rPr>
                      <m:t>14/3.23</m:t>
                    </m:r>
                  </m:oMath>
                </a14:m>
                <a:r>
                  <a:rPr lang="en-GB" sz="1100" dirty="0" smtClean="0">
                    <a:solidFill>
                      <a:schemeClr val="tx1">
                        <a:lumMod val="75000"/>
                        <a:lumOff val="25000"/>
                      </a:schemeClr>
                    </a:solidFill>
                    <a:latin typeface="Calibri" pitchFamily="34" charset="0"/>
                    <a:cs typeface="Arial" pitchFamily="34" charset="0"/>
                  </a:rPr>
                  <a:t>   </a:t>
                </a:r>
                <a14:m>
                  <m:oMath xmlns:m="http://schemas.openxmlformats.org/officeDocument/2006/math">
                    <m:r>
                      <a:rPr lang="en-GB" sz="1100" i="1" dirty="0"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m:t>
                    </m:r>
                    <m:r>
                      <a:rPr lang="en-GB" sz="1100" b="0" i="1" dirty="0"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4.3</m:t>
                    </m:r>
                    <m:r>
                      <a:rPr lang="en-GB" sz="1100" b="0" i="1" dirty="0"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𝜎</m:t>
                    </m:r>
                  </m:oMath>
                </a14:m>
                <a:r>
                  <a:rPr lang="en-GB" sz="1100" dirty="0">
                    <a:solidFill>
                      <a:schemeClr val="tx1">
                        <a:lumMod val="75000"/>
                        <a:lumOff val="25000"/>
                      </a:schemeClr>
                    </a:solidFill>
                    <a:latin typeface="Calibri" pitchFamily="34" charset="0"/>
                    <a:cs typeface="Arial" pitchFamily="34" charset="0"/>
                  </a:rPr>
                  <a:t> </a:t>
                </a:r>
                <a:r>
                  <a:rPr lang="en-GB" sz="1100" dirty="0" smtClean="0">
                    <a:solidFill>
                      <a:schemeClr val="tx1">
                        <a:lumMod val="75000"/>
                        <a:lumOff val="25000"/>
                      </a:schemeClr>
                    </a:solidFill>
                    <a:latin typeface="Calibri" pitchFamily="34" charset="0"/>
                    <a:cs typeface="Arial" pitchFamily="34" charset="0"/>
                  </a:rPr>
                  <a:t>significance</a:t>
                </a:r>
              </a:p>
              <a:p>
                <a:pPr algn="ctr"/>
                <a:r>
                  <a:rPr lang="en-GB" sz="1100" dirty="0">
                    <a:solidFill>
                      <a:schemeClr val="tx1">
                        <a:lumMod val="75000"/>
                        <a:lumOff val="25000"/>
                      </a:schemeClr>
                    </a:solidFill>
                    <a:latin typeface="Calibri" pitchFamily="34" charset="0"/>
                    <a:cs typeface="Arial" pitchFamily="34" charset="0"/>
                  </a:rPr>
                  <a:t>about 18° from the direction of Cen A,</a:t>
                </a:r>
              </a:p>
            </p:txBody>
          </p:sp>
        </mc:Choice>
        <mc:Fallback xmlns="">
          <p:sp>
            <p:nvSpPr>
              <p:cNvPr id="9" name="Rounded Rectangle 8"/>
              <p:cNvSpPr>
                <a:spLocks noRot="1" noChangeAspect="1" noMove="1" noResize="1" noEditPoints="1" noAdjustHandles="1" noChangeArrowheads="1" noChangeShapeType="1" noTextEdit="1"/>
              </p:cNvSpPr>
              <p:nvPr/>
            </p:nvSpPr>
            <p:spPr>
              <a:xfrm>
                <a:off x="467967" y="5478884"/>
                <a:ext cx="4104031" cy="787227"/>
              </a:xfrm>
              <a:prstGeom prst="roundRect">
                <a:avLst>
                  <a:gd name="adj" fmla="val 4604"/>
                </a:avLst>
              </a:prstGeom>
              <a:blipFill rotWithShape="0">
                <a:blip r:embed="rId4"/>
                <a:stretch>
                  <a:fillRect/>
                </a:stretch>
              </a:blipFill>
              <a:ln w="50800">
                <a:solidFill>
                  <a:srgbClr val="008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p:pic>
        <p:nvPicPr>
          <p:cNvPr id="11" name="Picture 10"/>
          <p:cNvPicPr>
            <a:picLocks noChangeAspect="1"/>
          </p:cNvPicPr>
          <p:nvPr/>
        </p:nvPicPr>
        <p:blipFill>
          <a:blip r:embed="rId5"/>
          <a:stretch>
            <a:fillRect/>
          </a:stretch>
        </p:blipFill>
        <p:spPr>
          <a:xfrm>
            <a:off x="5274143" y="4165602"/>
            <a:ext cx="3089310" cy="2441700"/>
          </a:xfrm>
          <a:prstGeom prst="rect">
            <a:avLst/>
          </a:prstGeom>
        </p:spPr>
      </p:pic>
      <mc:AlternateContent xmlns:mc="http://schemas.openxmlformats.org/markup-compatibility/2006" xmlns:a14="http://schemas.microsoft.com/office/drawing/2010/main">
        <mc:Choice Requires="a14">
          <p:sp>
            <p:nvSpPr>
              <p:cNvPr id="5" name="Content Placeholder 2"/>
              <p:cNvSpPr txBox="1">
                <a:spLocks/>
              </p:cNvSpPr>
              <p:nvPr/>
            </p:nvSpPr>
            <p:spPr>
              <a:xfrm>
                <a:off x="468913" y="1005121"/>
                <a:ext cx="6881011" cy="720775"/>
              </a:xfrm>
              <a:prstGeom prst="rect">
                <a:avLst/>
              </a:prstGeom>
            </p:spPr>
            <p:txBody>
              <a:bodyPr vert="horz" lIns="91440" tIns="45720" rIns="91440" bIns="45720" rtlCol="0">
                <a:normAutofit/>
              </a:bodyPr>
              <a:lstStyle>
                <a:lvl1pPr marL="358775" indent="-358775" algn="l" defTabSz="914400" rtl="0" eaLnBrk="1" latinLnBrk="0" hangingPunct="1">
                  <a:lnSpc>
                    <a:spcPct val="90000"/>
                  </a:lnSpc>
                  <a:spcBef>
                    <a:spcPts val="1000"/>
                  </a:spcBef>
                  <a:buFont typeface="Wingdings" panose="05000000000000000000" pitchFamily="2" charset="2"/>
                  <a:buChar char="q"/>
                  <a:defRPr sz="2300" b="1" kern="1200">
                    <a:solidFill>
                      <a:srgbClr val="C00000"/>
                    </a:solidFill>
                    <a:latin typeface="+mn-lt"/>
                    <a:ea typeface="+mn-ea"/>
                    <a:cs typeface="+mn-cs"/>
                  </a:defRPr>
                </a:lvl1pPr>
                <a:lvl2pPr marL="742950" indent="-285750" algn="l" defTabSz="914400" rtl="0" eaLnBrk="1" latinLnBrk="0" hangingPunct="1">
                  <a:lnSpc>
                    <a:spcPct val="90000"/>
                  </a:lnSpc>
                  <a:spcBef>
                    <a:spcPts val="500"/>
                  </a:spcBef>
                  <a:buClr>
                    <a:schemeClr val="accent6">
                      <a:lumMod val="75000"/>
                    </a:schemeClr>
                  </a:buClr>
                  <a:buFont typeface="Wingdings" panose="05000000000000000000" pitchFamily="2" charset="2"/>
                  <a:buChar char="Ø"/>
                  <a:defRPr sz="2000" b="0" kern="1200">
                    <a:solidFill>
                      <a:schemeClr val="accent6">
                        <a:lumMod val="50000"/>
                      </a:schemeClr>
                    </a:solidFill>
                    <a:latin typeface="Tw Cen MT" panose="020B0602020104020603" pitchFamily="34" charset="0"/>
                    <a:ea typeface="+mn-ea"/>
                    <a:cs typeface="+mn-cs"/>
                  </a:defRPr>
                </a:lvl2pPr>
                <a:lvl3pPr marL="1074738" indent="-160338" algn="l" defTabSz="914400" rtl="0" eaLnBrk="1" latinLnBrk="0" hangingPunct="1">
                  <a:lnSpc>
                    <a:spcPct val="90000"/>
                  </a:lnSpc>
                  <a:spcBef>
                    <a:spcPts val="500"/>
                  </a:spcBef>
                  <a:buSzPct val="110000"/>
                  <a:buFont typeface="Wingdings" panose="05000000000000000000" pitchFamily="2" charset="2"/>
                  <a:buChar char="§"/>
                  <a:defRPr sz="1800" kern="1200">
                    <a:solidFill>
                      <a:schemeClr val="tx2">
                        <a:lumMod val="50000"/>
                      </a:schemeClr>
                    </a:solidFill>
                    <a:latin typeface="+mn-lt"/>
                    <a:ea typeface="+mn-ea"/>
                    <a:cs typeface="+mn-cs"/>
                  </a:defRPr>
                </a:lvl3pPr>
                <a:lvl4pPr marL="1527175" indent="-155575" algn="l" defTabSz="914400" rtl="0" eaLnBrk="1" latinLnBrk="0" hangingPunct="1">
                  <a:lnSpc>
                    <a:spcPct val="90000"/>
                  </a:lnSpc>
                  <a:spcBef>
                    <a:spcPts val="500"/>
                  </a:spcBef>
                  <a:buSzPct val="13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0" dirty="0" smtClean="0"/>
                  <a:t>Were the most energetic Cosmic </a:t>
                </a:r>
                <a:r>
                  <a:rPr lang="en-GB" sz="1800" b="0" dirty="0"/>
                  <a:t>rays come from</a:t>
                </a:r>
                <a:r>
                  <a:rPr lang="en-GB" sz="1800" b="0" dirty="0" smtClean="0"/>
                  <a:t>? </a:t>
                </a:r>
                <a14:m>
                  <m:oMath xmlns:m="http://schemas.openxmlformats.org/officeDocument/2006/math">
                    <m:r>
                      <a:rPr lang="en-GB" sz="1800" b="0" i="1" smtClean="0">
                        <a:latin typeface="Cambria Math" panose="02040503050406030204" pitchFamily="18" charset="0"/>
                      </a:rPr>
                      <m:t>𝐸</m:t>
                    </m:r>
                    <m:r>
                      <a:rPr lang="en-GB" sz="1800" b="0" i="1" smtClean="0">
                        <a:latin typeface="Cambria Math" panose="02040503050406030204" pitchFamily="18" charset="0"/>
                      </a:rPr>
                      <m:t>&gt;40</m:t>
                    </m:r>
                  </m:oMath>
                </a14:m>
                <a:r>
                  <a:rPr lang="en-GB" sz="1800" b="0" dirty="0" smtClean="0"/>
                  <a:t>EeV</a:t>
                </a:r>
                <a:endParaRPr lang="en-GB" sz="1800" b="0" dirty="0"/>
              </a:p>
              <a:p>
                <a:pPr marL="538163" lvl="1"/>
                <a:r>
                  <a:rPr lang="en-GB" sz="1500" dirty="0" smtClean="0"/>
                  <a:t>Look for excesses over the visible sky</a:t>
                </a:r>
              </a:p>
            </p:txBody>
          </p:sp>
        </mc:Choice>
        <mc:Fallback xmlns="">
          <p:sp>
            <p:nvSpPr>
              <p:cNvPr id="5" name="Content Placeholder 2"/>
              <p:cNvSpPr txBox="1">
                <a:spLocks noRot="1" noChangeAspect="1" noMove="1" noResize="1" noEditPoints="1" noAdjustHandles="1" noChangeArrowheads="1" noChangeShapeType="1" noTextEdit="1"/>
              </p:cNvSpPr>
              <p:nvPr/>
            </p:nvSpPr>
            <p:spPr>
              <a:xfrm>
                <a:off x="468913" y="1005121"/>
                <a:ext cx="6881011" cy="720775"/>
              </a:xfrm>
              <a:prstGeom prst="rect">
                <a:avLst/>
              </a:prstGeom>
              <a:blipFill rotWithShape="0">
                <a:blip r:embed="rId6"/>
                <a:stretch>
                  <a:fillRect l="-620" t="-8475"/>
                </a:stretch>
              </a:blipFill>
            </p:spPr>
            <p:txBody>
              <a:bodyPr/>
              <a:lstStyle/>
              <a:p>
                <a:r>
                  <a:rPr lang="en-US">
                    <a:noFill/>
                  </a:rPr>
                  <a:t> </a:t>
                </a:r>
              </a:p>
            </p:txBody>
          </p:sp>
        </mc:Fallback>
      </mc:AlternateContent>
      <p:pic>
        <p:nvPicPr>
          <p:cNvPr id="13" name="Picture 12"/>
          <p:cNvPicPr>
            <a:picLocks noChangeAspect="1"/>
          </p:cNvPicPr>
          <p:nvPr/>
        </p:nvPicPr>
        <p:blipFill>
          <a:blip r:embed="rId7"/>
          <a:stretch>
            <a:fillRect/>
          </a:stretch>
        </p:blipFill>
        <p:spPr>
          <a:xfrm>
            <a:off x="4650463" y="1535631"/>
            <a:ext cx="4493537" cy="2052015"/>
          </a:xfrm>
          <a:prstGeom prst="rect">
            <a:avLst/>
          </a:prstGeom>
        </p:spPr>
      </p:pic>
      <mc:AlternateContent xmlns:mc="http://schemas.openxmlformats.org/markup-compatibility/2006" xmlns:a14="http://schemas.microsoft.com/office/drawing/2010/main">
        <mc:Choice Requires="a14">
          <p:sp>
            <p:nvSpPr>
              <p:cNvPr id="14" name="Rounded Rectangle 13"/>
              <p:cNvSpPr/>
              <p:nvPr/>
            </p:nvSpPr>
            <p:spPr>
              <a:xfrm>
                <a:off x="5586223" y="887290"/>
                <a:ext cx="2308097" cy="574229"/>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14:m>
                  <m:oMath xmlns:m="http://schemas.openxmlformats.org/officeDocument/2006/math">
                    <m:r>
                      <a:rPr lang="en-GB" sz="2000" i="1" smtClean="0">
                        <a:latin typeface="Cambria Math" panose="02040503050406030204" pitchFamily="18" charset="0"/>
                      </a:rPr>
                      <m:t>𝐸</m:t>
                    </m:r>
                    <m:r>
                      <a:rPr lang="en-GB" sz="2000" i="1" smtClean="0">
                        <a:latin typeface="Cambria Math" panose="02040503050406030204" pitchFamily="18" charset="0"/>
                      </a:rPr>
                      <m:t>&gt;40</m:t>
                    </m:r>
                  </m:oMath>
                </a14:m>
                <a:r>
                  <a:rPr lang="en-GB" sz="2000" dirty="0"/>
                  <a:t>EeV</a:t>
                </a:r>
                <a:r>
                  <a:rPr lang="en-GB" sz="1200" dirty="0" smtClean="0"/>
                  <a:t>=</a:t>
                </a:r>
                <a14:m>
                  <m:oMath xmlns:m="http://schemas.openxmlformats.org/officeDocument/2006/math">
                    <m:r>
                      <a:rPr lang="en-GB" sz="1200" b="0" i="1" dirty="0" smtClean="0">
                        <a:latin typeface="Cambria Math" panose="02040503050406030204" pitchFamily="18" charset="0"/>
                      </a:rPr>
                      <m:t>40⋅</m:t>
                    </m:r>
                    <m:sSup>
                      <m:sSupPr>
                        <m:ctrlPr>
                          <a:rPr lang="en-GB" sz="1200" b="0" i="1" dirty="0" smtClean="0">
                            <a:latin typeface="Cambria Math" panose="02040503050406030204" pitchFamily="18" charset="0"/>
                          </a:rPr>
                        </m:ctrlPr>
                      </m:sSupPr>
                      <m:e>
                        <m:r>
                          <a:rPr lang="en-GB" sz="1200" b="0" i="1" dirty="0" smtClean="0">
                            <a:latin typeface="Cambria Math" panose="02040503050406030204" pitchFamily="18" charset="0"/>
                          </a:rPr>
                          <m:t>10</m:t>
                        </m:r>
                      </m:e>
                      <m:sup>
                        <m:r>
                          <a:rPr lang="en-GB" sz="1200" b="0" i="1" dirty="0" smtClean="0">
                            <a:latin typeface="Cambria Math" panose="02040503050406030204" pitchFamily="18" charset="0"/>
                          </a:rPr>
                          <m:t>18</m:t>
                        </m:r>
                      </m:sup>
                    </m:sSup>
                  </m:oMath>
                </a14:m>
                <a:r>
                  <a:rPr lang="en-US" sz="1200" i="1" dirty="0" smtClean="0">
                    <a:solidFill>
                      <a:prstClr val="white"/>
                    </a:solidFill>
                    <a:cs typeface="Arial" pitchFamily="34" charset="0"/>
                  </a:rPr>
                  <a:t>eV</a:t>
                </a:r>
                <a:r>
                  <a:rPr lang="en-US" sz="2000" i="1" dirty="0" smtClean="0">
                    <a:solidFill>
                      <a:prstClr val="white"/>
                    </a:solidFill>
                    <a:cs typeface="Arial" pitchFamily="34" charset="0"/>
                  </a:rPr>
                  <a:t> </a:t>
                </a:r>
              </a:p>
            </p:txBody>
          </p:sp>
        </mc:Choice>
        <mc:Fallback xmlns="">
          <p:sp>
            <p:nvSpPr>
              <p:cNvPr id="14" name="Rounded Rectangle 13"/>
              <p:cNvSpPr>
                <a:spLocks noRot="1" noChangeAspect="1" noMove="1" noResize="1" noEditPoints="1" noAdjustHandles="1" noChangeArrowheads="1" noChangeShapeType="1" noTextEdit="1"/>
              </p:cNvSpPr>
              <p:nvPr/>
            </p:nvSpPr>
            <p:spPr>
              <a:xfrm>
                <a:off x="5586223" y="887290"/>
                <a:ext cx="2308097" cy="574229"/>
              </a:xfrm>
              <a:prstGeom prst="roundRect">
                <a:avLst/>
              </a:prstGeom>
              <a:blipFill rotWithShape="0">
                <a:blip r:embed="rId8"/>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17" name="Rounded Rectangle 16"/>
          <p:cNvSpPr/>
          <p:nvPr/>
        </p:nvSpPr>
        <p:spPr>
          <a:xfrm>
            <a:off x="5188803" y="3764358"/>
            <a:ext cx="3174650" cy="447544"/>
          </a:xfrm>
          <a:prstGeom prst="roundRect">
            <a:avLst/>
          </a:prstGeom>
          <a:solidFill>
            <a:schemeClr val="bg1"/>
          </a:solidFill>
          <a:ln w="508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PT" b="1" dirty="0" err="1">
                <a:solidFill>
                  <a:srgbClr val="800000"/>
                </a:solidFill>
                <a:cs typeface="Arial" pitchFamily="34" charset="0"/>
              </a:rPr>
              <a:t>clustering</a:t>
            </a:r>
            <a:r>
              <a:rPr lang="pt-PT" b="1" dirty="0">
                <a:solidFill>
                  <a:srgbClr val="800000"/>
                </a:solidFill>
                <a:cs typeface="Arial" pitchFamily="34" charset="0"/>
              </a:rPr>
              <a:t> </a:t>
            </a:r>
            <a:r>
              <a:rPr lang="pt-PT" b="1" dirty="0" err="1">
                <a:solidFill>
                  <a:srgbClr val="800000"/>
                </a:solidFill>
                <a:cs typeface="Arial" pitchFamily="34" charset="0"/>
              </a:rPr>
              <a:t>of</a:t>
            </a:r>
            <a:r>
              <a:rPr lang="pt-PT" b="1" dirty="0">
                <a:solidFill>
                  <a:srgbClr val="800000"/>
                </a:solidFill>
                <a:cs typeface="Arial" pitchFamily="34" charset="0"/>
              </a:rPr>
              <a:t> arrival </a:t>
            </a:r>
            <a:r>
              <a:rPr lang="pt-PT" b="1" dirty="0" err="1">
                <a:solidFill>
                  <a:srgbClr val="800000"/>
                </a:solidFill>
                <a:cs typeface="Arial" pitchFamily="34" charset="0"/>
              </a:rPr>
              <a:t>directions</a:t>
            </a:r>
            <a:endParaRPr lang="pt-PT" b="1" dirty="0">
              <a:solidFill>
                <a:srgbClr val="800000"/>
              </a:solidFill>
              <a:cs typeface="Arial" pitchFamily="34" charset="0"/>
            </a:endParaRPr>
          </a:p>
        </p:txBody>
      </p:sp>
      <mc:AlternateContent xmlns:mc="http://schemas.openxmlformats.org/markup-compatibility/2006" xmlns:a14="http://schemas.microsoft.com/office/drawing/2010/main">
        <mc:Choice Requires="a14">
          <p:sp>
            <p:nvSpPr>
              <p:cNvPr id="18" name="Rounded Rectangle 17"/>
              <p:cNvSpPr/>
              <p:nvPr/>
            </p:nvSpPr>
            <p:spPr>
              <a:xfrm>
                <a:off x="6759615" y="4698719"/>
                <a:ext cx="2242340" cy="1262240"/>
              </a:xfrm>
              <a:prstGeom prst="roundRect">
                <a:avLst>
                  <a:gd name="adj" fmla="val 4604"/>
                </a:avLst>
              </a:prstGeom>
              <a:solidFill>
                <a:schemeClr val="bg1"/>
              </a:solidFill>
              <a:ln w="508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sz="1500" b="1" dirty="0" smtClean="0">
                    <a:solidFill>
                      <a:srgbClr val="C00000"/>
                    </a:solidFill>
                    <a:cs typeface="Arial" pitchFamily="34" charset="0"/>
                  </a:rPr>
                  <a:t>No </a:t>
                </a:r>
                <a:r>
                  <a:rPr lang="pt-PT" sz="1500" b="1" dirty="0" err="1" smtClean="0">
                    <a:solidFill>
                      <a:srgbClr val="C00000"/>
                    </a:solidFill>
                    <a:cs typeface="Arial" pitchFamily="34" charset="0"/>
                  </a:rPr>
                  <a:t>significant</a:t>
                </a:r>
                <a:r>
                  <a:rPr lang="pt-PT" sz="1500" b="1" dirty="0" smtClean="0">
                    <a:solidFill>
                      <a:srgbClr val="C00000"/>
                    </a:solidFill>
                    <a:cs typeface="Arial" pitchFamily="34" charset="0"/>
                  </a:rPr>
                  <a:t> </a:t>
                </a:r>
                <a:r>
                  <a:rPr lang="pt-PT" sz="1500" b="1" dirty="0" err="1" smtClean="0">
                    <a:solidFill>
                      <a:srgbClr val="C00000"/>
                    </a:solidFill>
                    <a:cs typeface="Arial" pitchFamily="34" charset="0"/>
                  </a:rPr>
                  <a:t>anisotropy</a:t>
                </a:r>
                <a:endParaRPr lang="pt-PT" sz="1500" b="1" dirty="0" smtClean="0">
                  <a:solidFill>
                    <a:srgbClr val="C00000"/>
                  </a:solidFill>
                  <a:cs typeface="Arial" pitchFamily="34" charset="0"/>
                </a:endParaRPr>
              </a:p>
              <a:p>
                <a:pPr marL="173038"/>
                <a14:m>
                  <m:oMath xmlns:m="http://schemas.openxmlformats.org/officeDocument/2006/math">
                    <m:sSub>
                      <m:sSubPr>
                        <m:ctrlPr>
                          <a:rPr lang="pt-PT" sz="1500" i="1" smtClean="0">
                            <a:solidFill>
                              <a:schemeClr val="tx1">
                                <a:lumMod val="75000"/>
                                <a:lumOff val="25000"/>
                              </a:schemeClr>
                            </a:solidFill>
                            <a:latin typeface="Cambria Math" panose="02040503050406030204" pitchFamily="18" charset="0"/>
                            <a:cs typeface="Arial" pitchFamily="34" charset="0"/>
                          </a:rPr>
                        </m:ctrlPr>
                      </m:sSubPr>
                      <m:e>
                        <m:r>
                          <a:rPr lang="pt-PT" sz="1500" b="0" i="1" smtClean="0">
                            <a:solidFill>
                              <a:schemeClr val="tx1">
                                <a:lumMod val="75000"/>
                                <a:lumOff val="25000"/>
                              </a:schemeClr>
                            </a:solidFill>
                            <a:latin typeface="Cambria Math" panose="02040503050406030204" pitchFamily="18" charset="0"/>
                            <a:cs typeface="Arial" pitchFamily="34" charset="0"/>
                          </a:rPr>
                          <m:t>𝐸</m:t>
                        </m:r>
                      </m:e>
                      <m:sub>
                        <m:r>
                          <a:rPr lang="pt-PT" sz="1500" b="0" i="1" smtClean="0">
                            <a:solidFill>
                              <a:schemeClr val="tx1">
                                <a:lumMod val="75000"/>
                                <a:lumOff val="25000"/>
                              </a:schemeClr>
                            </a:solidFill>
                            <a:latin typeface="Cambria Math" panose="02040503050406030204" pitchFamily="18" charset="0"/>
                            <a:cs typeface="Arial" pitchFamily="34" charset="0"/>
                          </a:rPr>
                          <m:t>𝑡h</m:t>
                        </m:r>
                      </m:sub>
                    </m:sSub>
                    <m:r>
                      <a:rPr lang="pt-PT" sz="1500" b="0" i="1" smtClean="0">
                        <a:solidFill>
                          <a:schemeClr val="tx1">
                            <a:lumMod val="75000"/>
                            <a:lumOff val="25000"/>
                          </a:schemeClr>
                        </a:solidFill>
                        <a:latin typeface="Cambria Math" panose="02040503050406030204" pitchFamily="18" charset="0"/>
                        <a:cs typeface="Arial" pitchFamily="34" charset="0"/>
                      </a:rPr>
                      <m:t>&gt;</m:t>
                    </m:r>
                    <m:r>
                      <a:rPr lang="en-GB" sz="1500" b="0" i="1" smtClean="0">
                        <a:solidFill>
                          <a:schemeClr val="tx1">
                            <a:lumMod val="75000"/>
                            <a:lumOff val="25000"/>
                          </a:schemeClr>
                        </a:solidFill>
                        <a:latin typeface="Cambria Math" panose="02040503050406030204" pitchFamily="18" charset="0"/>
                        <a:cs typeface="Arial" pitchFamily="34" charset="0"/>
                      </a:rPr>
                      <m:t>42</m:t>
                    </m:r>
                  </m:oMath>
                </a14:m>
                <a:r>
                  <a:rPr lang="en-GB" sz="1500" dirty="0" smtClean="0">
                    <a:solidFill>
                      <a:schemeClr val="tx1">
                        <a:lumMod val="75000"/>
                        <a:lumOff val="25000"/>
                      </a:schemeClr>
                    </a:solidFill>
                    <a:latin typeface="Calibri" pitchFamily="34" charset="0"/>
                    <a:cs typeface="Arial" pitchFamily="34" charset="0"/>
                  </a:rPr>
                  <a:t> </a:t>
                </a:r>
                <a:r>
                  <a:rPr lang="en-GB" sz="1500" dirty="0" err="1" smtClean="0">
                    <a:solidFill>
                      <a:schemeClr val="tx1">
                        <a:lumMod val="75000"/>
                        <a:lumOff val="25000"/>
                      </a:schemeClr>
                    </a:solidFill>
                    <a:latin typeface="Calibri" pitchFamily="34" charset="0"/>
                    <a:cs typeface="Arial" pitchFamily="34" charset="0"/>
                  </a:rPr>
                  <a:t>EeV</a:t>
                </a:r>
                <a:r>
                  <a:rPr lang="en-GB" sz="1500" dirty="0" smtClean="0">
                    <a:solidFill>
                      <a:schemeClr val="tx1">
                        <a:lumMod val="75000"/>
                        <a:lumOff val="25000"/>
                      </a:schemeClr>
                    </a:solidFill>
                    <a:latin typeface="Calibri" pitchFamily="34" charset="0"/>
                    <a:cs typeface="Arial" pitchFamily="34" charset="0"/>
                  </a:rPr>
                  <a:t>    </a:t>
                </a:r>
              </a:p>
              <a:p>
                <a:pPr marL="173038"/>
                <a14:m>
                  <m:oMath xmlns:m="http://schemas.openxmlformats.org/officeDocument/2006/math">
                    <m:r>
                      <m:rPr>
                        <m:sty m:val="p"/>
                      </m:rPr>
                      <a:rPr lang="en-GB" sz="1500" b="0" i="0" smtClean="0">
                        <a:solidFill>
                          <a:schemeClr val="tx1">
                            <a:lumMod val="75000"/>
                            <a:lumOff val="25000"/>
                          </a:schemeClr>
                        </a:solidFill>
                        <a:latin typeface="Cambria Math" panose="02040503050406030204" pitchFamily="18" charset="0"/>
                        <a:cs typeface="Arial" pitchFamily="34" charset="0"/>
                      </a:rPr>
                      <m:t>Ψ</m:t>
                    </m:r>
                    <m:r>
                      <a:rPr lang="pt-PT" sz="1500" b="0" i="1" smtClean="0">
                        <a:solidFill>
                          <a:schemeClr val="tx1">
                            <a:lumMod val="75000"/>
                            <a:lumOff val="25000"/>
                          </a:schemeClr>
                        </a:solidFill>
                        <a:latin typeface="Cambria Math" panose="02040503050406030204" pitchFamily="18" charset="0"/>
                        <a:cs typeface="Arial" pitchFamily="34" charset="0"/>
                      </a:rPr>
                      <m:t>=</m:t>
                    </m:r>
                    <m:r>
                      <a:rPr lang="en-GB" sz="1500" b="0" i="1" smtClean="0">
                        <a:solidFill>
                          <a:schemeClr val="tx1">
                            <a:lumMod val="75000"/>
                            <a:lumOff val="25000"/>
                          </a:schemeClr>
                        </a:solidFill>
                        <a:latin typeface="Cambria Math" panose="02040503050406030204" pitchFamily="18" charset="0"/>
                        <a:cs typeface="Arial" pitchFamily="34" charset="0"/>
                      </a:rPr>
                      <m:t>1.5</m:t>
                    </m:r>
                    <m:r>
                      <a:rPr lang="pt-PT" sz="1500" b="0" i="1"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m:t>
                    </m:r>
                  </m:oMath>
                </a14:m>
                <a:r>
                  <a:rPr lang="en-GB" sz="1500" dirty="0" smtClean="0">
                    <a:solidFill>
                      <a:schemeClr val="tx1">
                        <a:lumMod val="75000"/>
                        <a:lumOff val="25000"/>
                      </a:schemeClr>
                    </a:solidFill>
                    <a:latin typeface="Calibri" pitchFamily="34" charset="0"/>
                    <a:cs typeface="Arial" pitchFamily="34" charset="0"/>
                  </a:rPr>
                  <a:t> </a:t>
                </a:r>
              </a:p>
              <a:p>
                <a:pPr marL="173038"/>
                <a14:m>
                  <m:oMath xmlns:m="http://schemas.openxmlformats.org/officeDocument/2006/math">
                    <m:sSub>
                      <m:sSubPr>
                        <m:ctrlPr>
                          <a:rPr lang="en-GB" sz="1500" b="0" i="1" smtClean="0">
                            <a:solidFill>
                              <a:schemeClr val="tx1">
                                <a:lumMod val="75000"/>
                                <a:lumOff val="25000"/>
                              </a:schemeClr>
                            </a:solidFill>
                            <a:latin typeface="Cambria Math" panose="02040503050406030204" pitchFamily="18" charset="0"/>
                            <a:cs typeface="Arial" pitchFamily="34" charset="0"/>
                          </a:rPr>
                        </m:ctrlPr>
                      </m:sSubPr>
                      <m:e>
                        <m:r>
                          <a:rPr lang="en-GB" sz="1500" b="0" i="1" smtClean="0">
                            <a:solidFill>
                              <a:schemeClr val="tx1">
                                <a:lumMod val="75000"/>
                                <a:lumOff val="25000"/>
                              </a:schemeClr>
                            </a:solidFill>
                            <a:latin typeface="Cambria Math" panose="02040503050406030204" pitchFamily="18" charset="0"/>
                            <a:cs typeface="Arial" pitchFamily="34" charset="0"/>
                          </a:rPr>
                          <m:t>𝑛</m:t>
                        </m:r>
                      </m:e>
                      <m:sub>
                        <m:r>
                          <a:rPr lang="en-GB" sz="1500" b="0" i="1" smtClean="0">
                            <a:solidFill>
                              <a:schemeClr val="tx1">
                                <a:lumMod val="75000"/>
                                <a:lumOff val="25000"/>
                              </a:schemeClr>
                            </a:solidFill>
                            <a:latin typeface="Cambria Math" panose="02040503050406030204" pitchFamily="18" charset="0"/>
                            <a:cs typeface="Arial" pitchFamily="34" charset="0"/>
                          </a:rPr>
                          <m:t>𝑝𝑎𝑖𝑟𝑠</m:t>
                        </m:r>
                      </m:sub>
                    </m:sSub>
                    <m:r>
                      <a:rPr lang="en-GB" sz="1500" b="0" i="1" smtClean="0">
                        <a:solidFill>
                          <a:schemeClr val="tx1">
                            <a:lumMod val="75000"/>
                            <a:lumOff val="25000"/>
                          </a:schemeClr>
                        </a:solidFill>
                        <a:latin typeface="Cambria Math" panose="02040503050406030204" pitchFamily="18" charset="0"/>
                        <a:cs typeface="Arial" pitchFamily="34" charset="0"/>
                      </a:rPr>
                      <m:t>=41/30</m:t>
                    </m:r>
                  </m:oMath>
                </a14:m>
                <a:r>
                  <a:rPr lang="en-GB" sz="1500" dirty="0" smtClean="0">
                    <a:solidFill>
                      <a:schemeClr val="tx1">
                        <a:lumMod val="75000"/>
                        <a:lumOff val="25000"/>
                      </a:schemeClr>
                    </a:solidFill>
                    <a:latin typeface="Calibri" pitchFamily="34" charset="0"/>
                    <a:cs typeface="Arial" pitchFamily="34" charset="0"/>
                  </a:rPr>
                  <a:t> </a:t>
                </a:r>
              </a:p>
              <a:p>
                <a:pPr marL="173038"/>
                <a14:m>
                  <m:oMath xmlns:m="http://schemas.openxmlformats.org/officeDocument/2006/math">
                    <m:r>
                      <a:rPr lang="en-GB" sz="1500" b="1" i="0" dirty="0" smtClean="0">
                        <a:solidFill>
                          <a:srgbClr val="C00000"/>
                        </a:solidFill>
                        <a:latin typeface="Cambria Math" panose="02040503050406030204" pitchFamily="18" charset="0"/>
                        <a:cs typeface="Arial" pitchFamily="34" charset="0"/>
                      </a:rPr>
                      <m:t>𝐏</m:t>
                    </m:r>
                    <m:r>
                      <a:rPr lang="en-GB" sz="1500" b="1" i="0" dirty="0" smtClean="0">
                        <a:solidFill>
                          <a:srgbClr val="C00000"/>
                        </a:solidFill>
                        <a:latin typeface="Cambria Math" panose="02040503050406030204" pitchFamily="18" charset="0"/>
                        <a:cs typeface="Arial" pitchFamily="34" charset="0"/>
                      </a:rPr>
                      <m:t>=</m:t>
                    </m:r>
                    <m:r>
                      <a:rPr lang="en-GB" sz="1500" b="1" i="0" dirty="0" smtClean="0">
                        <a:solidFill>
                          <a:srgbClr val="C00000"/>
                        </a:solidFill>
                        <a:latin typeface="Cambria Math" panose="02040503050406030204" pitchFamily="18" charset="0"/>
                        <a:cs typeface="Arial" pitchFamily="34" charset="0"/>
                      </a:rPr>
                      <m:t>𝟕𝟎</m:t>
                    </m:r>
                    <m:r>
                      <a:rPr lang="en-GB" sz="1500" b="1" i="0" dirty="0" smtClean="0">
                        <a:solidFill>
                          <a:srgbClr val="C00000"/>
                        </a:solidFill>
                        <a:latin typeface="Cambria Math" panose="02040503050406030204" pitchFamily="18" charset="0"/>
                        <a:cs typeface="Arial" pitchFamily="34" charset="0"/>
                      </a:rPr>
                      <m:t>%</m:t>
                    </m:r>
                  </m:oMath>
                </a14:m>
                <a:r>
                  <a:rPr lang="en-GB" sz="1500" b="1" dirty="0" smtClean="0">
                    <a:solidFill>
                      <a:srgbClr val="C00000"/>
                    </a:solidFill>
                    <a:latin typeface="Calibri" pitchFamily="34" charset="0"/>
                    <a:cs typeface="Arial" pitchFamily="34" charset="0"/>
                  </a:rPr>
                  <a:t> </a:t>
                </a:r>
              </a:p>
            </p:txBody>
          </p:sp>
        </mc:Choice>
        <mc:Fallback xmlns="">
          <p:sp>
            <p:nvSpPr>
              <p:cNvPr id="18" name="Rounded Rectangle 17"/>
              <p:cNvSpPr>
                <a:spLocks noRot="1" noChangeAspect="1" noMove="1" noResize="1" noEditPoints="1" noAdjustHandles="1" noChangeArrowheads="1" noChangeShapeType="1" noTextEdit="1"/>
              </p:cNvSpPr>
              <p:nvPr/>
            </p:nvSpPr>
            <p:spPr>
              <a:xfrm>
                <a:off x="6759615" y="4698719"/>
                <a:ext cx="2242340" cy="1262240"/>
              </a:xfrm>
              <a:prstGeom prst="roundRect">
                <a:avLst>
                  <a:gd name="adj" fmla="val 4604"/>
                </a:avLst>
              </a:prstGeom>
              <a:blipFill rotWithShape="0">
                <a:blip r:embed="rId9"/>
                <a:stretch>
                  <a:fillRect/>
                </a:stretch>
              </a:blipFill>
              <a:ln w="50800">
                <a:solidFill>
                  <a:srgbClr val="008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19" name="TextBox 18"/>
          <p:cNvSpPr txBox="1"/>
          <p:nvPr/>
        </p:nvSpPr>
        <p:spPr>
          <a:xfrm>
            <a:off x="7022502" y="1522479"/>
            <a:ext cx="1635286" cy="307777"/>
          </a:xfrm>
          <a:prstGeom prst="rect">
            <a:avLst/>
          </a:prstGeom>
          <a:noFill/>
        </p:spPr>
        <p:txBody>
          <a:bodyPr wrap="square" rtlCol="0">
            <a:spAutoFit/>
          </a:bodyPr>
          <a:lstStyle/>
          <a:p>
            <a:r>
              <a:rPr lang="en-GB" sz="1400" b="1" dirty="0" smtClean="0">
                <a:solidFill>
                  <a:schemeClr val="tx1">
                    <a:lumMod val="65000"/>
                    <a:lumOff val="35000"/>
                  </a:schemeClr>
                </a:solidFill>
              </a:rPr>
              <a:t>Galactic </a:t>
            </a:r>
            <a:r>
              <a:rPr lang="en-GB" sz="1400" b="1" dirty="0" err="1" smtClean="0">
                <a:solidFill>
                  <a:schemeClr val="tx1">
                    <a:lumMod val="65000"/>
                    <a:lumOff val="35000"/>
                  </a:schemeClr>
                </a:solidFill>
              </a:rPr>
              <a:t>Coord</a:t>
            </a:r>
            <a:r>
              <a:rPr lang="en-GB" sz="1400" b="1" dirty="0" smtClean="0">
                <a:solidFill>
                  <a:schemeClr val="tx1">
                    <a:lumMod val="65000"/>
                    <a:lumOff val="35000"/>
                  </a:schemeClr>
                </a:solidFill>
              </a:rPr>
              <a:t>.</a:t>
            </a:r>
            <a:endParaRPr lang="en-US" sz="1400" b="1" dirty="0">
              <a:solidFill>
                <a:schemeClr val="tx1">
                  <a:lumMod val="65000"/>
                  <a:lumOff val="35000"/>
                </a:schemeClr>
              </a:solidFill>
            </a:endParaRPr>
          </a:p>
        </p:txBody>
      </p:sp>
    </p:spTree>
    <p:extLst>
      <p:ext uri="{BB962C8B-B14F-4D97-AF65-F5344CB8AC3E}">
        <p14:creationId xmlns:p14="http://schemas.microsoft.com/office/powerpoint/2010/main" val="253139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P spid="17" grpId="0" animBg="1"/>
      <p:bldP spid="18" grpId="0" animBg="1"/>
      <p:bldP spid="1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8745C66F-FC7B-4C52-931F-EAABACA1CBDF}" type="slidenum">
              <a:rPr lang="en-US" smtClean="0"/>
              <a:pPr/>
              <a:t>40</a:t>
            </a:fld>
            <a:endParaRPr lang="en-US" dirty="0"/>
          </a:p>
        </p:txBody>
      </p:sp>
      <p:pic>
        <p:nvPicPr>
          <p:cNvPr id="5" name="Picture 4"/>
          <p:cNvPicPr>
            <a:picLocks noChangeAspect="1"/>
          </p:cNvPicPr>
          <p:nvPr/>
        </p:nvPicPr>
        <p:blipFill>
          <a:blip r:embed="rId3"/>
          <a:stretch>
            <a:fillRect/>
          </a:stretch>
        </p:blipFill>
        <p:spPr>
          <a:xfrm>
            <a:off x="1078537" y="4122385"/>
            <a:ext cx="3336651" cy="2332597"/>
          </a:xfrm>
          <a:prstGeom prst="rect">
            <a:avLst/>
          </a:prstGeom>
        </p:spPr>
      </p:pic>
      <p:pic>
        <p:nvPicPr>
          <p:cNvPr id="6" name="Picture 5"/>
          <p:cNvPicPr>
            <a:picLocks noChangeAspect="1"/>
          </p:cNvPicPr>
          <p:nvPr/>
        </p:nvPicPr>
        <p:blipFill>
          <a:blip r:embed="rId4"/>
          <a:stretch>
            <a:fillRect/>
          </a:stretch>
        </p:blipFill>
        <p:spPr>
          <a:xfrm>
            <a:off x="705988" y="1155647"/>
            <a:ext cx="3829500" cy="2935867"/>
          </a:xfrm>
          <a:prstGeom prst="rect">
            <a:avLst/>
          </a:prstGeom>
        </p:spPr>
      </p:pic>
      <p:pic>
        <p:nvPicPr>
          <p:cNvPr id="7" name="Picture 6"/>
          <p:cNvPicPr>
            <a:picLocks noChangeAspect="1"/>
          </p:cNvPicPr>
          <p:nvPr/>
        </p:nvPicPr>
        <p:blipFill>
          <a:blip r:embed="rId5"/>
          <a:stretch>
            <a:fillRect/>
          </a:stretch>
        </p:blipFill>
        <p:spPr>
          <a:xfrm>
            <a:off x="4535488" y="1124776"/>
            <a:ext cx="3519000" cy="2955267"/>
          </a:xfrm>
          <a:prstGeom prst="rect">
            <a:avLst/>
          </a:prstGeom>
        </p:spPr>
      </p:pic>
    </p:spTree>
    <p:extLst>
      <p:ext uri="{BB962C8B-B14F-4D97-AF65-F5344CB8AC3E}">
        <p14:creationId xmlns:p14="http://schemas.microsoft.com/office/powerpoint/2010/main" val="40809854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Muons results in Auger </a:t>
            </a:r>
            <a:r>
              <a:rPr lang="en-US" sz="2000" dirty="0" smtClean="0"/>
              <a:t>not consistent with models</a:t>
            </a:r>
            <a:endParaRPr lang="en-US" sz="2000" dirty="0"/>
          </a:p>
        </p:txBody>
      </p:sp>
      <p:pic>
        <p:nvPicPr>
          <p:cNvPr id="8" name="Picture 7"/>
          <p:cNvPicPr>
            <a:picLocks noChangeAspect="1"/>
          </p:cNvPicPr>
          <p:nvPr/>
        </p:nvPicPr>
        <p:blipFill>
          <a:blip r:embed="rId3"/>
          <a:stretch>
            <a:fillRect/>
          </a:stretch>
        </p:blipFill>
        <p:spPr>
          <a:xfrm>
            <a:off x="-4759572" y="903509"/>
            <a:ext cx="3984750" cy="3019934"/>
          </a:xfrm>
          <a:prstGeom prst="rect">
            <a:avLst/>
          </a:prstGeom>
        </p:spPr>
      </p:pic>
      <p:sp>
        <p:nvSpPr>
          <p:cNvPr id="54" name="Rounded Rectangle 53"/>
          <p:cNvSpPr/>
          <p:nvPr/>
        </p:nvSpPr>
        <p:spPr>
          <a:xfrm>
            <a:off x="304502" y="3631200"/>
            <a:ext cx="4355771" cy="525916"/>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smtClean="0">
                <a:solidFill>
                  <a:prstClr val="white"/>
                </a:solidFill>
                <a:cs typeface="Arial" pitchFamily="34" charset="0"/>
              </a:rPr>
              <a:t>Electromagnetic and </a:t>
            </a:r>
            <a:r>
              <a:rPr lang="en-US" sz="2000" i="1" dirty="0" err="1" smtClean="0">
                <a:solidFill>
                  <a:prstClr val="white"/>
                </a:solidFill>
                <a:cs typeface="Arial" pitchFamily="34" charset="0"/>
              </a:rPr>
              <a:t>muonic</a:t>
            </a:r>
            <a:r>
              <a:rPr lang="en-US" sz="2000" i="1" dirty="0" smtClean="0">
                <a:solidFill>
                  <a:prstClr val="white"/>
                </a:solidFill>
                <a:cs typeface="Arial" pitchFamily="34" charset="0"/>
              </a:rPr>
              <a:t> sectors</a:t>
            </a:r>
          </a:p>
        </p:txBody>
      </p:sp>
      <mc:AlternateContent xmlns:mc="http://schemas.openxmlformats.org/markup-compatibility/2006" xmlns:a14="http://schemas.microsoft.com/office/drawing/2010/main">
        <mc:Choice Requires="a14">
          <p:sp>
            <p:nvSpPr>
              <p:cNvPr id="57" name="TextBox 56"/>
              <p:cNvSpPr txBox="1"/>
              <p:nvPr/>
            </p:nvSpPr>
            <p:spPr>
              <a:xfrm>
                <a:off x="5739597" y="1069315"/>
                <a:ext cx="1866793" cy="332463"/>
              </a:xfrm>
              <a:prstGeom prst="rect">
                <a:avLst/>
              </a:prstGeom>
              <a:noFill/>
            </p:spPr>
            <p:txBody>
              <a:bodyPr wrap="none" lIns="0" tIns="0" rIns="0" bIns="0" rtlCol="0">
                <a:spAutoFit/>
              </a:bodyPr>
              <a:lstStyle/>
              <a:p>
                <a:pPr marL="285750" indent="-285750">
                  <a:buFont typeface="Wingdings" panose="05000000000000000000" pitchFamily="2" charset="2"/>
                  <a:buChar char="q"/>
                </a:pPr>
                <a14:m>
                  <m:oMath xmlns:m="http://schemas.openxmlformats.org/officeDocument/2006/math">
                    <m:sSub>
                      <m:sSubPr>
                        <m:ctrlPr>
                          <a:rPr lang="pt-PT" sz="2000" i="1" smtClean="0">
                            <a:solidFill>
                              <a:srgbClr val="C00000"/>
                            </a:solidFill>
                            <a:latin typeface="Cambria Math" panose="02040503050406030204" pitchFamily="18" charset="0"/>
                          </a:rPr>
                        </m:ctrlPr>
                      </m:sSubPr>
                      <m:e>
                        <m:r>
                          <a:rPr lang="pt-PT" sz="2000" i="1" smtClean="0">
                            <a:solidFill>
                              <a:srgbClr val="C00000"/>
                            </a:solidFill>
                            <a:latin typeface="Cambria Math" panose="02040503050406030204" pitchFamily="18" charset="0"/>
                          </a:rPr>
                          <m:t>𝑅</m:t>
                        </m:r>
                      </m:e>
                      <m:sub>
                        <m:r>
                          <a:rPr lang="pt-PT" sz="2000" i="1" smtClean="0">
                            <a:solidFill>
                              <a:srgbClr val="C00000"/>
                            </a:solidFill>
                            <a:latin typeface="Cambria Math" panose="02040503050406030204" pitchFamily="18" charset="0"/>
                          </a:rPr>
                          <m:t>𝜇</m:t>
                        </m:r>
                      </m:sub>
                    </m:sSub>
                  </m:oMath>
                </a14:m>
                <a:r>
                  <a:rPr lang="en-US" sz="2000" dirty="0" smtClean="0">
                    <a:solidFill>
                      <a:srgbClr val="C00000"/>
                    </a:solidFill>
                  </a:rPr>
                  <a:t> with energy</a:t>
                </a:r>
                <a:endParaRPr lang="en-US" sz="2000" dirty="0">
                  <a:solidFill>
                    <a:srgbClr val="C00000"/>
                  </a:solidFill>
                </a:endParaRPr>
              </a:p>
            </p:txBody>
          </p:sp>
        </mc:Choice>
        <mc:Fallback xmlns="">
          <p:sp>
            <p:nvSpPr>
              <p:cNvPr id="57" name="TextBox 56"/>
              <p:cNvSpPr txBox="1">
                <a:spLocks noRot="1" noChangeAspect="1" noMove="1" noResize="1" noEditPoints="1" noAdjustHandles="1" noChangeArrowheads="1" noChangeShapeType="1" noTextEdit="1"/>
              </p:cNvSpPr>
              <p:nvPr/>
            </p:nvSpPr>
            <p:spPr>
              <a:xfrm>
                <a:off x="5739597" y="1069315"/>
                <a:ext cx="1866793" cy="332463"/>
              </a:xfrm>
              <a:prstGeom prst="rect">
                <a:avLst/>
              </a:prstGeom>
              <a:blipFill rotWithShape="0">
                <a:blip r:embed="rId4"/>
                <a:stretch>
                  <a:fillRect l="-7843" t="-21818" r="-7843" b="-40000"/>
                </a:stretch>
              </a:blipFill>
            </p:spPr>
            <p:txBody>
              <a:bodyPr/>
              <a:lstStyle/>
              <a:p>
                <a:r>
                  <a:rPr lang="en-US">
                    <a:noFill/>
                  </a:rPr>
                  <a:t> </a:t>
                </a:r>
              </a:p>
            </p:txBody>
          </p:sp>
        </mc:Fallback>
      </mc:AlternateContent>
      <p:pic>
        <p:nvPicPr>
          <p:cNvPr id="59" name="Picture 58"/>
          <p:cNvPicPr>
            <a:picLocks noChangeAspect="1"/>
          </p:cNvPicPr>
          <p:nvPr/>
        </p:nvPicPr>
        <p:blipFill>
          <a:blip r:embed="rId5"/>
          <a:stretch>
            <a:fillRect/>
          </a:stretch>
        </p:blipFill>
        <p:spPr>
          <a:xfrm>
            <a:off x="1111702" y="1430867"/>
            <a:ext cx="2528313" cy="1857095"/>
          </a:xfrm>
          <a:prstGeom prst="rect">
            <a:avLst/>
          </a:prstGeom>
        </p:spPr>
      </p:pic>
      <mc:AlternateContent xmlns:mc="http://schemas.openxmlformats.org/markup-compatibility/2006" xmlns:a14="http://schemas.microsoft.com/office/drawing/2010/main">
        <mc:Choice Requires="a14">
          <p:sp>
            <p:nvSpPr>
              <p:cNvPr id="58" name="Rounded Rectangle 57"/>
              <p:cNvSpPr/>
              <p:nvPr/>
            </p:nvSpPr>
            <p:spPr>
              <a:xfrm>
                <a:off x="321446" y="1033243"/>
                <a:ext cx="4355771" cy="564842"/>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pt-PT" sz="2000" i="1" smtClean="0">
                        <a:solidFill>
                          <a:prstClr val="white"/>
                        </a:solidFill>
                        <a:latin typeface="Cambria Math" panose="02040503050406030204" pitchFamily="18" charset="0"/>
                        <a:cs typeface="Arial" pitchFamily="34" charset="0"/>
                      </a:rPr>
                      <m:t>𝜇</m:t>
                    </m:r>
                  </m:oMath>
                </a14:m>
                <a:r>
                  <a:rPr lang="en-GB" sz="2000" i="1" dirty="0" smtClean="0">
                    <a:solidFill>
                      <a:prstClr val="white"/>
                    </a:solidFill>
                    <a:cs typeface="Arial" pitchFamily="34" charset="0"/>
                  </a:rPr>
                  <a:t> </a:t>
                </a:r>
                <a:r>
                  <a:rPr lang="pt-PT" sz="2000" i="1" dirty="0" smtClean="0">
                    <a:solidFill>
                      <a:prstClr val="white"/>
                    </a:solidFill>
                    <a:cs typeface="Arial" pitchFamily="34" charset="0"/>
                  </a:rPr>
                  <a:t>lateral </a:t>
                </a:r>
                <a:r>
                  <a:rPr lang="pt-PT" sz="2000" i="1" dirty="0" err="1" smtClean="0">
                    <a:solidFill>
                      <a:prstClr val="white"/>
                    </a:solidFill>
                    <a:cs typeface="Arial" pitchFamily="34" charset="0"/>
                  </a:rPr>
                  <a:t>profile</a:t>
                </a:r>
                <a:r>
                  <a:rPr lang="pt-PT" sz="2000" i="1" dirty="0" smtClean="0">
                    <a:solidFill>
                      <a:prstClr val="white"/>
                    </a:solidFill>
                    <a:cs typeface="Arial" pitchFamily="34" charset="0"/>
                  </a:rPr>
                  <a:t>: </a:t>
                </a:r>
                <a:r>
                  <a:rPr lang="en-GB" sz="1400" dirty="0" smtClean="0">
                    <a:solidFill>
                      <a:prstClr val="white"/>
                    </a:solidFill>
                    <a:cs typeface="Arial" pitchFamily="34" charset="0"/>
                  </a:rPr>
                  <a:t>Very Inclined events to avoid EM contamination</a:t>
                </a:r>
                <a:endParaRPr lang="en-US" sz="1400" dirty="0" smtClean="0">
                  <a:solidFill>
                    <a:prstClr val="white"/>
                  </a:solidFill>
                  <a:cs typeface="Arial" pitchFamily="34" charset="0"/>
                </a:endParaRPr>
              </a:p>
            </p:txBody>
          </p:sp>
        </mc:Choice>
        <mc:Fallback xmlns="">
          <p:sp>
            <p:nvSpPr>
              <p:cNvPr id="58" name="Rounded Rectangle 57"/>
              <p:cNvSpPr>
                <a:spLocks noRot="1" noChangeAspect="1" noMove="1" noResize="1" noEditPoints="1" noAdjustHandles="1" noChangeArrowheads="1" noChangeShapeType="1" noTextEdit="1"/>
              </p:cNvSpPr>
              <p:nvPr/>
            </p:nvSpPr>
            <p:spPr>
              <a:xfrm>
                <a:off x="321446" y="1033243"/>
                <a:ext cx="4355771" cy="564842"/>
              </a:xfrm>
              <a:prstGeom prst="roundRect">
                <a:avLst/>
              </a:prstGeom>
              <a:blipFill rotWithShape="0">
                <a:blip r:embed="rId6"/>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68" name="Right Arrow 67"/>
          <p:cNvSpPr/>
          <p:nvPr/>
        </p:nvSpPr>
        <p:spPr>
          <a:xfrm>
            <a:off x="4266436" y="2209874"/>
            <a:ext cx="958654" cy="310880"/>
          </a:xfrm>
          <a:prstGeom prst="rightArrow">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mc:AlternateContent xmlns:mc="http://schemas.openxmlformats.org/markup-compatibility/2006" xmlns:a14="http://schemas.microsoft.com/office/drawing/2010/main">
        <mc:Choice Requires="a14">
          <p:sp>
            <p:nvSpPr>
              <p:cNvPr id="69" name="TextBox 68"/>
              <p:cNvSpPr txBox="1"/>
              <p:nvPr/>
            </p:nvSpPr>
            <p:spPr>
              <a:xfrm>
                <a:off x="2087480" y="1933371"/>
                <a:ext cx="1107611" cy="299313"/>
              </a:xfrm>
              <a:prstGeom prst="rect">
                <a:avLst/>
              </a:prstGeom>
              <a:gradFill flip="none" rotWithShape="1">
                <a:gsLst>
                  <a:gs pos="27000">
                    <a:schemeClr val="bg1"/>
                  </a:gs>
                  <a:gs pos="48000">
                    <a:schemeClr val="bg1">
                      <a:alpha val="74000"/>
                    </a:schemeClr>
                  </a:gs>
                  <a:gs pos="80000">
                    <a:schemeClr val="bg1">
                      <a:alpha val="0"/>
                    </a:schemeClr>
                  </a:gs>
                  <a:gs pos="64000">
                    <a:schemeClr val="bg1">
                      <a:alpha val="48000"/>
                    </a:schemeClr>
                  </a:gs>
                </a:gsLst>
                <a:path path="circle">
                  <a:fillToRect l="50000" t="50000" r="50000" b="50000"/>
                </a:path>
                <a:tileRect/>
              </a:gra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pt-PT" i="1" smtClean="0">
                              <a:solidFill>
                                <a:srgbClr val="C00000"/>
                              </a:solidFill>
                              <a:latin typeface="Cambria Math" panose="02040503050406030204" pitchFamily="18" charset="0"/>
                            </a:rPr>
                          </m:ctrlPr>
                        </m:sSubPr>
                        <m:e>
                          <m:r>
                            <a:rPr lang="pt-PT" i="1" smtClean="0">
                              <a:solidFill>
                                <a:srgbClr val="C00000"/>
                              </a:solidFill>
                              <a:latin typeface="Cambria Math" panose="02040503050406030204" pitchFamily="18" charset="0"/>
                            </a:rPr>
                            <m:t>𝑆</m:t>
                          </m:r>
                        </m:e>
                        <m:sub>
                          <m:r>
                            <a:rPr lang="pt-PT" i="1" smtClean="0">
                              <a:solidFill>
                                <a:srgbClr val="C00000"/>
                              </a:solidFill>
                              <a:latin typeface="Cambria Math" panose="02040503050406030204" pitchFamily="18" charset="0"/>
                            </a:rPr>
                            <m:t>1000</m:t>
                          </m:r>
                        </m:sub>
                      </m:sSub>
                      <m:r>
                        <a:rPr lang="pt-PT" i="1" smtClean="0">
                          <a:solidFill>
                            <a:srgbClr val="C00000"/>
                          </a:solidFill>
                          <a:latin typeface="Cambria Math" panose="02040503050406030204" pitchFamily="18" charset="0"/>
                          <a:ea typeface="Cambria Math" panose="02040503050406030204" pitchFamily="18" charset="0"/>
                        </a:rPr>
                        <m:t>∝</m:t>
                      </m:r>
                      <m:sSub>
                        <m:sSubPr>
                          <m:ctrlPr>
                            <a:rPr lang="pt-PT" i="1" smtClean="0">
                              <a:solidFill>
                                <a:srgbClr val="C00000"/>
                              </a:solidFill>
                              <a:latin typeface="Cambria Math" panose="02040503050406030204" pitchFamily="18" charset="0"/>
                              <a:ea typeface="Cambria Math" panose="02040503050406030204" pitchFamily="18" charset="0"/>
                            </a:rPr>
                          </m:ctrlPr>
                        </m:sSubPr>
                        <m:e>
                          <m:r>
                            <a:rPr lang="pt-PT" i="1" smtClean="0">
                              <a:solidFill>
                                <a:srgbClr val="C00000"/>
                              </a:solidFill>
                              <a:latin typeface="Cambria Math" panose="02040503050406030204" pitchFamily="18" charset="0"/>
                              <a:ea typeface="Cambria Math" panose="02040503050406030204" pitchFamily="18" charset="0"/>
                            </a:rPr>
                            <m:t>𝑅</m:t>
                          </m:r>
                        </m:e>
                        <m:sub>
                          <m:r>
                            <a:rPr lang="pt-PT" i="1" smtClean="0">
                              <a:solidFill>
                                <a:srgbClr val="C00000"/>
                              </a:solidFill>
                              <a:latin typeface="Cambria Math" panose="02040503050406030204" pitchFamily="18" charset="0"/>
                              <a:ea typeface="Cambria Math" panose="02040503050406030204" pitchFamily="18" charset="0"/>
                            </a:rPr>
                            <m:t>𝜇</m:t>
                          </m:r>
                        </m:sub>
                      </m:sSub>
                    </m:oMath>
                  </m:oMathPara>
                </a14:m>
                <a:endParaRPr lang="en-US" dirty="0">
                  <a:solidFill>
                    <a:srgbClr val="C00000"/>
                  </a:solidFill>
                </a:endParaRPr>
              </a:p>
            </p:txBody>
          </p:sp>
        </mc:Choice>
        <mc:Fallback xmlns="">
          <p:sp>
            <p:nvSpPr>
              <p:cNvPr id="69" name="TextBox 68"/>
              <p:cNvSpPr txBox="1">
                <a:spLocks noRot="1" noChangeAspect="1" noMove="1" noResize="1" noEditPoints="1" noAdjustHandles="1" noChangeArrowheads="1" noChangeShapeType="1" noTextEdit="1"/>
              </p:cNvSpPr>
              <p:nvPr/>
            </p:nvSpPr>
            <p:spPr>
              <a:xfrm>
                <a:off x="2087480" y="1933371"/>
                <a:ext cx="1107611" cy="299313"/>
              </a:xfrm>
              <a:prstGeom prst="rect">
                <a:avLst/>
              </a:prstGeom>
              <a:blipFill rotWithShape="0">
                <a:blip r:embed="rId12"/>
                <a:stretch>
                  <a:fillRect l="-4396" r="-1648" b="-20408"/>
                </a:stretch>
              </a:blipFill>
            </p:spPr>
            <p:txBody>
              <a:bodyPr/>
              <a:lstStyle/>
              <a:p>
                <a:r>
                  <a:rPr lang="en-US">
                    <a:noFill/>
                  </a:rPr>
                  <a:t> </a:t>
                </a:r>
              </a:p>
            </p:txBody>
          </p:sp>
        </mc:Fallback>
      </mc:AlternateContent>
      <p:sp>
        <p:nvSpPr>
          <p:cNvPr id="70" name="7-Point Star 69"/>
          <p:cNvSpPr/>
          <p:nvPr/>
        </p:nvSpPr>
        <p:spPr>
          <a:xfrm>
            <a:off x="2022921" y="2209874"/>
            <a:ext cx="147817" cy="147817"/>
          </a:xfrm>
          <a:prstGeom prst="star7">
            <a:avLst>
              <a:gd name="adj" fmla="val 19669"/>
              <a:gd name="hf" fmla="val 102572"/>
              <a:gd name="vf" fmla="val 105210"/>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2" name="Picture 71"/>
          <p:cNvPicPr>
            <a:picLocks noChangeAspect="1"/>
          </p:cNvPicPr>
          <p:nvPr/>
        </p:nvPicPr>
        <p:blipFill>
          <a:blip r:embed="rId13">
            <a:clrChange>
              <a:clrFrom>
                <a:srgbClr val="FFFFFF"/>
              </a:clrFrom>
              <a:clrTo>
                <a:srgbClr val="FFFFFF">
                  <a:alpha val="0"/>
                </a:srgbClr>
              </a:clrTo>
            </a:clrChange>
          </a:blip>
          <a:stretch>
            <a:fillRect/>
          </a:stretch>
        </p:blipFill>
        <p:spPr>
          <a:xfrm>
            <a:off x="5955054" y="1474495"/>
            <a:ext cx="2406831" cy="2143857"/>
          </a:xfrm>
          <a:prstGeom prst="rect">
            <a:avLst/>
          </a:prstGeom>
        </p:spPr>
      </p:pic>
      <p:pic>
        <p:nvPicPr>
          <p:cNvPr id="2" name="Picture 1"/>
          <p:cNvPicPr>
            <a:picLocks noChangeAspect="1"/>
          </p:cNvPicPr>
          <p:nvPr/>
        </p:nvPicPr>
        <p:blipFill>
          <a:blip r:embed="rId14"/>
          <a:stretch>
            <a:fillRect/>
          </a:stretch>
        </p:blipFill>
        <p:spPr>
          <a:xfrm>
            <a:off x="5714420" y="1374094"/>
            <a:ext cx="2666571" cy="2216984"/>
          </a:xfrm>
          <a:prstGeom prst="rect">
            <a:avLst/>
          </a:prstGeom>
        </p:spPr>
      </p:pic>
      <p:pic>
        <p:nvPicPr>
          <p:cNvPr id="71" name="Picture 70"/>
          <p:cNvPicPr>
            <a:picLocks noChangeAspect="1"/>
          </p:cNvPicPr>
          <p:nvPr/>
        </p:nvPicPr>
        <p:blipFill>
          <a:blip r:embed="rId13"/>
          <a:stretch>
            <a:fillRect/>
          </a:stretch>
        </p:blipFill>
        <p:spPr>
          <a:xfrm>
            <a:off x="7677173" y="1069315"/>
            <a:ext cx="1369425" cy="1219800"/>
          </a:xfrm>
          <a:prstGeom prst="rect">
            <a:avLst/>
          </a:prstGeom>
        </p:spPr>
      </p:pic>
      <p:sp>
        <p:nvSpPr>
          <p:cNvPr id="74" name="Slide Number Placeholder 73"/>
          <p:cNvSpPr>
            <a:spLocks noGrp="1"/>
          </p:cNvSpPr>
          <p:nvPr>
            <p:ph type="sldNum" sz="quarter" idx="12"/>
          </p:nvPr>
        </p:nvSpPr>
        <p:spPr/>
        <p:txBody>
          <a:bodyPr/>
          <a:lstStyle/>
          <a:p>
            <a:fld id="{8745C66F-FC7B-4C52-931F-EAABACA1CBDF}" type="slidenum">
              <a:rPr lang="en-US" smtClean="0">
                <a:solidFill>
                  <a:prstClr val="white"/>
                </a:solidFill>
              </a:rPr>
              <a:pPr/>
              <a:t>41</a:t>
            </a:fld>
            <a:endParaRPr lang="en-US" dirty="0">
              <a:solidFill>
                <a:prstClr val="white"/>
              </a:solidFill>
            </a:endParaRPr>
          </a:p>
        </p:txBody>
      </p:sp>
      <p:pic>
        <p:nvPicPr>
          <p:cNvPr id="9" name="Picture 8"/>
          <p:cNvPicPr>
            <a:picLocks noChangeAspect="1"/>
          </p:cNvPicPr>
          <p:nvPr/>
        </p:nvPicPr>
        <p:blipFill>
          <a:blip r:embed="rId15"/>
          <a:stretch>
            <a:fillRect/>
          </a:stretch>
        </p:blipFill>
        <p:spPr>
          <a:xfrm>
            <a:off x="6408859" y="4488981"/>
            <a:ext cx="2182881" cy="1973357"/>
          </a:xfrm>
          <a:prstGeom prst="rect">
            <a:avLst/>
          </a:prstGeom>
        </p:spPr>
      </p:pic>
      <p:pic>
        <p:nvPicPr>
          <p:cNvPr id="5" name="Picture 4"/>
          <p:cNvPicPr>
            <a:picLocks noChangeAspect="1"/>
          </p:cNvPicPr>
          <p:nvPr/>
        </p:nvPicPr>
        <p:blipFill>
          <a:blip r:embed="rId16"/>
          <a:stretch>
            <a:fillRect/>
          </a:stretch>
        </p:blipFill>
        <p:spPr>
          <a:xfrm>
            <a:off x="4208191" y="4488981"/>
            <a:ext cx="2329103" cy="1962916"/>
          </a:xfrm>
          <a:prstGeom prst="rect">
            <a:avLst/>
          </a:prstGeom>
        </p:spPr>
      </p:pic>
      <p:pic>
        <p:nvPicPr>
          <p:cNvPr id="47" name="Picture 46"/>
          <p:cNvPicPr>
            <a:picLocks noChangeAspect="1"/>
          </p:cNvPicPr>
          <p:nvPr/>
        </p:nvPicPr>
        <p:blipFill>
          <a:blip r:embed="rId17"/>
          <a:stretch>
            <a:fillRect/>
          </a:stretch>
        </p:blipFill>
        <p:spPr>
          <a:xfrm rot="21580267">
            <a:off x="1015407" y="4507060"/>
            <a:ext cx="1848694" cy="1677879"/>
          </a:xfrm>
          <a:prstGeom prst="rect">
            <a:avLst/>
          </a:prstGeom>
        </p:spPr>
      </p:pic>
      <mc:AlternateContent xmlns:mc="http://schemas.openxmlformats.org/markup-compatibility/2006" xmlns:a14="http://schemas.microsoft.com/office/drawing/2010/main">
        <mc:Choice Requires="a14">
          <p:sp>
            <p:nvSpPr>
              <p:cNvPr id="52" name="TextBox 51"/>
              <p:cNvSpPr txBox="1"/>
              <p:nvPr/>
            </p:nvSpPr>
            <p:spPr>
              <a:xfrm>
                <a:off x="1547661" y="4500354"/>
                <a:ext cx="580223" cy="292196"/>
              </a:xfrm>
              <a:prstGeom prst="rect">
                <a:avLst/>
              </a:prstGeom>
              <a:gradFill flip="none" rotWithShape="1">
                <a:gsLst>
                  <a:gs pos="27000">
                    <a:schemeClr val="bg1"/>
                  </a:gs>
                  <a:gs pos="48000">
                    <a:schemeClr val="bg1">
                      <a:alpha val="74000"/>
                    </a:schemeClr>
                  </a:gs>
                  <a:gs pos="80000">
                    <a:schemeClr val="bg1">
                      <a:alpha val="0"/>
                    </a:schemeClr>
                  </a:gs>
                  <a:gs pos="64000">
                    <a:schemeClr val="bg1">
                      <a:alpha val="48000"/>
                    </a:schemeClr>
                  </a:gs>
                </a:gsLst>
                <a:path path="circle">
                  <a:fillToRect l="50000" t="50000" r="50000" b="50000"/>
                </a:path>
                <a:tileRect/>
              </a:gra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pt-PT" i="1" smtClean="0">
                              <a:solidFill>
                                <a:srgbClr val="C00000"/>
                              </a:solidFill>
                              <a:latin typeface="Cambria Math" panose="02040503050406030204" pitchFamily="18" charset="0"/>
                            </a:rPr>
                          </m:ctrlPr>
                        </m:sSubSupPr>
                        <m:e>
                          <m:r>
                            <a:rPr lang="pt-PT" i="1" smtClean="0">
                              <a:solidFill>
                                <a:srgbClr val="C00000"/>
                              </a:solidFill>
                              <a:latin typeface="Cambria Math" panose="02040503050406030204" pitchFamily="18" charset="0"/>
                            </a:rPr>
                            <m:t>𝑋</m:t>
                          </m:r>
                        </m:e>
                        <m:sub>
                          <m:r>
                            <a:rPr lang="pt-PT" i="1" smtClean="0">
                              <a:solidFill>
                                <a:srgbClr val="C00000"/>
                              </a:solidFill>
                              <a:latin typeface="Cambria Math" panose="02040503050406030204" pitchFamily="18" charset="0"/>
                            </a:rPr>
                            <m:t>𝑚𝑎𝑥</m:t>
                          </m:r>
                        </m:sub>
                        <m:sup>
                          <m:r>
                            <a:rPr lang="pt-PT" i="1" smtClean="0">
                              <a:solidFill>
                                <a:srgbClr val="C00000"/>
                              </a:solidFill>
                              <a:latin typeface="Cambria Math" panose="02040503050406030204" pitchFamily="18" charset="0"/>
                            </a:rPr>
                            <m:t>𝜇</m:t>
                          </m:r>
                        </m:sup>
                      </m:sSubSup>
                    </m:oMath>
                  </m:oMathPara>
                </a14:m>
                <a:endParaRPr lang="en-US" dirty="0">
                  <a:solidFill>
                    <a:srgbClr val="C00000"/>
                  </a:solidFill>
                </a:endParaRPr>
              </a:p>
            </p:txBody>
          </p:sp>
        </mc:Choice>
        <mc:Fallback xmlns="">
          <p:sp>
            <p:nvSpPr>
              <p:cNvPr id="52" name="TextBox 51"/>
              <p:cNvSpPr txBox="1">
                <a:spLocks noRot="1" noChangeAspect="1" noMove="1" noResize="1" noEditPoints="1" noAdjustHandles="1" noChangeArrowheads="1" noChangeShapeType="1" noTextEdit="1"/>
              </p:cNvSpPr>
              <p:nvPr/>
            </p:nvSpPr>
            <p:spPr>
              <a:xfrm>
                <a:off x="1547661" y="4500354"/>
                <a:ext cx="580223" cy="292196"/>
              </a:xfrm>
              <a:prstGeom prst="rect">
                <a:avLst/>
              </a:prstGeom>
              <a:blipFill rotWithShape="0">
                <a:blip r:embed="rId18"/>
                <a:stretch>
                  <a:fillRect l="-8421" b="-16667"/>
                </a:stretch>
              </a:blipFill>
            </p:spPr>
            <p:txBody>
              <a:bodyPr/>
              <a:lstStyle/>
              <a:p>
                <a:r>
                  <a:rPr lang="en-US">
                    <a:noFill/>
                  </a:rPr>
                  <a:t> </a:t>
                </a:r>
              </a:p>
            </p:txBody>
          </p:sp>
        </mc:Fallback>
      </mc:AlternateContent>
      <p:sp>
        <p:nvSpPr>
          <p:cNvPr id="61" name="Right Arrow 60"/>
          <p:cNvSpPr/>
          <p:nvPr/>
        </p:nvSpPr>
        <p:spPr>
          <a:xfrm>
            <a:off x="3065053" y="5112121"/>
            <a:ext cx="958654" cy="310880"/>
          </a:xfrm>
          <a:prstGeom prst="rightArrow">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Rounded Rectangle 61"/>
          <p:cNvSpPr/>
          <p:nvPr/>
        </p:nvSpPr>
        <p:spPr>
          <a:xfrm>
            <a:off x="5136702" y="3949926"/>
            <a:ext cx="2739881" cy="539055"/>
          </a:xfrm>
          <a:prstGeom prst="roundRect">
            <a:avLst/>
          </a:prstGeom>
          <a:solidFill>
            <a:schemeClr val="bg1"/>
          </a:solidFill>
          <a:ln w="508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smtClean="0">
                <a:solidFill>
                  <a:schemeClr val="tx1">
                    <a:lumMod val="75000"/>
                    <a:lumOff val="25000"/>
                  </a:schemeClr>
                </a:solidFill>
                <a:latin typeface="Calibri" pitchFamily="34" charset="0"/>
                <a:cs typeface="Arial" pitchFamily="34" charset="0"/>
              </a:rPr>
              <a:t>Inconsistency! In cosmic ray composition! </a:t>
            </a:r>
            <a:r>
              <a:rPr lang="en-GB" sz="1050" dirty="0" smtClean="0">
                <a:solidFill>
                  <a:schemeClr val="tx1">
                    <a:lumMod val="75000"/>
                    <a:lumOff val="25000"/>
                  </a:schemeClr>
                </a:solidFill>
                <a:latin typeface="Calibri" pitchFamily="34" charset="0"/>
                <a:cs typeface="Arial" pitchFamily="34" charset="0"/>
              </a:rPr>
              <a:t>Between muons and </a:t>
            </a:r>
            <a:r>
              <a:rPr lang="en-GB" sz="1050" dirty="0" err="1" smtClean="0">
                <a:solidFill>
                  <a:schemeClr val="tx1">
                    <a:lumMod val="75000"/>
                    <a:lumOff val="25000"/>
                  </a:schemeClr>
                </a:solidFill>
                <a:latin typeface="Calibri" pitchFamily="34" charset="0"/>
                <a:cs typeface="Arial" pitchFamily="34" charset="0"/>
              </a:rPr>
              <a:t>em</a:t>
            </a:r>
            <a:r>
              <a:rPr lang="en-GB" sz="1050" dirty="0" smtClean="0">
                <a:solidFill>
                  <a:schemeClr val="tx1">
                    <a:lumMod val="75000"/>
                    <a:lumOff val="25000"/>
                  </a:schemeClr>
                </a:solidFill>
                <a:latin typeface="Calibri" pitchFamily="34" charset="0"/>
                <a:cs typeface="Arial" pitchFamily="34" charset="0"/>
              </a:rPr>
              <a:t>!</a:t>
            </a:r>
          </a:p>
        </p:txBody>
      </p:sp>
      <p:sp>
        <p:nvSpPr>
          <p:cNvPr id="63" name="Rounded Rectangle 62"/>
          <p:cNvSpPr/>
          <p:nvPr/>
        </p:nvSpPr>
        <p:spPr>
          <a:xfrm>
            <a:off x="8380990" y="4722653"/>
            <a:ext cx="763010" cy="326868"/>
          </a:xfrm>
          <a:prstGeom prst="roundRect">
            <a:avLst/>
          </a:prstGeom>
          <a:solidFill>
            <a:schemeClr val="bg1"/>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b="1" dirty="0" smtClean="0">
                <a:solidFill>
                  <a:srgbClr val="FF0000"/>
                </a:solidFill>
                <a:latin typeface="Calibri" pitchFamily="34" charset="0"/>
                <a:cs typeface="Arial" pitchFamily="34" charset="0"/>
              </a:rPr>
              <a:t>Muons</a:t>
            </a:r>
          </a:p>
        </p:txBody>
      </p:sp>
      <p:sp>
        <p:nvSpPr>
          <p:cNvPr id="64" name="Rounded Rectangle 63"/>
          <p:cNvSpPr/>
          <p:nvPr/>
        </p:nvSpPr>
        <p:spPr>
          <a:xfrm>
            <a:off x="8046720" y="5648959"/>
            <a:ext cx="1137920" cy="228753"/>
          </a:xfrm>
          <a:prstGeom prst="roundRect">
            <a:avLst/>
          </a:prstGeom>
          <a:solidFill>
            <a:schemeClr val="bg1"/>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050" b="1" dirty="0" err="1" smtClean="0">
                <a:solidFill>
                  <a:schemeClr val="tx1"/>
                </a:solidFill>
                <a:latin typeface="Calibri" pitchFamily="34" charset="0"/>
                <a:cs typeface="Arial" pitchFamily="34" charset="0"/>
              </a:rPr>
              <a:t>electromagentic</a:t>
            </a:r>
            <a:endParaRPr lang="en-GB" sz="1050" b="1" dirty="0" smtClean="0">
              <a:solidFill>
                <a:schemeClr val="tx1"/>
              </a:solidFill>
              <a:latin typeface="Calibri" pitchFamily="34" charset="0"/>
              <a:cs typeface="Arial" pitchFamily="34" charset="0"/>
            </a:endParaRPr>
          </a:p>
        </p:txBody>
      </p:sp>
    </p:spTree>
    <p:extLst>
      <p:ext uri="{BB962C8B-B14F-4D97-AF65-F5344CB8AC3E}">
        <p14:creationId xmlns:p14="http://schemas.microsoft.com/office/powerpoint/2010/main" val="1949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72"/>
                                        </p:tgtEl>
                                        <p:attrNameLst>
                                          <p:attrName>style.visibility</p:attrName>
                                        </p:attrNameLst>
                                      </p:cBhvr>
                                      <p:to>
                                        <p:strVal val="visible"/>
                                      </p:to>
                                    </p:set>
                                    <p:animEffect transition="in" filter="fade">
                                      <p:cBhvr>
                                        <p:cTn id="21" dur="500"/>
                                        <p:tgtEl>
                                          <p:spTgt spid="7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par>
                                <p:cTn id="27" presetID="10" presetClass="entr" presetSubtype="0" fill="hold" nodeType="withEffect">
                                  <p:stCondLst>
                                    <p:cond delay="0"/>
                                  </p:stCondLst>
                                  <p:childTnLst>
                                    <p:set>
                                      <p:cBhvr>
                                        <p:cTn id="28" dur="1" fill="hold">
                                          <p:stCondLst>
                                            <p:cond delay="0"/>
                                          </p:stCondLst>
                                        </p:cTn>
                                        <p:tgtEl>
                                          <p:spTgt spid="71"/>
                                        </p:tgtEl>
                                        <p:attrNameLst>
                                          <p:attrName>style.visibility</p:attrName>
                                        </p:attrNameLst>
                                      </p:cBhvr>
                                      <p:to>
                                        <p:strVal val="visible"/>
                                      </p:to>
                                    </p:set>
                                    <p:animEffect transition="in" filter="fade">
                                      <p:cBhvr>
                                        <p:cTn id="29" dur="500"/>
                                        <p:tgtEl>
                                          <p:spTgt spid="71"/>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54"/>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47"/>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5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fade">
                                      <p:cBhvr>
                                        <p:cTn id="42" dur="500"/>
                                        <p:tgtEl>
                                          <p:spTgt spid="62"/>
                                        </p:tgtEl>
                                      </p:cBhvr>
                                    </p:animEffect>
                                  </p:childTnLst>
                                </p:cTn>
                              </p:par>
                              <p:par>
                                <p:cTn id="43" presetID="1" presetClass="entr" presetSubtype="0" fill="hold" grpId="0" nodeType="withEffect">
                                  <p:stCondLst>
                                    <p:cond delay="0"/>
                                  </p:stCondLst>
                                  <p:childTnLst>
                                    <p:set>
                                      <p:cBhvr>
                                        <p:cTn id="44" dur="1" fill="hold">
                                          <p:stCondLst>
                                            <p:cond delay="0"/>
                                          </p:stCondLst>
                                        </p:cTn>
                                        <p:tgtEl>
                                          <p:spTgt spid="6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childTnLst>
                                </p:cTn>
                              </p:par>
                              <p:par>
                                <p:cTn id="49" presetID="10" presetClass="entr" presetSubtype="0" fill="hold" grpId="0" nodeType="withEffect">
                                  <p:stCondLst>
                                    <p:cond delay="0"/>
                                  </p:stCondLst>
                                  <p:childTnLst>
                                    <p:set>
                                      <p:cBhvr>
                                        <p:cTn id="50" dur="1" fill="hold">
                                          <p:stCondLst>
                                            <p:cond delay="0"/>
                                          </p:stCondLst>
                                        </p:cTn>
                                        <p:tgtEl>
                                          <p:spTgt spid="63"/>
                                        </p:tgtEl>
                                        <p:attrNameLst>
                                          <p:attrName>style.visibility</p:attrName>
                                        </p:attrNameLst>
                                      </p:cBhvr>
                                      <p:to>
                                        <p:strVal val="visible"/>
                                      </p:to>
                                    </p:set>
                                    <p:animEffect transition="in" filter="fade">
                                      <p:cBhvr>
                                        <p:cTn id="51" dur="500"/>
                                        <p:tgtEl>
                                          <p:spTgt spid="6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4"/>
                                        </p:tgtEl>
                                        <p:attrNameLst>
                                          <p:attrName>style.visibility</p:attrName>
                                        </p:attrNameLst>
                                      </p:cBhvr>
                                      <p:to>
                                        <p:strVal val="visible"/>
                                      </p:to>
                                    </p:set>
                                    <p:animEffect transition="in" filter="fade">
                                      <p:cBhvr>
                                        <p:cTn id="5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7" grpId="0"/>
      <p:bldP spid="58" grpId="0" animBg="1"/>
      <p:bldP spid="68" grpId="0" animBg="1"/>
      <p:bldP spid="69" grpId="0" animBg="1"/>
      <p:bldP spid="70" grpId="0" animBg="1"/>
      <p:bldP spid="52" grpId="0" animBg="1"/>
      <p:bldP spid="61" grpId="0" animBg="1"/>
      <p:bldP spid="62" grpId="0" animBg="1"/>
      <p:bldP spid="63" grpId="0" animBg="1"/>
      <p:bldP spid="6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11522EA-C075-4A91-A134-893F78D27CE9}" type="slidenum">
              <a:rPr lang="pt-PT" smtClean="0">
                <a:solidFill>
                  <a:prstClr val="black">
                    <a:tint val="75000"/>
                  </a:prstClr>
                </a:solidFill>
              </a:rPr>
              <a:pPr/>
              <a:t>42</a:t>
            </a:fld>
            <a:endParaRPr lang="pt-PT" dirty="0">
              <a:solidFill>
                <a:prstClr val="black">
                  <a:tint val="75000"/>
                </a:prstClr>
              </a:solidFill>
            </a:endParaRPr>
          </a:p>
        </p:txBody>
      </p:sp>
    </p:spTree>
    <p:extLst>
      <p:ext uri="{BB962C8B-B14F-4D97-AF65-F5344CB8AC3E}">
        <p14:creationId xmlns:p14="http://schemas.microsoft.com/office/powerpoint/2010/main" val="118383172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a:solidFill>
                  <a:prstClr val="white"/>
                </a:solidFill>
              </a:rPr>
              <a:t>The Energy Scale of the Pierre Auger Observatory</a:t>
            </a:r>
            <a:endParaRPr lang="en-US"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43</a:t>
            </a:fld>
            <a:endParaRPr lang="en-US" dirty="0"/>
          </a:p>
        </p:txBody>
      </p:sp>
      <p:pic>
        <p:nvPicPr>
          <p:cNvPr id="7" name="Picture 6"/>
          <p:cNvPicPr>
            <a:picLocks noChangeAspect="1"/>
          </p:cNvPicPr>
          <p:nvPr/>
        </p:nvPicPr>
        <p:blipFill>
          <a:blip r:embed="rId3"/>
          <a:stretch>
            <a:fillRect/>
          </a:stretch>
        </p:blipFill>
        <p:spPr>
          <a:xfrm>
            <a:off x="5190053" y="2289280"/>
            <a:ext cx="3234375" cy="2295667"/>
          </a:xfrm>
          <a:prstGeom prst="rect">
            <a:avLst/>
          </a:prstGeom>
        </p:spPr>
      </p:pic>
      <p:pic>
        <p:nvPicPr>
          <p:cNvPr id="8" name="Picture 7"/>
          <p:cNvPicPr>
            <a:picLocks noChangeAspect="1"/>
          </p:cNvPicPr>
          <p:nvPr/>
        </p:nvPicPr>
        <p:blipFill>
          <a:blip r:embed="rId4"/>
          <a:stretch>
            <a:fillRect/>
          </a:stretch>
        </p:blipFill>
        <p:spPr>
          <a:xfrm>
            <a:off x="468313" y="2289280"/>
            <a:ext cx="3415500" cy="3841201"/>
          </a:xfrm>
          <a:prstGeom prst="rect">
            <a:avLst/>
          </a:prstGeom>
        </p:spPr>
      </p:pic>
      <p:sp>
        <p:nvSpPr>
          <p:cNvPr id="9" name="Rounded Rectangle 8"/>
          <p:cNvSpPr/>
          <p:nvPr/>
        </p:nvSpPr>
        <p:spPr>
          <a:xfrm>
            <a:off x="468314" y="1775897"/>
            <a:ext cx="3415500" cy="429141"/>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1" indent="-285750">
              <a:buFont typeface="Wingdings" panose="05000000000000000000" pitchFamily="2" charset="2"/>
              <a:buChar char="Ø"/>
            </a:pPr>
            <a:r>
              <a:rPr lang="pt-PT" b="0" dirty="0" smtClean="0">
                <a:solidFill>
                  <a:schemeClr val="bg1"/>
                </a:solidFill>
              </a:rPr>
              <a:t>FD </a:t>
            </a:r>
            <a:r>
              <a:rPr lang="pt-PT" b="0" dirty="0" err="1" smtClean="0">
                <a:solidFill>
                  <a:schemeClr val="bg1"/>
                </a:solidFill>
              </a:rPr>
              <a:t>energy</a:t>
            </a:r>
            <a:r>
              <a:rPr lang="pt-PT" b="0" dirty="0" smtClean="0">
                <a:solidFill>
                  <a:schemeClr val="bg1"/>
                </a:solidFill>
              </a:rPr>
              <a:t> </a:t>
            </a:r>
            <a:r>
              <a:rPr lang="pt-PT" b="0" dirty="0" err="1" smtClean="0">
                <a:solidFill>
                  <a:schemeClr val="bg1"/>
                </a:solidFill>
              </a:rPr>
              <a:t>uncertainty</a:t>
            </a:r>
            <a:endParaRPr lang="en-GB" dirty="0">
              <a:solidFill>
                <a:schemeClr val="bg1"/>
              </a:solidFill>
            </a:endParaRPr>
          </a:p>
        </p:txBody>
      </p:sp>
      <p:sp>
        <p:nvSpPr>
          <p:cNvPr id="10" name="Rounded Rectangle 9"/>
          <p:cNvSpPr/>
          <p:nvPr/>
        </p:nvSpPr>
        <p:spPr>
          <a:xfrm>
            <a:off x="5008928" y="1775897"/>
            <a:ext cx="3415500" cy="429141"/>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1" indent="-285750">
              <a:buFont typeface="Wingdings" panose="05000000000000000000" pitchFamily="2" charset="2"/>
              <a:buChar char="Ø"/>
            </a:pPr>
            <a:r>
              <a:rPr lang="pt-PT" dirty="0">
                <a:solidFill>
                  <a:schemeClr val="bg1"/>
                </a:solidFill>
              </a:rPr>
              <a:t>S</a:t>
            </a:r>
            <a:r>
              <a:rPr lang="pt-PT" b="0" dirty="0" smtClean="0">
                <a:solidFill>
                  <a:schemeClr val="bg1"/>
                </a:solidFill>
              </a:rPr>
              <a:t>D </a:t>
            </a:r>
            <a:r>
              <a:rPr lang="pt-PT" b="0" dirty="0" err="1" smtClean="0">
                <a:solidFill>
                  <a:schemeClr val="bg1"/>
                </a:solidFill>
              </a:rPr>
              <a:t>energy</a:t>
            </a:r>
            <a:r>
              <a:rPr lang="pt-PT" b="0" dirty="0" smtClean="0">
                <a:solidFill>
                  <a:schemeClr val="bg1"/>
                </a:solidFill>
              </a:rPr>
              <a:t> </a:t>
            </a:r>
            <a:r>
              <a:rPr lang="pt-PT" b="0" dirty="0" err="1" smtClean="0">
                <a:solidFill>
                  <a:schemeClr val="bg1"/>
                </a:solidFill>
              </a:rPr>
              <a:t>uncertainty</a:t>
            </a:r>
            <a:endParaRPr lang="en-GB" dirty="0">
              <a:solidFill>
                <a:schemeClr val="bg1"/>
              </a:solidFill>
            </a:endParaRPr>
          </a:p>
        </p:txBody>
      </p:sp>
    </p:spTree>
    <p:extLst>
      <p:ext uri="{BB962C8B-B14F-4D97-AF65-F5344CB8AC3E}">
        <p14:creationId xmlns:p14="http://schemas.microsoft.com/office/powerpoint/2010/main" val="50568480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8745C66F-FC7B-4C52-931F-EAABACA1CBDF}" type="slidenum">
              <a:rPr lang="en-US" smtClean="0"/>
              <a:pPr/>
              <a:t>44</a:t>
            </a:fld>
            <a:endParaRPr lang="en-US" dirty="0"/>
          </a:p>
        </p:txBody>
      </p:sp>
      <p:pic>
        <p:nvPicPr>
          <p:cNvPr id="5" name="Picture 4"/>
          <p:cNvPicPr>
            <a:picLocks noChangeAspect="1"/>
          </p:cNvPicPr>
          <p:nvPr/>
        </p:nvPicPr>
        <p:blipFill>
          <a:blip r:embed="rId3"/>
          <a:stretch>
            <a:fillRect/>
          </a:stretch>
        </p:blipFill>
        <p:spPr>
          <a:xfrm>
            <a:off x="241539" y="1193004"/>
            <a:ext cx="3984750" cy="2024067"/>
          </a:xfrm>
          <a:prstGeom prst="rect">
            <a:avLst/>
          </a:prstGeom>
        </p:spPr>
      </p:pic>
      <p:sp>
        <p:nvSpPr>
          <p:cNvPr id="6" name="Rectangle 5"/>
          <p:cNvSpPr/>
          <p:nvPr/>
        </p:nvSpPr>
        <p:spPr>
          <a:xfrm>
            <a:off x="109728" y="1085088"/>
            <a:ext cx="725424" cy="3352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298447" y="2995803"/>
            <a:ext cx="2927841" cy="3352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907666" y="1193004"/>
            <a:ext cx="3078866" cy="523220"/>
          </a:xfrm>
          <a:prstGeom prst="rect">
            <a:avLst/>
          </a:prstGeom>
        </p:spPr>
        <p:txBody>
          <a:bodyPr wrap="square">
            <a:spAutoFit/>
          </a:bodyPr>
          <a:lstStyle/>
          <a:p>
            <a:r>
              <a:rPr lang="en-GB" sz="1400" dirty="0"/>
              <a:t>About 1/4 of the collected air showers have zenith </a:t>
            </a:r>
            <a:r>
              <a:rPr lang="en-GB" sz="1400" dirty="0" smtClean="0"/>
              <a:t>angles exceeding </a:t>
            </a:r>
            <a:r>
              <a:rPr lang="en-GB" sz="1400" dirty="0"/>
              <a:t>60◦.</a:t>
            </a:r>
            <a:endParaRPr lang="en-US" sz="1400" dirty="0"/>
          </a:p>
        </p:txBody>
      </p:sp>
    </p:spTree>
    <p:extLst>
      <p:ext uri="{BB962C8B-B14F-4D97-AF65-F5344CB8AC3E}">
        <p14:creationId xmlns:p14="http://schemas.microsoft.com/office/powerpoint/2010/main" val="35479778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8745C66F-FC7B-4C52-931F-EAABACA1CBDF}" type="slidenum">
              <a:rPr lang="en-US" smtClean="0"/>
              <a:pPr/>
              <a:t>45</a:t>
            </a:fld>
            <a:endParaRPr lang="en-US" dirty="0"/>
          </a:p>
        </p:txBody>
      </p:sp>
      <p:pic>
        <p:nvPicPr>
          <p:cNvPr id="5" name="Picture 4"/>
          <p:cNvPicPr>
            <a:picLocks noChangeAspect="1"/>
          </p:cNvPicPr>
          <p:nvPr/>
        </p:nvPicPr>
        <p:blipFill>
          <a:blip r:embed="rId3"/>
          <a:stretch>
            <a:fillRect/>
          </a:stretch>
        </p:blipFill>
        <p:spPr>
          <a:xfrm>
            <a:off x="2169409" y="2072708"/>
            <a:ext cx="4916251" cy="3627801"/>
          </a:xfrm>
          <a:prstGeom prst="rect">
            <a:avLst/>
          </a:prstGeom>
        </p:spPr>
      </p:pic>
    </p:spTree>
    <p:extLst>
      <p:ext uri="{BB962C8B-B14F-4D97-AF65-F5344CB8AC3E}">
        <p14:creationId xmlns:p14="http://schemas.microsoft.com/office/powerpoint/2010/main" val="7135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8745C66F-FC7B-4C52-931F-EAABACA1CBDF}" type="slidenum">
              <a:rPr lang="en-US" smtClean="0"/>
              <a:pPr/>
              <a:t>46</a:t>
            </a:fld>
            <a:endParaRPr lang="en-US" dirty="0"/>
          </a:p>
        </p:txBody>
      </p:sp>
      <p:pic>
        <p:nvPicPr>
          <p:cNvPr id="5" name="Picture 4"/>
          <p:cNvPicPr>
            <a:picLocks noChangeAspect="1"/>
          </p:cNvPicPr>
          <p:nvPr/>
        </p:nvPicPr>
        <p:blipFill>
          <a:blip r:embed="rId3"/>
          <a:stretch>
            <a:fillRect/>
          </a:stretch>
        </p:blipFill>
        <p:spPr>
          <a:xfrm>
            <a:off x="1482434" y="1048645"/>
            <a:ext cx="6106107" cy="3186404"/>
          </a:xfrm>
          <a:prstGeom prst="rect">
            <a:avLst/>
          </a:prstGeom>
        </p:spPr>
      </p:pic>
      <p:pic>
        <p:nvPicPr>
          <p:cNvPr id="6" name="Picture 5"/>
          <p:cNvPicPr>
            <a:picLocks noChangeAspect="1"/>
          </p:cNvPicPr>
          <p:nvPr/>
        </p:nvPicPr>
        <p:blipFill>
          <a:blip r:embed="rId4"/>
          <a:stretch>
            <a:fillRect/>
          </a:stretch>
        </p:blipFill>
        <p:spPr>
          <a:xfrm>
            <a:off x="2653955" y="4127698"/>
            <a:ext cx="3318583" cy="2505658"/>
          </a:xfrm>
          <a:prstGeom prst="rect">
            <a:avLst/>
          </a:prstGeom>
        </p:spPr>
      </p:pic>
    </p:spTree>
    <p:extLst>
      <p:ext uri="{BB962C8B-B14F-4D97-AF65-F5344CB8AC3E}">
        <p14:creationId xmlns:p14="http://schemas.microsoft.com/office/powerpoint/2010/main" val="42332141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Auger Exposure</a:t>
            </a:r>
            <a:endParaRPr lang="en-US"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47</a:t>
            </a:fld>
            <a:endParaRPr lang="en-US" dirty="0"/>
          </a:p>
        </p:txBody>
      </p:sp>
      <p:pic>
        <p:nvPicPr>
          <p:cNvPr id="6" name="Picture 5"/>
          <p:cNvPicPr>
            <a:picLocks noChangeAspect="1"/>
          </p:cNvPicPr>
          <p:nvPr/>
        </p:nvPicPr>
        <p:blipFill>
          <a:blip r:embed="rId3"/>
          <a:stretch>
            <a:fillRect/>
          </a:stretch>
        </p:blipFill>
        <p:spPr>
          <a:xfrm>
            <a:off x="88547" y="5057550"/>
            <a:ext cx="5510684" cy="1310045"/>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931826" y="4667807"/>
                <a:ext cx="5156390" cy="261610"/>
              </a:xfrm>
              <a:prstGeom prst="rect">
                <a:avLst/>
              </a:prstGeom>
            </p:spPr>
            <p:txBody>
              <a:bodyPr wrap="square">
                <a:spAutoFit/>
              </a:bodyPr>
              <a:lstStyle/>
              <a:p>
                <a:r>
                  <a:rPr lang="pt-PT" sz="1100" b="0" i="0" u="none" strike="noStrike" baseline="0" dirty="0" smtClean="0">
                    <a:latin typeface="Times New Roman" panose="02020603050405020304" pitchFamily="18" charset="0"/>
                    <a:cs typeface="Times New Roman" panose="02020603050405020304" pitchFamily="18" charset="0"/>
                  </a:rPr>
                  <a:t>Exposure </a:t>
                </a:r>
                <a14:m>
                  <m:oMath xmlns:m="http://schemas.openxmlformats.org/officeDocument/2006/math">
                    <m:d>
                      <m:dPr>
                        <m:begChr m:val="["/>
                        <m:endChr m:val="]"/>
                        <m:ctrlPr>
                          <a:rPr lang="pt-PT" sz="1100" b="0" i="1" u="none" strike="noStrike" baseline="0" smtClean="0">
                            <a:latin typeface="Cambria Math" panose="02040503050406030204" pitchFamily="18" charset="0"/>
                            <a:cs typeface="Times New Roman" panose="02020603050405020304" pitchFamily="18" charset="0"/>
                          </a:rPr>
                        </m:ctrlPr>
                      </m:dPr>
                      <m:e>
                        <m:r>
                          <a:rPr lang="pt-PT" sz="1100" b="0" i="1" u="none" strike="noStrike" baseline="0" smtClean="0">
                            <a:latin typeface="Cambria Math" panose="02040503050406030204" pitchFamily="18" charset="0"/>
                            <a:cs typeface="Times New Roman" panose="02020603050405020304" pitchFamily="18" charset="0"/>
                          </a:rPr>
                          <m:t>𝑘</m:t>
                        </m:r>
                        <m:sSup>
                          <m:sSupPr>
                            <m:ctrlPr>
                              <a:rPr lang="pt-PT" sz="1100" b="0" i="1" u="none" strike="noStrike" baseline="0" smtClean="0">
                                <a:latin typeface="Cambria Math" panose="02040503050406030204" pitchFamily="18" charset="0"/>
                                <a:cs typeface="Times New Roman" panose="02020603050405020304" pitchFamily="18" charset="0"/>
                              </a:rPr>
                            </m:ctrlPr>
                          </m:sSupPr>
                          <m:e>
                            <m:r>
                              <a:rPr lang="pt-PT" sz="1100" b="0" i="1" u="none" strike="noStrike" baseline="0" smtClean="0">
                                <a:latin typeface="Cambria Math" panose="02040503050406030204" pitchFamily="18" charset="0"/>
                                <a:cs typeface="Times New Roman" panose="02020603050405020304" pitchFamily="18" charset="0"/>
                              </a:rPr>
                              <m:t>𝑚</m:t>
                            </m:r>
                          </m:e>
                          <m:sup>
                            <m:r>
                              <a:rPr lang="pt-PT" sz="1100" b="0" i="1" u="none" strike="noStrike" baseline="0" smtClean="0">
                                <a:latin typeface="Cambria Math" panose="02040503050406030204" pitchFamily="18" charset="0"/>
                                <a:cs typeface="Times New Roman" panose="02020603050405020304" pitchFamily="18" charset="0"/>
                              </a:rPr>
                              <m:t>2</m:t>
                            </m:r>
                          </m:sup>
                        </m:sSup>
                        <m:r>
                          <a:rPr lang="pt-PT" sz="1100" b="0" i="1" u="none" strike="noStrike" baseline="0" smtClean="0">
                            <a:latin typeface="Cambria Math" panose="02040503050406030204" pitchFamily="18" charset="0"/>
                            <a:cs typeface="Times New Roman" panose="02020603050405020304" pitchFamily="18" charset="0"/>
                          </a:rPr>
                          <m:t>𝑠𝑟</m:t>
                        </m:r>
                        <m:r>
                          <a:rPr lang="pt-PT" sz="1100" b="0" i="1" u="none" strike="noStrike" baseline="0" smtClean="0">
                            <a:latin typeface="Cambria Math" panose="02040503050406030204" pitchFamily="18" charset="0"/>
                            <a:cs typeface="Times New Roman" panose="02020603050405020304" pitchFamily="18" charset="0"/>
                          </a:rPr>
                          <m:t> </m:t>
                        </m:r>
                        <m:r>
                          <a:rPr lang="pt-PT" sz="1100" b="0" i="1" u="none" strike="noStrike" baseline="0" smtClean="0">
                            <a:latin typeface="Cambria Math" panose="02040503050406030204" pitchFamily="18" charset="0"/>
                            <a:cs typeface="Times New Roman" panose="02020603050405020304" pitchFamily="18" charset="0"/>
                          </a:rPr>
                          <m:t>𝑦𝑟</m:t>
                        </m:r>
                      </m:e>
                    </m:d>
                  </m:oMath>
                </a14:m>
                <a:r>
                  <a:rPr lang="pt-PT" sz="1100" b="0" i="0" u="none" strike="noStrike" baseline="0" dirty="0" smtClean="0">
                    <a:latin typeface="Times New Roman" panose="02020603050405020304" pitchFamily="18" charset="0"/>
                    <a:cs typeface="Times New Roman" panose="02020603050405020304" pitchFamily="18" charset="0"/>
                  </a:rPr>
                  <a:t> 01/</a:t>
                </a:r>
                <a:r>
                  <a:rPr lang="en-GB" sz="1100" b="0" i="0" u="none" strike="noStrike" baseline="0" dirty="0" smtClean="0">
                    <a:latin typeface="Times New Roman" panose="02020603050405020304" pitchFamily="18" charset="0"/>
                    <a:cs typeface="Times New Roman" panose="02020603050405020304" pitchFamily="18" charset="0"/>
                  </a:rPr>
                  <a:t>2004 and 12/2010 </a:t>
                </a:r>
                <a14:m>
                  <m:oMath xmlns:m="http://schemas.openxmlformats.org/officeDocument/2006/math">
                    <m:r>
                      <a:rPr lang="en-GB" sz="1100" b="0" i="1" u="none" strike="noStrike" baseline="0" smtClean="0">
                        <a:latin typeface="Cambria Math" panose="02040503050406030204" pitchFamily="18" charset="0"/>
                        <a:ea typeface="Cambria Math" panose="02040503050406030204" pitchFamily="18" charset="0"/>
                        <a:cs typeface="Times New Roman" panose="02020603050405020304" pitchFamily="18" charset="0"/>
                      </a:rPr>
                      <m:t>→20905 </m:t>
                    </m:r>
                    <m:r>
                      <a:rPr lang="en-GB" sz="1100" b="0" i="1" u="none" strike="noStrike" baseline="0" smtClean="0">
                        <a:latin typeface="Cambria Math" panose="02040503050406030204" pitchFamily="18" charset="0"/>
                        <a:ea typeface="Cambria Math" panose="02040503050406030204" pitchFamily="18" charset="0"/>
                        <a:cs typeface="Times New Roman" panose="02020603050405020304" pitchFamily="18" charset="0"/>
                      </a:rPr>
                      <m:t>𝑘</m:t>
                    </m:r>
                    <m:sSup>
                      <m:sSupPr>
                        <m:ctrlPr>
                          <a:rPr lang="pt-PT" sz="1100" b="0" i="1" u="none" strike="noStrike" baseline="0"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GB" sz="1100" b="0" i="1" u="none" strike="noStrike" baseline="0" smtClean="0">
                            <a:latin typeface="Cambria Math" panose="02040503050406030204" pitchFamily="18" charset="0"/>
                            <a:ea typeface="Cambria Math" panose="02040503050406030204" pitchFamily="18" charset="0"/>
                            <a:cs typeface="Times New Roman" panose="02020603050405020304" pitchFamily="18" charset="0"/>
                          </a:rPr>
                          <m:t>𝑚</m:t>
                        </m:r>
                      </m:e>
                      <m:sup>
                        <m:r>
                          <a:rPr lang="en-GB" sz="1100" b="0" i="1" u="none" strike="noStrike" baseline="0" smtClean="0">
                            <a:latin typeface="Cambria Math" panose="02040503050406030204" pitchFamily="18" charset="0"/>
                            <a:ea typeface="Cambria Math" panose="02040503050406030204" pitchFamily="18" charset="0"/>
                            <a:cs typeface="Times New Roman" panose="02020603050405020304" pitchFamily="18" charset="0"/>
                          </a:rPr>
                          <m:t>2</m:t>
                        </m:r>
                      </m:sup>
                    </m:sSup>
                    <m:r>
                      <a:rPr lang="en-GB" sz="1100" b="0" i="1" u="none" strike="noStrike" baseline="0" smtClean="0">
                        <a:latin typeface="Cambria Math" panose="02040503050406030204" pitchFamily="18" charset="0"/>
                        <a:ea typeface="Cambria Math" panose="02040503050406030204" pitchFamily="18" charset="0"/>
                        <a:cs typeface="Times New Roman" panose="02020603050405020304" pitchFamily="18" charset="0"/>
                      </a:rPr>
                      <m:t> </m:t>
                    </m:r>
                    <m:r>
                      <a:rPr lang="en-GB" sz="1100" b="0" i="1" u="none" strike="noStrike" baseline="0" smtClean="0">
                        <a:latin typeface="Cambria Math" panose="02040503050406030204" pitchFamily="18" charset="0"/>
                        <a:ea typeface="Cambria Math" panose="02040503050406030204" pitchFamily="18" charset="0"/>
                        <a:cs typeface="Times New Roman" panose="02020603050405020304" pitchFamily="18" charset="0"/>
                      </a:rPr>
                      <m:t>𝑠𝑟</m:t>
                    </m:r>
                    <m:r>
                      <a:rPr lang="en-GB" sz="1100" b="0" i="1" u="none" strike="noStrike" baseline="0" smtClean="0">
                        <a:latin typeface="Cambria Math" panose="02040503050406030204" pitchFamily="18" charset="0"/>
                        <a:ea typeface="Cambria Math" panose="02040503050406030204" pitchFamily="18" charset="0"/>
                        <a:cs typeface="Times New Roman" panose="02020603050405020304" pitchFamily="18" charset="0"/>
                      </a:rPr>
                      <m:t> </m:t>
                    </m:r>
                    <m:r>
                      <a:rPr lang="en-GB" sz="1100" b="0" i="1" u="none" strike="noStrike" baseline="0" smtClean="0">
                        <a:latin typeface="Cambria Math" panose="02040503050406030204" pitchFamily="18" charset="0"/>
                        <a:ea typeface="Cambria Math" panose="02040503050406030204" pitchFamily="18" charset="0"/>
                        <a:cs typeface="Times New Roman" panose="02020603050405020304" pitchFamily="18" charset="0"/>
                      </a:rPr>
                      <m:t>𝑦𝑟</m:t>
                    </m:r>
                  </m:oMath>
                </a14:m>
                <a:endParaRPr lang="en-US" sz="1100" dirty="0">
                  <a:latin typeface="Times New Roman" panose="02020603050405020304" pitchFamily="18"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931826" y="4667807"/>
                <a:ext cx="5156390" cy="261610"/>
              </a:xfrm>
              <a:prstGeom prst="rect">
                <a:avLst/>
              </a:prstGeom>
              <a:blipFill rotWithShape="0">
                <a:blip r:embed="rId4"/>
                <a:stretch>
                  <a:fillRect b="-16279"/>
                </a:stretch>
              </a:blipFill>
            </p:spPr>
            <p:txBody>
              <a:bodyPr/>
              <a:lstStyle/>
              <a:p>
                <a:r>
                  <a:rPr lang="en-US">
                    <a:noFill/>
                  </a:rPr>
                  <a:t> </a:t>
                </a:r>
              </a:p>
            </p:txBody>
          </p:sp>
        </mc:Fallback>
      </mc:AlternateContent>
      <p:sp>
        <p:nvSpPr>
          <p:cNvPr id="9" name="Rounded Rectangle 8"/>
          <p:cNvSpPr/>
          <p:nvPr/>
        </p:nvSpPr>
        <p:spPr>
          <a:xfrm>
            <a:off x="95718" y="4681151"/>
            <a:ext cx="745190" cy="248266"/>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100" dirty="0" smtClean="0">
                <a:solidFill>
                  <a:srgbClr val="800000"/>
                </a:solidFill>
                <a:latin typeface="Calibri" pitchFamily="34" charset="0"/>
                <a:cs typeface="Arial" pitchFamily="34" charset="0"/>
              </a:rPr>
              <a:t>ICRC2011</a:t>
            </a:r>
            <a:endParaRPr lang="en-GB" sz="1000" dirty="0" smtClean="0">
              <a:solidFill>
                <a:srgbClr val="800000"/>
              </a:solidFill>
              <a:latin typeface="Calibri" pitchFamily="34" charset="0"/>
              <a:cs typeface="Arial" pitchFamily="34" charset="0"/>
            </a:endParaRPr>
          </a:p>
        </p:txBody>
      </p:sp>
      <p:sp>
        <p:nvSpPr>
          <p:cNvPr id="10" name="Rounded Rectangle 9"/>
          <p:cNvSpPr/>
          <p:nvPr/>
        </p:nvSpPr>
        <p:spPr>
          <a:xfrm>
            <a:off x="95718" y="5078648"/>
            <a:ext cx="745190" cy="248266"/>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100" dirty="0" smtClean="0">
                <a:solidFill>
                  <a:srgbClr val="800000"/>
                </a:solidFill>
                <a:latin typeface="Calibri" pitchFamily="34" charset="0"/>
                <a:cs typeface="Arial" pitchFamily="34" charset="0"/>
              </a:rPr>
              <a:t>ICRC2013</a:t>
            </a:r>
            <a:endParaRPr lang="en-GB" sz="1000" dirty="0" smtClean="0">
              <a:solidFill>
                <a:srgbClr val="800000"/>
              </a:solidFill>
              <a:latin typeface="Calibri" pitchFamily="34" charset="0"/>
              <a:cs typeface="Arial" pitchFamily="34" charset="0"/>
            </a:endParaRPr>
          </a:p>
        </p:txBody>
      </p:sp>
      <mc:AlternateContent xmlns:mc="http://schemas.openxmlformats.org/markup-compatibility/2006" xmlns:a14="http://schemas.microsoft.com/office/drawing/2010/main">
        <mc:Choice Requires="a14">
          <p:sp>
            <p:nvSpPr>
              <p:cNvPr id="11" name="Rectangle 10"/>
              <p:cNvSpPr/>
              <p:nvPr/>
            </p:nvSpPr>
            <p:spPr>
              <a:xfrm>
                <a:off x="468313" y="1520825"/>
                <a:ext cx="3415530" cy="453137"/>
              </a:xfrm>
              <a:prstGeom prst="rect">
                <a:avLst/>
              </a:prstGeom>
            </p:spPr>
            <p:txBody>
              <a:bodyPr wrap="square">
                <a:spAutoFit/>
              </a:bodyPr>
              <a:lstStyle/>
              <a:p>
                <a:r>
                  <a:rPr lang="en-US" sz="1600" b="0" i="0" u="none" strike="noStrike" baseline="0" dirty="0" smtClean="0">
                    <a:latin typeface="Times New Roman" panose="02020603050405020304" pitchFamily="18" charset="0"/>
                    <a:cs typeface="Times New Roman" panose="02020603050405020304" pitchFamily="18" charset="0"/>
                  </a:rPr>
                  <a:t>Annual Exposure </a:t>
                </a:r>
                <a14:m>
                  <m:oMath xmlns:m="http://schemas.openxmlformats.org/officeDocument/2006/math">
                    <m:r>
                      <a:rPr lang="en-US" sz="2400" b="0" i="1" u="none" strike="noStrike" baseline="0" smtClean="0">
                        <a:latin typeface="Cambria Math" panose="02040503050406030204" pitchFamily="18" charset="0"/>
                        <a:ea typeface="Cambria Math" panose="02040503050406030204" pitchFamily="18" charset="0"/>
                        <a:cs typeface="Times New Roman" panose="02020603050405020304" pitchFamily="18" charset="0"/>
                      </a:rPr>
                      <m:t>~</m:t>
                    </m:r>
                    <m:r>
                      <a:rPr lang="pt-PT" sz="1600" b="0" i="1" u="none" strike="noStrike" baseline="0" smtClean="0">
                        <a:latin typeface="Cambria Math" panose="02040503050406030204" pitchFamily="18" charset="0"/>
                        <a:ea typeface="Cambria Math" panose="02040503050406030204" pitchFamily="18" charset="0"/>
                        <a:cs typeface="Times New Roman" panose="02020603050405020304" pitchFamily="18" charset="0"/>
                      </a:rPr>
                      <m:t>5370</m:t>
                    </m:r>
                    <m:r>
                      <a:rPr lang="en-GB" sz="1600" b="0" i="1" u="none" strike="noStrike" baseline="0" smtClean="0">
                        <a:latin typeface="Cambria Math" panose="02040503050406030204" pitchFamily="18" charset="0"/>
                        <a:ea typeface="Cambria Math" panose="02040503050406030204" pitchFamily="18" charset="0"/>
                        <a:cs typeface="Times New Roman" panose="02020603050405020304" pitchFamily="18" charset="0"/>
                      </a:rPr>
                      <m:t>𝑘</m:t>
                    </m:r>
                    <m:sSup>
                      <m:sSupPr>
                        <m:ctrlPr>
                          <a:rPr lang="pt-PT" sz="1600" b="0" i="1" u="none" strike="noStrike" baseline="0"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GB" sz="1600" b="0" i="1" u="none" strike="noStrike" baseline="0" smtClean="0">
                            <a:latin typeface="Cambria Math" panose="02040503050406030204" pitchFamily="18" charset="0"/>
                            <a:ea typeface="Cambria Math" panose="02040503050406030204" pitchFamily="18" charset="0"/>
                            <a:cs typeface="Times New Roman" panose="02020603050405020304" pitchFamily="18" charset="0"/>
                          </a:rPr>
                          <m:t>𝑚</m:t>
                        </m:r>
                      </m:e>
                      <m:sup>
                        <m:r>
                          <a:rPr lang="en-GB" sz="1600" b="0" i="1" u="none" strike="noStrike" baseline="0" smtClean="0">
                            <a:latin typeface="Cambria Math" panose="02040503050406030204" pitchFamily="18" charset="0"/>
                            <a:ea typeface="Cambria Math" panose="02040503050406030204" pitchFamily="18" charset="0"/>
                            <a:cs typeface="Times New Roman" panose="02020603050405020304" pitchFamily="18" charset="0"/>
                          </a:rPr>
                          <m:t>2</m:t>
                        </m:r>
                      </m:sup>
                    </m:sSup>
                    <m:r>
                      <a:rPr lang="en-GB" sz="1600" b="0" i="1" u="none" strike="noStrike" baseline="0" smtClean="0">
                        <a:latin typeface="Cambria Math" panose="02040503050406030204" pitchFamily="18" charset="0"/>
                        <a:ea typeface="Cambria Math" panose="02040503050406030204" pitchFamily="18" charset="0"/>
                        <a:cs typeface="Times New Roman" panose="02020603050405020304" pitchFamily="18" charset="0"/>
                      </a:rPr>
                      <m:t> </m:t>
                    </m:r>
                    <m:r>
                      <a:rPr lang="en-GB" sz="1600" b="0" i="1" u="none" strike="noStrike" baseline="0" smtClean="0">
                        <a:latin typeface="Cambria Math" panose="02040503050406030204" pitchFamily="18" charset="0"/>
                        <a:ea typeface="Cambria Math" panose="02040503050406030204" pitchFamily="18" charset="0"/>
                        <a:cs typeface="Times New Roman" panose="02020603050405020304" pitchFamily="18" charset="0"/>
                      </a:rPr>
                      <m:t>𝑠𝑟</m:t>
                    </m:r>
                    <m:r>
                      <a:rPr lang="en-GB" sz="1600" b="0" i="1" u="none" strike="noStrike" baseline="0" smtClean="0">
                        <a:latin typeface="Cambria Math" panose="02040503050406030204" pitchFamily="18" charset="0"/>
                        <a:ea typeface="Cambria Math" panose="02040503050406030204" pitchFamily="18" charset="0"/>
                        <a:cs typeface="Times New Roman" panose="02020603050405020304" pitchFamily="18" charset="0"/>
                      </a:rPr>
                      <m:t> </m:t>
                    </m:r>
                    <m:r>
                      <a:rPr lang="en-GB" sz="1600" b="0" i="1" u="none" strike="noStrike" baseline="0" smtClean="0">
                        <a:latin typeface="Cambria Math" panose="02040503050406030204" pitchFamily="18" charset="0"/>
                        <a:ea typeface="Cambria Math" panose="02040503050406030204" pitchFamily="18" charset="0"/>
                        <a:cs typeface="Times New Roman" panose="02020603050405020304" pitchFamily="18" charset="0"/>
                      </a:rPr>
                      <m:t>𝑦𝑟</m:t>
                    </m:r>
                  </m:oMath>
                </a14:m>
                <a:endParaRPr lang="en-US" sz="1600" dirty="0">
                  <a:latin typeface="Times New Roman" panose="02020603050405020304" pitchFamily="18"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468313" y="1520825"/>
                <a:ext cx="3415530" cy="453137"/>
              </a:xfrm>
              <a:prstGeom prst="rect">
                <a:avLst/>
              </a:prstGeom>
              <a:blipFill rotWithShape="0">
                <a:blip r:embed="rId5"/>
                <a:stretch>
                  <a:fillRect l="-1071" b="-12000"/>
                </a:stretch>
              </a:blipFill>
            </p:spPr>
            <p:txBody>
              <a:bodyPr/>
              <a:lstStyle/>
              <a:p>
                <a:r>
                  <a:rPr lang="en-US">
                    <a:noFill/>
                  </a:rPr>
                  <a:t> </a:t>
                </a:r>
              </a:p>
            </p:txBody>
          </p:sp>
        </mc:Fallback>
      </mc:AlternateContent>
      <p:pic>
        <p:nvPicPr>
          <p:cNvPr id="15" name="Picture 14"/>
          <p:cNvPicPr>
            <a:picLocks noChangeAspect="1"/>
          </p:cNvPicPr>
          <p:nvPr/>
        </p:nvPicPr>
        <p:blipFill>
          <a:blip r:embed="rId6"/>
          <a:stretch>
            <a:fillRect/>
          </a:stretch>
        </p:blipFill>
        <p:spPr>
          <a:xfrm>
            <a:off x="500631" y="2193619"/>
            <a:ext cx="3407660" cy="622519"/>
          </a:xfrm>
          <a:prstGeom prst="rect">
            <a:avLst/>
          </a:prstGeom>
        </p:spPr>
      </p:pic>
      <p:pic>
        <p:nvPicPr>
          <p:cNvPr id="16" name="Picture 15"/>
          <p:cNvPicPr>
            <a:picLocks noChangeAspect="1"/>
          </p:cNvPicPr>
          <p:nvPr/>
        </p:nvPicPr>
        <p:blipFill>
          <a:blip r:embed="rId7"/>
          <a:stretch>
            <a:fillRect/>
          </a:stretch>
        </p:blipFill>
        <p:spPr>
          <a:xfrm>
            <a:off x="500631" y="2831179"/>
            <a:ext cx="4289845" cy="609549"/>
          </a:xfrm>
          <a:prstGeom prst="rect">
            <a:avLst/>
          </a:prstGeom>
        </p:spPr>
      </p:pic>
      <p:pic>
        <p:nvPicPr>
          <p:cNvPr id="17" name="Picture 16"/>
          <p:cNvPicPr>
            <a:picLocks noChangeAspect="1"/>
          </p:cNvPicPr>
          <p:nvPr/>
        </p:nvPicPr>
        <p:blipFill>
          <a:blip r:embed="rId8"/>
          <a:stretch>
            <a:fillRect/>
          </a:stretch>
        </p:blipFill>
        <p:spPr>
          <a:xfrm>
            <a:off x="6242103" y="5202781"/>
            <a:ext cx="1736289" cy="1147062"/>
          </a:xfrm>
          <a:prstGeom prst="rect">
            <a:avLst/>
          </a:prstGeom>
        </p:spPr>
      </p:pic>
      <p:pic>
        <p:nvPicPr>
          <p:cNvPr id="18" name="Picture 17"/>
          <p:cNvPicPr>
            <a:picLocks noChangeAspect="1"/>
          </p:cNvPicPr>
          <p:nvPr/>
        </p:nvPicPr>
        <p:blipFill>
          <a:blip r:embed="rId9"/>
          <a:stretch>
            <a:fillRect/>
          </a:stretch>
        </p:blipFill>
        <p:spPr>
          <a:xfrm>
            <a:off x="5391437" y="1268299"/>
            <a:ext cx="3610519" cy="2656038"/>
          </a:xfrm>
          <a:prstGeom prst="rect">
            <a:avLst/>
          </a:prstGeom>
        </p:spPr>
      </p:pic>
    </p:spTree>
    <p:extLst>
      <p:ext uri="{BB962C8B-B14F-4D97-AF65-F5344CB8AC3E}">
        <p14:creationId xmlns:p14="http://schemas.microsoft.com/office/powerpoint/2010/main" val="204454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8745C66F-FC7B-4C52-931F-EAABACA1CBDF}" type="slidenum">
              <a:rPr lang="en-US" smtClean="0"/>
              <a:pPr/>
              <a:t>48</a:t>
            </a:fld>
            <a:endParaRPr lang="en-US" dirty="0"/>
          </a:p>
        </p:txBody>
      </p:sp>
      <p:pic>
        <p:nvPicPr>
          <p:cNvPr id="5" name="Picture 4"/>
          <p:cNvPicPr>
            <a:picLocks noChangeAspect="1"/>
          </p:cNvPicPr>
          <p:nvPr/>
        </p:nvPicPr>
        <p:blipFill>
          <a:blip r:embed="rId3"/>
          <a:stretch>
            <a:fillRect/>
          </a:stretch>
        </p:blipFill>
        <p:spPr>
          <a:xfrm>
            <a:off x="5836637" y="3010727"/>
            <a:ext cx="2966110" cy="2181986"/>
          </a:xfrm>
          <a:prstGeom prst="rect">
            <a:avLst/>
          </a:prstGeom>
        </p:spPr>
      </p:pic>
      <p:pic>
        <p:nvPicPr>
          <p:cNvPr id="6" name="Picture 5"/>
          <p:cNvPicPr>
            <a:picLocks noChangeAspect="1"/>
          </p:cNvPicPr>
          <p:nvPr/>
        </p:nvPicPr>
        <p:blipFill>
          <a:blip r:embed="rId4"/>
          <a:stretch>
            <a:fillRect/>
          </a:stretch>
        </p:blipFill>
        <p:spPr>
          <a:xfrm>
            <a:off x="5836637" y="886592"/>
            <a:ext cx="2821817" cy="2158422"/>
          </a:xfrm>
          <a:prstGeom prst="rect">
            <a:avLst/>
          </a:prstGeom>
        </p:spPr>
      </p:pic>
      <p:sp>
        <p:nvSpPr>
          <p:cNvPr id="7" name="Rectangle 6"/>
          <p:cNvSpPr/>
          <p:nvPr/>
        </p:nvSpPr>
        <p:spPr>
          <a:xfrm>
            <a:off x="653970" y="1189379"/>
            <a:ext cx="4572000" cy="923330"/>
          </a:xfrm>
          <a:prstGeom prst="rect">
            <a:avLst/>
          </a:prstGeom>
        </p:spPr>
        <p:txBody>
          <a:bodyPr>
            <a:spAutoFit/>
          </a:bodyPr>
          <a:lstStyle/>
          <a:p>
            <a:r>
              <a:rPr lang="en-GB" dirty="0"/>
              <a:t>the SD 750 m spectrum had to be scaled up</a:t>
            </a:r>
          </a:p>
          <a:p>
            <a:r>
              <a:rPr lang="en-GB" dirty="0"/>
              <a:t>by 2%, the inclined spectrum up by 5% and the hybrid down by 6%</a:t>
            </a:r>
            <a:endParaRPr lang="en-US" dirty="0"/>
          </a:p>
        </p:txBody>
      </p:sp>
      <p:pic>
        <p:nvPicPr>
          <p:cNvPr id="8" name="Picture 7"/>
          <p:cNvPicPr>
            <a:picLocks noChangeAspect="1"/>
          </p:cNvPicPr>
          <p:nvPr/>
        </p:nvPicPr>
        <p:blipFill>
          <a:blip r:embed="rId5"/>
          <a:stretch>
            <a:fillRect/>
          </a:stretch>
        </p:blipFill>
        <p:spPr>
          <a:xfrm>
            <a:off x="930720" y="2112709"/>
            <a:ext cx="4295250" cy="2030534"/>
          </a:xfrm>
          <a:prstGeom prst="rect">
            <a:avLst/>
          </a:prstGeom>
        </p:spPr>
      </p:pic>
    </p:spTree>
    <p:extLst>
      <p:ext uri="{BB962C8B-B14F-4D97-AF65-F5344CB8AC3E}">
        <p14:creationId xmlns:p14="http://schemas.microsoft.com/office/powerpoint/2010/main" val="29599792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8745C66F-FC7B-4C52-931F-EAABACA1CBDF}" type="slidenum">
              <a:rPr lang="en-US" smtClean="0"/>
              <a:pPr/>
              <a:t>49</a:t>
            </a:fld>
            <a:endParaRPr lang="en-US" dirty="0"/>
          </a:p>
        </p:txBody>
      </p:sp>
      <p:pic>
        <p:nvPicPr>
          <p:cNvPr id="5" name="Picture 4"/>
          <p:cNvPicPr>
            <a:picLocks noChangeAspect="1"/>
          </p:cNvPicPr>
          <p:nvPr/>
        </p:nvPicPr>
        <p:blipFill>
          <a:blip r:embed="rId3"/>
          <a:stretch>
            <a:fillRect/>
          </a:stretch>
        </p:blipFill>
        <p:spPr>
          <a:xfrm>
            <a:off x="628300" y="1376363"/>
            <a:ext cx="3234375" cy="2134000"/>
          </a:xfrm>
          <a:prstGeom prst="rect">
            <a:avLst/>
          </a:prstGeom>
        </p:spPr>
      </p:pic>
      <p:pic>
        <p:nvPicPr>
          <p:cNvPr id="7" name="Picture 6"/>
          <p:cNvPicPr>
            <a:picLocks noChangeAspect="1"/>
          </p:cNvPicPr>
          <p:nvPr/>
        </p:nvPicPr>
        <p:blipFill>
          <a:blip r:embed="rId4"/>
          <a:stretch>
            <a:fillRect/>
          </a:stretch>
        </p:blipFill>
        <p:spPr>
          <a:xfrm>
            <a:off x="5181223" y="1226890"/>
            <a:ext cx="2897908" cy="2131048"/>
          </a:xfrm>
          <a:prstGeom prst="rect">
            <a:avLst/>
          </a:prstGeom>
        </p:spPr>
      </p:pic>
    </p:spTree>
    <p:extLst>
      <p:ext uri="{BB962C8B-B14F-4D97-AF65-F5344CB8AC3E}">
        <p14:creationId xmlns:p14="http://schemas.microsoft.com/office/powerpoint/2010/main" val="26025777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0" dirty="0"/>
              <a:t>Anisotropies in the arrival </a:t>
            </a:r>
            <a:r>
              <a:rPr lang="en-GB" b="0" dirty="0" smtClean="0"/>
              <a:t>directions: excess around Cen A</a:t>
            </a:r>
            <a:endParaRPr lang="en-US"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5</a:t>
            </a:fld>
            <a:endParaRPr lang="en-US" dirty="0"/>
          </a:p>
        </p:txBody>
      </p:sp>
      <p:pic>
        <p:nvPicPr>
          <p:cNvPr id="5" name="Picture 4"/>
          <p:cNvPicPr>
            <a:picLocks noChangeAspect="1"/>
          </p:cNvPicPr>
          <p:nvPr/>
        </p:nvPicPr>
        <p:blipFill>
          <a:blip r:embed="rId2"/>
          <a:stretch>
            <a:fillRect/>
          </a:stretch>
        </p:blipFill>
        <p:spPr>
          <a:xfrm>
            <a:off x="1573026" y="1799501"/>
            <a:ext cx="2800812" cy="2024260"/>
          </a:xfrm>
          <a:prstGeom prst="rect">
            <a:avLst/>
          </a:prstGeom>
        </p:spPr>
      </p:pic>
      <p:pic>
        <p:nvPicPr>
          <p:cNvPr id="6" name="Picture 5"/>
          <p:cNvPicPr>
            <a:picLocks noChangeAspect="1"/>
          </p:cNvPicPr>
          <p:nvPr/>
        </p:nvPicPr>
        <p:blipFill>
          <a:blip r:embed="rId3"/>
          <a:stretch>
            <a:fillRect/>
          </a:stretch>
        </p:blipFill>
        <p:spPr>
          <a:xfrm>
            <a:off x="4572000" y="4094402"/>
            <a:ext cx="4058237" cy="2403040"/>
          </a:xfrm>
          <a:prstGeom prst="rect">
            <a:avLst/>
          </a:prstGeom>
        </p:spPr>
      </p:pic>
      <p:pic>
        <p:nvPicPr>
          <p:cNvPr id="7" name="Picture 6"/>
          <p:cNvPicPr>
            <a:picLocks noChangeAspect="1"/>
          </p:cNvPicPr>
          <p:nvPr/>
        </p:nvPicPr>
        <p:blipFill>
          <a:blip r:embed="rId4"/>
          <a:stretch>
            <a:fillRect/>
          </a:stretch>
        </p:blipFill>
        <p:spPr>
          <a:xfrm>
            <a:off x="4816799" y="1449388"/>
            <a:ext cx="3841655" cy="2270198"/>
          </a:xfrm>
          <a:prstGeom prst="rect">
            <a:avLst/>
          </a:prstGeom>
        </p:spPr>
      </p:pic>
      <mc:AlternateContent xmlns:mc="http://schemas.openxmlformats.org/markup-compatibility/2006" xmlns:a14="http://schemas.microsoft.com/office/drawing/2010/main">
        <mc:Choice Requires="a14">
          <p:sp>
            <p:nvSpPr>
              <p:cNvPr id="8" name="Content Placeholder 2"/>
              <p:cNvSpPr txBox="1">
                <a:spLocks/>
              </p:cNvSpPr>
              <p:nvPr/>
            </p:nvSpPr>
            <p:spPr>
              <a:xfrm>
                <a:off x="468914" y="1074571"/>
                <a:ext cx="6649516" cy="1008871"/>
              </a:xfrm>
              <a:prstGeom prst="rect">
                <a:avLst/>
              </a:prstGeom>
            </p:spPr>
            <p:txBody>
              <a:bodyPr vert="horz" lIns="91440" tIns="45720" rIns="91440" bIns="45720" rtlCol="0">
                <a:normAutofit/>
              </a:bodyPr>
              <a:lstStyle>
                <a:lvl1pPr marL="358775" indent="-358775" algn="l" defTabSz="914400" rtl="0" eaLnBrk="1" latinLnBrk="0" hangingPunct="1">
                  <a:lnSpc>
                    <a:spcPct val="90000"/>
                  </a:lnSpc>
                  <a:spcBef>
                    <a:spcPts val="1000"/>
                  </a:spcBef>
                  <a:buFont typeface="Wingdings" panose="05000000000000000000" pitchFamily="2" charset="2"/>
                  <a:buChar char="q"/>
                  <a:defRPr sz="2300" b="1" kern="1200">
                    <a:solidFill>
                      <a:srgbClr val="C00000"/>
                    </a:solidFill>
                    <a:latin typeface="+mn-lt"/>
                    <a:ea typeface="+mn-ea"/>
                    <a:cs typeface="+mn-cs"/>
                  </a:defRPr>
                </a:lvl1pPr>
                <a:lvl2pPr marL="742950" indent="-285750" algn="l" defTabSz="914400" rtl="0" eaLnBrk="1" latinLnBrk="0" hangingPunct="1">
                  <a:lnSpc>
                    <a:spcPct val="90000"/>
                  </a:lnSpc>
                  <a:spcBef>
                    <a:spcPts val="500"/>
                  </a:spcBef>
                  <a:buClr>
                    <a:schemeClr val="accent6">
                      <a:lumMod val="75000"/>
                    </a:schemeClr>
                  </a:buClr>
                  <a:buFont typeface="Wingdings" panose="05000000000000000000" pitchFamily="2" charset="2"/>
                  <a:buChar char="Ø"/>
                  <a:defRPr sz="2000" b="0" kern="1200">
                    <a:solidFill>
                      <a:schemeClr val="accent6">
                        <a:lumMod val="50000"/>
                      </a:schemeClr>
                    </a:solidFill>
                    <a:latin typeface="Tw Cen MT" panose="020B0602020104020603" pitchFamily="34" charset="0"/>
                    <a:ea typeface="+mn-ea"/>
                    <a:cs typeface="+mn-cs"/>
                  </a:defRPr>
                </a:lvl2pPr>
                <a:lvl3pPr marL="1074738" indent="-160338" algn="l" defTabSz="914400" rtl="0" eaLnBrk="1" latinLnBrk="0" hangingPunct="1">
                  <a:lnSpc>
                    <a:spcPct val="90000"/>
                  </a:lnSpc>
                  <a:spcBef>
                    <a:spcPts val="500"/>
                  </a:spcBef>
                  <a:buSzPct val="110000"/>
                  <a:buFont typeface="Wingdings" panose="05000000000000000000" pitchFamily="2" charset="2"/>
                  <a:buChar char="§"/>
                  <a:defRPr sz="1800" kern="1200">
                    <a:solidFill>
                      <a:schemeClr val="tx2">
                        <a:lumMod val="50000"/>
                      </a:schemeClr>
                    </a:solidFill>
                    <a:latin typeface="+mn-lt"/>
                    <a:ea typeface="+mn-ea"/>
                    <a:cs typeface="+mn-cs"/>
                  </a:defRPr>
                </a:lvl3pPr>
                <a:lvl4pPr marL="1527175" indent="-155575" algn="l" defTabSz="914400" rtl="0" eaLnBrk="1" latinLnBrk="0" hangingPunct="1">
                  <a:lnSpc>
                    <a:spcPct val="90000"/>
                  </a:lnSpc>
                  <a:spcBef>
                    <a:spcPts val="500"/>
                  </a:spcBef>
                  <a:buSzPct val="13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0" dirty="0" smtClean="0"/>
                  <a:t>Cross-correlation of CRs with </a:t>
                </a:r>
                <a:r>
                  <a:rPr lang="en-GB" sz="1800" b="0" dirty="0"/>
                  <a:t>C</a:t>
                </a:r>
                <a:r>
                  <a:rPr lang="en-GB" sz="1800" b="0" dirty="0" smtClean="0"/>
                  <a:t>ent A</a:t>
                </a:r>
              </a:p>
              <a:p>
                <a:pPr lvl="1"/>
                <a14:m>
                  <m:oMath xmlns:m="http://schemas.openxmlformats.org/officeDocument/2006/math">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𝐷</m:t>
                        </m:r>
                      </m:e>
                      <m:sub>
                        <m:r>
                          <a:rPr lang="en-GB" sz="1400" b="0" i="1" smtClean="0">
                            <a:latin typeface="Cambria Math" panose="02040503050406030204" pitchFamily="18" charset="0"/>
                          </a:rPr>
                          <m:t>𝐶𝑒𝑛𝑡</m:t>
                        </m:r>
                        <m:r>
                          <a:rPr lang="en-GB" sz="1400" b="0" i="1" smtClean="0">
                            <a:latin typeface="Cambria Math" panose="02040503050406030204" pitchFamily="18" charset="0"/>
                          </a:rPr>
                          <m:t> </m:t>
                        </m:r>
                        <m:r>
                          <a:rPr lang="en-GB" sz="1400" b="0" i="1" smtClean="0">
                            <a:latin typeface="Cambria Math" panose="02040503050406030204" pitchFamily="18" charset="0"/>
                          </a:rPr>
                          <m:t>𝐴</m:t>
                        </m:r>
                      </m:sub>
                    </m:sSub>
                    <m:r>
                      <a:rPr lang="en-GB" sz="1400" b="0" i="1" smtClean="0">
                        <a:latin typeface="Cambria Math" panose="02040503050406030204" pitchFamily="18" charset="0"/>
                      </a:rPr>
                      <m:t>&lt;4</m:t>
                    </m:r>
                  </m:oMath>
                </a14:m>
                <a:r>
                  <a:rPr lang="en-GB" sz="1400" b="0" dirty="0" smtClean="0"/>
                  <a:t>Mpc</a:t>
                </a:r>
                <a:endParaRPr lang="en-GB" sz="1400" b="0" dirty="0"/>
              </a:p>
            </p:txBody>
          </p:sp>
        </mc:Choice>
        <mc:Fallback xmlns="">
          <p:sp>
            <p:nvSpPr>
              <p:cNvPr id="8" name="Content Placeholder 2"/>
              <p:cNvSpPr txBox="1">
                <a:spLocks noRot="1" noChangeAspect="1" noMove="1" noResize="1" noEditPoints="1" noAdjustHandles="1" noChangeArrowheads="1" noChangeShapeType="1" noTextEdit="1"/>
              </p:cNvSpPr>
              <p:nvPr/>
            </p:nvSpPr>
            <p:spPr>
              <a:xfrm>
                <a:off x="468914" y="1074571"/>
                <a:ext cx="6649516" cy="1008871"/>
              </a:xfrm>
              <a:prstGeom prst="rect">
                <a:avLst/>
              </a:prstGeom>
              <a:blipFill rotWithShape="0">
                <a:blip r:embed="rId5"/>
                <a:stretch>
                  <a:fillRect l="-642" t="-54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ounded Rectangle 8"/>
              <p:cNvSpPr/>
              <p:nvPr/>
            </p:nvSpPr>
            <p:spPr>
              <a:xfrm>
                <a:off x="304006" y="2052438"/>
                <a:ext cx="1234295" cy="1285125"/>
              </a:xfrm>
              <a:prstGeom prst="roundRect">
                <a:avLst>
                  <a:gd name="adj" fmla="val 4604"/>
                </a:avLst>
              </a:prstGeom>
              <a:solidFill>
                <a:schemeClr val="bg1"/>
              </a:solidFill>
              <a:ln w="381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defTabSz="984250"/>
                <a14:m>
                  <m:oMath xmlns:m="http://schemas.openxmlformats.org/officeDocument/2006/math">
                    <m:sSub>
                      <m:sSubPr>
                        <m:ctrlPr>
                          <a:rPr lang="pt-PT" sz="1500" i="1" smtClean="0">
                            <a:solidFill>
                              <a:schemeClr val="tx1">
                                <a:lumMod val="75000"/>
                                <a:lumOff val="25000"/>
                              </a:schemeClr>
                            </a:solidFill>
                            <a:latin typeface="Cambria Math" panose="02040503050406030204" pitchFamily="18" charset="0"/>
                            <a:cs typeface="Arial" pitchFamily="34" charset="0"/>
                          </a:rPr>
                        </m:ctrlPr>
                      </m:sSubPr>
                      <m:e>
                        <m:r>
                          <m:rPr>
                            <m:sty m:val="p"/>
                          </m:rPr>
                          <a:rPr lang="pt-PT" sz="1500" b="0" i="0" smtClean="0">
                            <a:solidFill>
                              <a:schemeClr val="tx1">
                                <a:lumMod val="75000"/>
                                <a:lumOff val="25000"/>
                              </a:schemeClr>
                            </a:solidFill>
                            <a:latin typeface="Cambria Math" panose="02040503050406030204" pitchFamily="18" charset="0"/>
                            <a:cs typeface="Arial" pitchFamily="34" charset="0"/>
                          </a:rPr>
                          <m:t>E</m:t>
                        </m:r>
                      </m:e>
                      <m:sub>
                        <m:r>
                          <m:rPr>
                            <m:sty m:val="p"/>
                          </m:rPr>
                          <a:rPr lang="pt-PT" sz="1500" b="0" i="0" smtClean="0">
                            <a:solidFill>
                              <a:schemeClr val="tx1">
                                <a:lumMod val="75000"/>
                                <a:lumOff val="25000"/>
                              </a:schemeClr>
                            </a:solidFill>
                            <a:latin typeface="Cambria Math" panose="02040503050406030204" pitchFamily="18" charset="0"/>
                            <a:cs typeface="Arial" pitchFamily="34" charset="0"/>
                          </a:rPr>
                          <m:t>th</m:t>
                        </m:r>
                      </m:sub>
                    </m:sSub>
                    <m:r>
                      <a:rPr lang="pt-PT" sz="1500" b="0" i="0" smtClean="0">
                        <a:solidFill>
                          <a:schemeClr val="tx1">
                            <a:lumMod val="75000"/>
                            <a:lumOff val="25000"/>
                          </a:schemeClr>
                        </a:solidFill>
                        <a:latin typeface="Cambria Math" panose="02040503050406030204" pitchFamily="18" charset="0"/>
                        <a:cs typeface="Arial" pitchFamily="34" charset="0"/>
                      </a:rPr>
                      <m:t>&gt;5</m:t>
                    </m:r>
                    <m:r>
                      <a:rPr lang="en-GB" sz="1500" b="0" i="0" smtClean="0">
                        <a:solidFill>
                          <a:schemeClr val="tx1">
                            <a:lumMod val="75000"/>
                            <a:lumOff val="25000"/>
                          </a:schemeClr>
                        </a:solidFill>
                        <a:latin typeface="Cambria Math" panose="02040503050406030204" pitchFamily="18" charset="0"/>
                        <a:cs typeface="Arial" pitchFamily="34" charset="0"/>
                      </a:rPr>
                      <m:t>8</m:t>
                    </m:r>
                  </m:oMath>
                </a14:m>
                <a:r>
                  <a:rPr lang="en-GB" sz="1500" dirty="0" smtClean="0">
                    <a:solidFill>
                      <a:schemeClr val="tx1">
                        <a:lumMod val="75000"/>
                        <a:lumOff val="25000"/>
                      </a:schemeClr>
                    </a:solidFill>
                    <a:latin typeface="Calibri" pitchFamily="34" charset="0"/>
                    <a:cs typeface="Arial" pitchFamily="34" charset="0"/>
                  </a:rPr>
                  <a:t> EeV </a:t>
                </a:r>
              </a:p>
              <a:p>
                <a14:m>
                  <m:oMath xmlns:m="http://schemas.openxmlformats.org/officeDocument/2006/math">
                    <m:r>
                      <m:rPr>
                        <m:sty m:val="p"/>
                      </m:rPr>
                      <a:rPr lang="pt-PT" sz="1500" b="0" i="0" smtClean="0">
                        <a:solidFill>
                          <a:schemeClr val="tx1">
                            <a:lumMod val="75000"/>
                            <a:lumOff val="25000"/>
                          </a:schemeClr>
                        </a:solidFill>
                        <a:latin typeface="Cambria Math" panose="02040503050406030204" pitchFamily="18" charset="0"/>
                        <a:cs typeface="Arial" pitchFamily="34" charset="0"/>
                      </a:rPr>
                      <m:t>Ψ</m:t>
                    </m:r>
                    <m:r>
                      <a:rPr lang="pt-PT" sz="1500" b="0" i="0" smtClean="0">
                        <a:solidFill>
                          <a:schemeClr val="tx1">
                            <a:lumMod val="75000"/>
                            <a:lumOff val="25000"/>
                          </a:schemeClr>
                        </a:solidFill>
                        <a:latin typeface="Cambria Math" panose="02040503050406030204" pitchFamily="18" charset="0"/>
                        <a:cs typeface="Arial" pitchFamily="34" charset="0"/>
                      </a:rPr>
                      <m:t>=15°</m:t>
                    </m:r>
                  </m:oMath>
                </a14:m>
                <a:r>
                  <a:rPr lang="en-GB" sz="1100" dirty="0" smtClean="0">
                    <a:solidFill>
                      <a:prstClr val="black">
                        <a:lumMod val="75000"/>
                        <a:lumOff val="25000"/>
                      </a:prstClr>
                    </a:solidFill>
                    <a:latin typeface="Calibri" pitchFamily="34" charset="0"/>
                    <a:cs typeface="Arial" pitchFamily="34" charset="0"/>
                  </a:rPr>
                  <a:t> </a:t>
                </a:r>
              </a:p>
              <a:p>
                <a:endParaRPr lang="en-GB" sz="1100" dirty="0">
                  <a:solidFill>
                    <a:prstClr val="black">
                      <a:lumMod val="75000"/>
                      <a:lumOff val="25000"/>
                    </a:prstClr>
                  </a:solidFill>
                  <a:latin typeface="Calibri" pitchFamily="34" charset="0"/>
                  <a:cs typeface="Arial" pitchFamily="34" charset="0"/>
                </a:endParaRPr>
              </a:p>
              <a:p>
                <a:pPr lvl="0"/>
                <a14:m>
                  <m:oMath xmlns:m="http://schemas.openxmlformats.org/officeDocument/2006/math">
                    <m:r>
                      <m:rPr>
                        <m:sty m:val="p"/>
                      </m:rPr>
                      <a:rPr lang="en-GB" sz="1500" i="0">
                        <a:solidFill>
                          <a:prstClr val="black">
                            <a:lumMod val="75000"/>
                            <a:lumOff val="25000"/>
                          </a:prstClr>
                        </a:solidFill>
                        <a:latin typeface="Cambria Math" panose="02040503050406030204" pitchFamily="18" charset="0"/>
                        <a:cs typeface="Arial" pitchFamily="34" charset="0"/>
                      </a:rPr>
                      <m:t>P</m:t>
                    </m:r>
                    <m:r>
                      <a:rPr lang="en-GB" sz="1500" i="0">
                        <a:solidFill>
                          <a:prstClr val="black">
                            <a:lumMod val="75000"/>
                            <a:lumOff val="25000"/>
                          </a:prstClr>
                        </a:solidFill>
                        <a:latin typeface="Cambria Math" panose="02040503050406030204" pitchFamily="18" charset="0"/>
                        <a:ea typeface="Cambria Math" panose="02040503050406030204" pitchFamily="18" charset="0"/>
                        <a:cs typeface="Arial" pitchFamily="34" charset="0"/>
                      </a:rPr>
                      <m:t>≃1</m:t>
                    </m:r>
                    <m:r>
                      <a:rPr lang="en-GB" sz="1500" b="0" i="0" smtClean="0">
                        <a:solidFill>
                          <a:prstClr val="black">
                            <a:lumMod val="75000"/>
                            <a:lumOff val="25000"/>
                          </a:prstClr>
                        </a:solidFill>
                        <a:latin typeface="Cambria Math" panose="02040503050406030204" pitchFamily="18" charset="0"/>
                        <a:ea typeface="Cambria Math" panose="02040503050406030204" pitchFamily="18" charset="0"/>
                        <a:cs typeface="Arial" pitchFamily="34" charset="0"/>
                      </a:rPr>
                      <m:t>.4</m:t>
                    </m:r>
                    <m:r>
                      <a:rPr lang="en-GB" sz="1500" i="0">
                        <a:solidFill>
                          <a:prstClr val="black">
                            <a:lumMod val="75000"/>
                            <a:lumOff val="25000"/>
                          </a:prstClr>
                        </a:solidFill>
                        <a:latin typeface="Cambria Math" panose="02040503050406030204" pitchFamily="18" charset="0"/>
                        <a:ea typeface="Cambria Math" panose="02040503050406030204" pitchFamily="18" charset="0"/>
                        <a:cs typeface="Arial" pitchFamily="34" charset="0"/>
                      </a:rPr>
                      <m:t>%</m:t>
                    </m:r>
                  </m:oMath>
                </a14:m>
                <a:r>
                  <a:rPr lang="pt-PT" sz="1500" dirty="0">
                    <a:solidFill>
                      <a:prstClr val="black">
                        <a:lumMod val="75000"/>
                        <a:lumOff val="25000"/>
                      </a:prstClr>
                    </a:solidFill>
                    <a:latin typeface="Cambria Math" panose="02040503050406030204" pitchFamily="18" charset="0"/>
                    <a:cs typeface="Arial" pitchFamily="34" charset="0"/>
                  </a:rPr>
                  <a:t> </a:t>
                </a:r>
              </a:p>
              <a:p>
                <a:r>
                  <a:rPr lang="en-GB" sz="1100" dirty="0" smtClean="0">
                    <a:solidFill>
                      <a:prstClr val="black">
                        <a:lumMod val="75000"/>
                        <a:lumOff val="25000"/>
                      </a:prstClr>
                    </a:solidFill>
                    <a:latin typeface="Calibri" pitchFamily="34" charset="0"/>
                    <a:cs typeface="Arial" pitchFamily="34" charset="0"/>
                  </a:rPr>
                  <a:t>n= 14/4.5</a:t>
                </a:r>
                <a:endParaRPr lang="en-GB" sz="1100" dirty="0">
                  <a:solidFill>
                    <a:prstClr val="black">
                      <a:lumMod val="75000"/>
                      <a:lumOff val="25000"/>
                    </a:prstClr>
                  </a:solidFill>
                  <a:latin typeface="Calibri" pitchFamily="34" charset="0"/>
                  <a:cs typeface="Arial" pitchFamily="34" charset="0"/>
                </a:endParaRPr>
              </a:p>
            </p:txBody>
          </p:sp>
        </mc:Choice>
        <mc:Fallback xmlns="">
          <p:sp>
            <p:nvSpPr>
              <p:cNvPr id="9" name="Rounded Rectangle 8"/>
              <p:cNvSpPr>
                <a:spLocks noRot="1" noChangeAspect="1" noMove="1" noResize="1" noEditPoints="1" noAdjustHandles="1" noChangeArrowheads="1" noChangeShapeType="1" noTextEdit="1"/>
              </p:cNvSpPr>
              <p:nvPr/>
            </p:nvSpPr>
            <p:spPr>
              <a:xfrm>
                <a:off x="304006" y="2052438"/>
                <a:ext cx="1234295" cy="1285125"/>
              </a:xfrm>
              <a:prstGeom prst="roundRect">
                <a:avLst>
                  <a:gd name="adj" fmla="val 4604"/>
                </a:avLst>
              </a:prstGeom>
              <a:blipFill rotWithShape="0">
                <a:blip r:embed="rId6"/>
                <a:stretch>
                  <a:fillRect/>
                </a:stretch>
              </a:blipFill>
              <a:ln w="38100">
                <a:solidFill>
                  <a:srgbClr val="008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10" name="Rounded Rectangle 9"/>
          <p:cNvSpPr/>
          <p:nvPr/>
        </p:nvSpPr>
        <p:spPr>
          <a:xfrm>
            <a:off x="304006" y="4094402"/>
            <a:ext cx="4121236" cy="2403040"/>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000" i="1" dirty="0" smtClean="0">
                <a:solidFill>
                  <a:prstClr val="white"/>
                </a:solidFill>
                <a:cs typeface="Arial" pitchFamily="34" charset="0"/>
              </a:rPr>
              <a:t>Excess around </a:t>
            </a:r>
            <a:r>
              <a:rPr lang="en-GB" sz="2000" dirty="0"/>
              <a:t>Centaurus </a:t>
            </a:r>
            <a:r>
              <a:rPr lang="en-GB" sz="2000" dirty="0" smtClean="0"/>
              <a:t>A</a:t>
            </a:r>
            <a:br>
              <a:rPr lang="en-GB" sz="2000" dirty="0" smtClean="0"/>
            </a:br>
            <a:r>
              <a:rPr lang="en-GB" sz="1400" dirty="0" smtClean="0"/>
              <a:t>with 1.4 % </a:t>
            </a:r>
            <a:r>
              <a:rPr lang="en-GB" sz="1400" dirty="0" err="1" smtClean="0"/>
              <a:t>prob</a:t>
            </a:r>
            <a:r>
              <a:rPr lang="en-GB" sz="1400" dirty="0" smtClean="0"/>
              <a:t> from isotropic distribution </a:t>
            </a:r>
          </a:p>
          <a:p>
            <a:pPr algn="ctr"/>
            <a:endParaRPr lang="en-GB" sz="1400" i="1" dirty="0">
              <a:solidFill>
                <a:prstClr val="white"/>
              </a:solidFill>
              <a:cs typeface="Arial" pitchFamily="34" charset="0"/>
            </a:endParaRPr>
          </a:p>
          <a:p>
            <a:pPr algn="ctr"/>
            <a:endParaRPr lang="en-GB" sz="1400" i="1" dirty="0" smtClean="0">
              <a:solidFill>
                <a:prstClr val="white"/>
              </a:solidFill>
              <a:cs typeface="Arial" pitchFamily="34" charset="0"/>
            </a:endParaRPr>
          </a:p>
          <a:p>
            <a:r>
              <a:rPr lang="en-GB" sz="1400" b="1" dirty="0" smtClean="0">
                <a:solidFill>
                  <a:prstClr val="white"/>
                </a:solidFill>
                <a:cs typeface="Arial" pitchFamily="34" charset="0"/>
              </a:rPr>
              <a:t>These results </a:t>
            </a:r>
            <a:r>
              <a:rPr lang="en-GB" sz="1400" b="1" dirty="0">
                <a:solidFill>
                  <a:prstClr val="white"/>
                </a:solidFill>
                <a:cs typeface="Arial" pitchFamily="34" charset="0"/>
              </a:rPr>
              <a:t>could be </a:t>
            </a:r>
            <a:r>
              <a:rPr lang="en-GB" sz="1400" b="1" dirty="0" smtClean="0">
                <a:solidFill>
                  <a:prstClr val="white"/>
                </a:solidFill>
                <a:cs typeface="Arial" pitchFamily="34" charset="0"/>
              </a:rPr>
              <a:t>understood:</a:t>
            </a:r>
          </a:p>
          <a:p>
            <a:pPr marL="285750" indent="-285750">
              <a:buFont typeface="Wingdings" panose="05000000000000000000" pitchFamily="2" charset="2"/>
              <a:buChar char="§"/>
            </a:pPr>
            <a:r>
              <a:rPr lang="en-GB" sz="1400" dirty="0" smtClean="0">
                <a:solidFill>
                  <a:prstClr val="white"/>
                </a:solidFill>
                <a:cs typeface="Arial" pitchFamily="34" charset="0"/>
              </a:rPr>
              <a:t>as </a:t>
            </a:r>
            <a:r>
              <a:rPr lang="en-GB" sz="1400" dirty="0">
                <a:solidFill>
                  <a:prstClr val="white"/>
                </a:solidFill>
                <a:cs typeface="Arial" pitchFamily="34" charset="0"/>
              </a:rPr>
              <a:t>due to the </a:t>
            </a:r>
            <a:r>
              <a:rPr lang="en-GB" sz="1400" dirty="0" smtClean="0">
                <a:solidFill>
                  <a:prstClr val="white"/>
                </a:solidFill>
                <a:cs typeface="Arial" pitchFamily="34" charset="0"/>
              </a:rPr>
              <a:t>large deflections </a:t>
            </a:r>
            <a:r>
              <a:rPr lang="en-GB" sz="1400" dirty="0">
                <a:solidFill>
                  <a:prstClr val="white"/>
                </a:solidFill>
                <a:cs typeface="Arial" pitchFamily="34" charset="0"/>
              </a:rPr>
              <a:t>caused by the intervening magnetic fields if a </a:t>
            </a:r>
            <a:r>
              <a:rPr lang="en-GB" sz="1400" dirty="0" smtClean="0">
                <a:solidFill>
                  <a:prstClr val="white"/>
                </a:solidFill>
                <a:cs typeface="Arial" pitchFamily="34" charset="0"/>
              </a:rPr>
              <a:t>large fraction </a:t>
            </a:r>
            <a:r>
              <a:rPr lang="en-GB" sz="1400" dirty="0">
                <a:solidFill>
                  <a:prstClr val="white"/>
                </a:solidFill>
                <a:cs typeface="Arial" pitchFamily="34" charset="0"/>
              </a:rPr>
              <a:t>of the CRs in this energy range were heavy</a:t>
            </a:r>
            <a:r>
              <a:rPr lang="en-GB" sz="1400" dirty="0" smtClean="0">
                <a:solidFill>
                  <a:prstClr val="white"/>
                </a:solidFill>
                <a:cs typeface="Arial" pitchFamily="34" charset="0"/>
              </a:rPr>
              <a:t>,</a:t>
            </a:r>
          </a:p>
          <a:p>
            <a:pPr marL="285750" indent="-285750">
              <a:buFont typeface="Wingdings" panose="05000000000000000000" pitchFamily="2" charset="2"/>
              <a:buChar char="§"/>
            </a:pPr>
            <a:r>
              <a:rPr lang="en-GB" sz="1400" dirty="0" smtClean="0">
                <a:solidFill>
                  <a:prstClr val="white"/>
                </a:solidFill>
                <a:cs typeface="Arial" pitchFamily="34" charset="0"/>
              </a:rPr>
              <a:t>the </a:t>
            </a:r>
            <a:r>
              <a:rPr lang="en-GB" sz="1400" dirty="0">
                <a:solidFill>
                  <a:prstClr val="white"/>
                </a:solidFill>
                <a:cs typeface="Arial" pitchFamily="34" charset="0"/>
              </a:rPr>
              <a:t>number of individual sources</a:t>
            </a:r>
            <a:endParaRPr lang="en-US" sz="1400" dirty="0" smtClean="0">
              <a:solidFill>
                <a:prstClr val="white"/>
              </a:solidFill>
              <a:cs typeface="Arial" pitchFamily="34" charset="0"/>
            </a:endParaRPr>
          </a:p>
          <a:p>
            <a:pPr algn="ctr"/>
            <a:r>
              <a:rPr lang="en-US" sz="1400" i="1" dirty="0" smtClean="0">
                <a:solidFill>
                  <a:prstClr val="white"/>
                </a:solidFill>
                <a:cs typeface="Arial" pitchFamily="34" charset="0"/>
              </a:rPr>
              <a:t> </a:t>
            </a:r>
          </a:p>
        </p:txBody>
      </p:sp>
    </p:spTree>
    <p:extLst>
      <p:ext uri="{BB962C8B-B14F-4D97-AF65-F5344CB8AC3E}">
        <p14:creationId xmlns:p14="http://schemas.microsoft.com/office/powerpoint/2010/main" val="1678687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FD Calibration</a:t>
            </a:r>
            <a:endParaRPr lang="en-US"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50</a:t>
            </a:fld>
            <a:endParaRPr lang="en-US" dirty="0"/>
          </a:p>
        </p:txBody>
      </p:sp>
      <p:pic>
        <p:nvPicPr>
          <p:cNvPr id="5" name="Picture 4"/>
          <p:cNvPicPr>
            <a:picLocks noChangeAspect="1"/>
          </p:cNvPicPr>
          <p:nvPr/>
        </p:nvPicPr>
        <p:blipFill>
          <a:blip r:embed="rId3"/>
          <a:stretch>
            <a:fillRect/>
          </a:stretch>
        </p:blipFill>
        <p:spPr>
          <a:xfrm>
            <a:off x="1399716" y="1376363"/>
            <a:ext cx="6365251" cy="2088734"/>
          </a:xfrm>
          <a:prstGeom prst="rect">
            <a:avLst/>
          </a:prstGeom>
        </p:spPr>
      </p:pic>
      <p:pic>
        <p:nvPicPr>
          <p:cNvPr id="6" name="Picture 5"/>
          <p:cNvPicPr>
            <a:picLocks noChangeAspect="1"/>
          </p:cNvPicPr>
          <p:nvPr/>
        </p:nvPicPr>
        <p:blipFill>
          <a:blip r:embed="rId4"/>
          <a:stretch>
            <a:fillRect/>
          </a:stretch>
        </p:blipFill>
        <p:spPr>
          <a:xfrm>
            <a:off x="1467308" y="3900668"/>
            <a:ext cx="2521210" cy="1762310"/>
          </a:xfrm>
          <a:prstGeom prst="rect">
            <a:avLst/>
          </a:prstGeom>
        </p:spPr>
      </p:pic>
    </p:spTree>
    <p:extLst>
      <p:ext uri="{BB962C8B-B14F-4D97-AF65-F5344CB8AC3E}">
        <p14:creationId xmlns:p14="http://schemas.microsoft.com/office/powerpoint/2010/main" val="65532964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Muonic</a:t>
            </a:r>
            <a:r>
              <a:rPr lang="en-US" dirty="0" smtClean="0"/>
              <a:t> contribution </a:t>
            </a:r>
            <a:r>
              <a:rPr lang="en-US" dirty="0"/>
              <a:t>in hybrid events</a:t>
            </a:r>
          </a:p>
        </p:txBody>
      </p:sp>
      <p:sp>
        <p:nvSpPr>
          <p:cNvPr id="4" name="Slide Number Placeholder 3"/>
          <p:cNvSpPr>
            <a:spLocks noGrp="1"/>
          </p:cNvSpPr>
          <p:nvPr>
            <p:ph type="sldNum" sz="quarter" idx="12"/>
          </p:nvPr>
        </p:nvSpPr>
        <p:spPr/>
        <p:txBody>
          <a:bodyPr/>
          <a:lstStyle/>
          <a:p>
            <a:fld id="{8745C66F-FC7B-4C52-931F-EAABACA1CBDF}" type="slidenum">
              <a:rPr lang="en-US" smtClean="0"/>
              <a:pPr/>
              <a:t>51</a:t>
            </a:fld>
            <a:endParaRPr lang="en-US" dirty="0"/>
          </a:p>
        </p:txBody>
      </p:sp>
      <p:pic>
        <p:nvPicPr>
          <p:cNvPr id="5" name="Picture 4"/>
          <p:cNvPicPr>
            <a:picLocks noChangeAspect="1"/>
          </p:cNvPicPr>
          <p:nvPr/>
        </p:nvPicPr>
        <p:blipFill>
          <a:blip r:embed="rId3"/>
          <a:stretch>
            <a:fillRect/>
          </a:stretch>
        </p:blipFill>
        <p:spPr>
          <a:xfrm>
            <a:off x="5036029" y="1312829"/>
            <a:ext cx="3607733" cy="2424261"/>
          </a:xfrm>
          <a:prstGeom prst="rect">
            <a:avLst/>
          </a:prstGeom>
        </p:spPr>
      </p:pic>
      <p:pic>
        <p:nvPicPr>
          <p:cNvPr id="6" name="Picture 5"/>
          <p:cNvPicPr>
            <a:picLocks noChangeAspect="1"/>
          </p:cNvPicPr>
          <p:nvPr/>
        </p:nvPicPr>
        <p:blipFill>
          <a:blip r:embed="rId4"/>
          <a:stretch>
            <a:fillRect/>
          </a:stretch>
        </p:blipFill>
        <p:spPr>
          <a:xfrm>
            <a:off x="5056879" y="4107353"/>
            <a:ext cx="3593695" cy="2526003"/>
          </a:xfrm>
          <a:prstGeom prst="rect">
            <a:avLst/>
          </a:prstGeom>
        </p:spPr>
      </p:pic>
      <p:sp>
        <p:nvSpPr>
          <p:cNvPr id="8" name="TextBox 7"/>
          <p:cNvSpPr txBox="1"/>
          <p:nvPr/>
        </p:nvSpPr>
        <p:spPr>
          <a:xfrm>
            <a:off x="614863" y="4398536"/>
            <a:ext cx="4421165" cy="1323439"/>
          </a:xfrm>
          <a:prstGeom prst="rect">
            <a:avLst/>
          </a:prstGeom>
          <a:noFill/>
        </p:spPr>
        <p:txBody>
          <a:bodyPr wrap="square" rtlCol="0">
            <a:spAutoFit/>
          </a:bodyPr>
          <a:lstStyle/>
          <a:p>
            <a:r>
              <a:rPr lang="en-GB" sz="1600" b="1" u="sng" dirty="0">
                <a:solidFill>
                  <a:srgbClr val="C00000"/>
                </a:solidFill>
              </a:rPr>
              <a:t>Idea: </a:t>
            </a:r>
            <a:r>
              <a:rPr lang="en-GB" sz="1600" dirty="0">
                <a:solidFill>
                  <a:srgbClr val="C00000"/>
                </a:solidFill>
              </a:rPr>
              <a:t>Re-simulate measured hybrid </a:t>
            </a:r>
            <a:r>
              <a:rPr lang="en-GB" sz="1600" dirty="0" smtClean="0">
                <a:solidFill>
                  <a:srgbClr val="C00000"/>
                </a:solidFill>
              </a:rPr>
              <a:t>events(FD+SD)</a:t>
            </a:r>
            <a:endParaRPr lang="en-GB" sz="1600" dirty="0">
              <a:solidFill>
                <a:srgbClr val="C00000"/>
              </a:solidFill>
            </a:endParaRPr>
          </a:p>
          <a:p>
            <a:r>
              <a:rPr lang="en-GB" sz="1600" dirty="0"/>
              <a:t>● Match longitudinal FD light profile</a:t>
            </a:r>
          </a:p>
          <a:p>
            <a:r>
              <a:rPr lang="en-GB" sz="1600" dirty="0"/>
              <a:t>● Rescale ground signal to match SD data</a:t>
            </a:r>
          </a:p>
          <a:p>
            <a:r>
              <a:rPr lang="en-GB" sz="1600" dirty="0"/>
              <a:t>● Contributions of EM and </a:t>
            </a:r>
            <a:r>
              <a:rPr lang="en-GB" sz="1600" dirty="0" err="1"/>
              <a:t>muon</a:t>
            </a:r>
            <a:r>
              <a:rPr lang="en-GB" sz="1600" dirty="0"/>
              <a:t> </a:t>
            </a:r>
            <a:r>
              <a:rPr lang="en-GB" sz="1600" dirty="0" smtClean="0"/>
              <a:t>component vary </a:t>
            </a:r>
            <a:r>
              <a:rPr lang="en-GB" sz="1600" dirty="0"/>
              <a:t>with zenith angle</a:t>
            </a:r>
            <a:endParaRPr lang="en-US" sz="1600" dirty="0"/>
          </a:p>
        </p:txBody>
      </p:sp>
      <mc:AlternateContent xmlns:mc="http://schemas.openxmlformats.org/markup-compatibility/2006" xmlns:a14="http://schemas.microsoft.com/office/drawing/2010/main">
        <mc:Choice Requires="a14">
          <p:sp>
            <p:nvSpPr>
              <p:cNvPr id="9" name="TextBox 8"/>
              <p:cNvSpPr txBox="1"/>
              <p:nvPr/>
            </p:nvSpPr>
            <p:spPr>
              <a:xfrm>
                <a:off x="1074934" y="5865991"/>
                <a:ext cx="2567177" cy="2993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pt-PT" b="0" i="1" smtClean="0">
                              <a:latin typeface="Cambria Math" panose="02040503050406030204" pitchFamily="18" charset="0"/>
                            </a:rPr>
                          </m:ctrlPr>
                        </m:sSubPr>
                        <m:e>
                          <m:r>
                            <a:rPr lang="pt-PT" b="0" i="1" smtClean="0">
                              <a:latin typeface="Cambria Math" panose="02040503050406030204" pitchFamily="18" charset="0"/>
                            </a:rPr>
                            <m:t>𝑆</m:t>
                          </m:r>
                        </m:e>
                        <m:sub>
                          <m:r>
                            <a:rPr lang="pt-PT" b="0" i="1" smtClean="0">
                              <a:latin typeface="Cambria Math" panose="02040503050406030204" pitchFamily="18" charset="0"/>
                            </a:rPr>
                            <m:t>𝑟𝑒𝑠𝑐</m:t>
                          </m:r>
                        </m:sub>
                      </m:sSub>
                      <m:r>
                        <a:rPr lang="pt-PT" b="0" i="1" smtClean="0">
                          <a:latin typeface="Cambria Math" panose="02040503050406030204" pitchFamily="18" charset="0"/>
                        </a:rPr>
                        <m:t>=</m:t>
                      </m:r>
                      <m:sSub>
                        <m:sSubPr>
                          <m:ctrlPr>
                            <a:rPr lang="pt-PT" b="0" i="1" smtClean="0">
                              <a:latin typeface="Cambria Math" panose="02040503050406030204" pitchFamily="18" charset="0"/>
                            </a:rPr>
                          </m:ctrlPr>
                        </m:sSubPr>
                        <m:e>
                          <m:r>
                            <a:rPr lang="pt-PT" b="0" i="1" smtClean="0">
                              <a:latin typeface="Cambria Math" panose="02040503050406030204" pitchFamily="18" charset="0"/>
                            </a:rPr>
                            <m:t>𝑅</m:t>
                          </m:r>
                        </m:e>
                        <m:sub>
                          <m:r>
                            <a:rPr lang="pt-PT" b="0" i="1" smtClean="0">
                              <a:latin typeface="Cambria Math" panose="02040503050406030204" pitchFamily="18" charset="0"/>
                            </a:rPr>
                            <m:t>𝐸</m:t>
                          </m:r>
                        </m:sub>
                      </m:sSub>
                      <m:sSub>
                        <m:sSubPr>
                          <m:ctrlPr>
                            <a:rPr lang="pt-PT" b="0" i="1" smtClean="0">
                              <a:latin typeface="Cambria Math" panose="02040503050406030204" pitchFamily="18" charset="0"/>
                            </a:rPr>
                          </m:ctrlPr>
                        </m:sSubPr>
                        <m:e>
                          <m:r>
                            <a:rPr lang="pt-PT" b="0" i="1" smtClean="0">
                              <a:latin typeface="Cambria Math" panose="02040503050406030204" pitchFamily="18" charset="0"/>
                            </a:rPr>
                            <m:t>𝑆</m:t>
                          </m:r>
                        </m:e>
                        <m:sub>
                          <m:r>
                            <a:rPr lang="pt-PT" b="0" i="1" smtClean="0">
                              <a:latin typeface="Cambria Math" panose="02040503050406030204" pitchFamily="18" charset="0"/>
                            </a:rPr>
                            <m:t>𝐸𝑀</m:t>
                          </m:r>
                        </m:sub>
                      </m:sSub>
                      <m:r>
                        <a:rPr lang="pt-PT" b="0" i="1" smtClean="0">
                          <a:latin typeface="Cambria Math" panose="02040503050406030204" pitchFamily="18" charset="0"/>
                        </a:rPr>
                        <m:t>+ </m:t>
                      </m:r>
                      <m:sSubSup>
                        <m:sSubSupPr>
                          <m:ctrlPr>
                            <a:rPr lang="pt-PT" b="0" i="1" smtClean="0">
                              <a:latin typeface="Cambria Math" panose="02040503050406030204" pitchFamily="18" charset="0"/>
                            </a:rPr>
                          </m:ctrlPr>
                        </m:sSubSupPr>
                        <m:e>
                          <m:r>
                            <a:rPr lang="pt-PT" b="0" i="1" smtClean="0">
                              <a:latin typeface="Cambria Math" panose="02040503050406030204" pitchFamily="18" charset="0"/>
                            </a:rPr>
                            <m:t>𝑅</m:t>
                          </m:r>
                        </m:e>
                        <m:sub>
                          <m:r>
                            <a:rPr lang="pt-PT" b="0" i="1" smtClean="0">
                              <a:latin typeface="Cambria Math" panose="02040503050406030204" pitchFamily="18" charset="0"/>
                            </a:rPr>
                            <m:t>𝐸</m:t>
                          </m:r>
                        </m:sub>
                        <m:sup>
                          <m:r>
                            <a:rPr lang="pt-PT" b="0" i="1" smtClean="0">
                              <a:latin typeface="Cambria Math" panose="02040503050406030204" pitchFamily="18" charset="0"/>
                            </a:rPr>
                            <m:t>𝛼</m:t>
                          </m:r>
                        </m:sup>
                      </m:sSubSup>
                      <m:sSub>
                        <m:sSubPr>
                          <m:ctrlPr>
                            <a:rPr lang="pt-PT" b="0" i="1" smtClean="0">
                              <a:latin typeface="Cambria Math" panose="02040503050406030204" pitchFamily="18" charset="0"/>
                            </a:rPr>
                          </m:ctrlPr>
                        </m:sSubPr>
                        <m:e>
                          <m:r>
                            <a:rPr lang="pt-PT" b="0" i="1" smtClean="0">
                              <a:latin typeface="Cambria Math" panose="02040503050406030204" pitchFamily="18" charset="0"/>
                            </a:rPr>
                            <m:t>𝑅</m:t>
                          </m:r>
                        </m:e>
                        <m:sub>
                          <m:r>
                            <a:rPr lang="pt-PT" b="0" i="1" smtClean="0">
                              <a:latin typeface="Cambria Math" panose="02040503050406030204" pitchFamily="18" charset="0"/>
                            </a:rPr>
                            <m:t>𝜇</m:t>
                          </m:r>
                        </m:sub>
                      </m:sSub>
                      <m:sSub>
                        <m:sSubPr>
                          <m:ctrlPr>
                            <a:rPr lang="pt-PT" b="0" i="1" smtClean="0">
                              <a:latin typeface="Cambria Math" panose="02040503050406030204" pitchFamily="18" charset="0"/>
                            </a:rPr>
                          </m:ctrlPr>
                        </m:sSubPr>
                        <m:e>
                          <m:r>
                            <a:rPr lang="pt-PT" b="0" i="1" smtClean="0">
                              <a:latin typeface="Cambria Math" panose="02040503050406030204" pitchFamily="18" charset="0"/>
                            </a:rPr>
                            <m:t>𝑆</m:t>
                          </m:r>
                        </m:e>
                        <m:sub>
                          <m:r>
                            <a:rPr lang="pt-PT" b="0" i="1" smtClean="0">
                              <a:latin typeface="Cambria Math" panose="02040503050406030204" pitchFamily="18" charset="0"/>
                            </a:rPr>
                            <m:t>𝜇</m:t>
                          </m:r>
                        </m:sub>
                      </m:sSub>
                    </m:oMath>
                  </m:oMathPara>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1074934" y="5865991"/>
                <a:ext cx="2567177" cy="299313"/>
              </a:xfrm>
              <a:prstGeom prst="rect">
                <a:avLst/>
              </a:prstGeom>
              <a:blipFill rotWithShape="0">
                <a:blip r:embed="rId5"/>
                <a:stretch>
                  <a:fillRect l="-1663" r="-475" b="-204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359532" y="992323"/>
                <a:ext cx="4314772" cy="1938992"/>
              </a:xfrm>
              <a:prstGeom prst="rect">
                <a:avLst/>
              </a:prstGeom>
              <a:noFill/>
            </p:spPr>
            <p:txBody>
              <a:bodyPr wrap="square" rtlCol="0">
                <a:spAutoFit/>
              </a:bodyPr>
              <a:lstStyle/>
              <a:p>
                <a:r>
                  <a:rPr lang="en-GB" dirty="0" smtClean="0">
                    <a:solidFill>
                      <a:srgbClr val="C00000"/>
                    </a:solidFill>
                  </a:rPr>
                  <a:t>We don’t have the expected signal on the ground (LDF-Lateral distribution Function)</a:t>
                </a:r>
              </a:p>
              <a:p>
                <a:endParaRPr lang="en-GB" dirty="0" smtClean="0">
                  <a:solidFill>
                    <a:srgbClr val="C00000"/>
                  </a:solidFill>
                </a:endParaRPr>
              </a:p>
              <a:p>
                <a:endParaRPr lang="en-GB" dirty="0">
                  <a:solidFill>
                    <a:srgbClr val="C00000"/>
                  </a:solidFill>
                </a:endParaRPr>
              </a:p>
              <a:p>
                <a:r>
                  <a:rPr lang="en-GB" dirty="0" smtClean="0">
                    <a:solidFill>
                      <a:srgbClr val="C00000"/>
                    </a:solidFill>
                  </a:rPr>
                  <a:t>From hybrid events:</a:t>
                </a:r>
              </a:p>
              <a:p>
                <a:pPr marL="447675"/>
                <a:r>
                  <a:rPr lang="en-GB" sz="1500" dirty="0" smtClean="0">
                    <a:solidFill>
                      <a:srgbClr val="006600"/>
                    </a:solidFill>
                  </a:rPr>
                  <a:t>Longitudinal Profile (</a:t>
                </a:r>
                <a14:m>
                  <m:oMath xmlns:m="http://schemas.openxmlformats.org/officeDocument/2006/math">
                    <m:r>
                      <a:rPr lang="en-GB" sz="1500" b="0" i="1" smtClean="0">
                        <a:solidFill>
                          <a:srgbClr val="006600"/>
                        </a:solidFill>
                        <a:latin typeface="Cambria Math" panose="02040503050406030204" pitchFamily="18" charset="0"/>
                      </a:rPr>
                      <m:t>~</m:t>
                    </m:r>
                    <m:r>
                      <a:rPr lang="en-GB" sz="1500" b="0" i="1" smtClean="0">
                        <a:solidFill>
                          <a:srgbClr val="006600"/>
                        </a:solidFill>
                        <a:latin typeface="Cambria Math" panose="02040503050406030204" pitchFamily="18" charset="0"/>
                      </a:rPr>
                      <m:t>𝐶𝑎𝑙𝑜𝑟𝑖𝑚𝑒𝑡𝑟𝑦</m:t>
                    </m:r>
                  </m:oMath>
                </a14:m>
                <a:r>
                  <a:rPr lang="en-US" sz="1500" dirty="0" smtClean="0">
                    <a:solidFill>
                      <a:srgbClr val="006600"/>
                    </a:solidFill>
                  </a:rPr>
                  <a:t>)</a:t>
                </a:r>
              </a:p>
              <a:p>
                <a:pPr marL="447675"/>
                <a:r>
                  <a:rPr lang="en-GB" sz="1500" dirty="0" smtClean="0">
                    <a:solidFill>
                      <a:srgbClr val="006600"/>
                    </a:solidFill>
                  </a:rPr>
                  <a:t>Lateral Profile (LDF)</a:t>
                </a:r>
                <a:endParaRPr lang="en-US" sz="1500" dirty="0">
                  <a:solidFill>
                    <a:srgbClr val="006600"/>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359532" y="992323"/>
                <a:ext cx="4314772" cy="1938992"/>
              </a:xfrm>
              <a:prstGeom prst="rect">
                <a:avLst/>
              </a:prstGeom>
              <a:blipFill rotWithShape="0">
                <a:blip r:embed="rId6"/>
                <a:stretch>
                  <a:fillRect l="-1271" t="-1887" b="-25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626708" y="3429000"/>
                <a:ext cx="3780420" cy="938719"/>
              </a:xfrm>
              <a:prstGeom prst="rect">
                <a:avLst/>
              </a:prstGeom>
              <a:noFill/>
            </p:spPr>
            <p:txBody>
              <a:bodyPr wrap="square" rtlCol="0">
                <a:spAutoFit/>
              </a:bodyPr>
              <a:lstStyle/>
              <a:p>
                <a:r>
                  <a:rPr lang="en-GB" sz="1500" dirty="0" smtClean="0">
                    <a:solidFill>
                      <a:schemeClr val="tx1"/>
                    </a:solidFill>
                  </a:rPr>
                  <a:t>Choose an Energy bin </a:t>
                </a:r>
                <a14:m>
                  <m:oMath xmlns:m="http://schemas.openxmlformats.org/officeDocument/2006/math">
                    <m:sSup>
                      <m:sSupPr>
                        <m:ctrlPr>
                          <a:rPr lang="en-GB" sz="1500" b="0" i="1" smtClean="0">
                            <a:solidFill>
                              <a:schemeClr val="tx1"/>
                            </a:solidFill>
                            <a:latin typeface="Cambria Math" panose="02040503050406030204" pitchFamily="18" charset="0"/>
                          </a:rPr>
                        </m:ctrlPr>
                      </m:sSupPr>
                      <m:e>
                        <m:r>
                          <a:rPr lang="en-GB" sz="1500" b="0" i="0" smtClean="0">
                            <a:solidFill>
                              <a:schemeClr val="tx1"/>
                            </a:solidFill>
                            <a:latin typeface="Cambria Math" panose="02040503050406030204" pitchFamily="18" charset="0"/>
                          </a:rPr>
                          <m:t>10</m:t>
                        </m:r>
                      </m:e>
                      <m:sup>
                        <m:r>
                          <a:rPr lang="en-GB" sz="1500" b="0" i="0" smtClean="0">
                            <a:solidFill>
                              <a:schemeClr val="tx1"/>
                            </a:solidFill>
                            <a:latin typeface="Cambria Math" panose="02040503050406030204" pitchFamily="18" charset="0"/>
                          </a:rPr>
                          <m:t>18.8</m:t>
                        </m:r>
                      </m:sup>
                    </m:sSup>
                    <m:r>
                      <a:rPr lang="en-GB" sz="1500" b="0" i="0" smtClean="0">
                        <a:solidFill>
                          <a:schemeClr val="tx1"/>
                        </a:solidFill>
                        <a:latin typeface="Cambria Math" panose="02040503050406030204" pitchFamily="18" charset="0"/>
                      </a:rPr>
                      <m:t>&lt;</m:t>
                    </m:r>
                    <m:r>
                      <a:rPr lang="en-GB" sz="1500" b="0" i="1" smtClean="0">
                        <a:solidFill>
                          <a:schemeClr val="tx1"/>
                        </a:solidFill>
                        <a:latin typeface="Cambria Math" panose="02040503050406030204" pitchFamily="18" charset="0"/>
                      </a:rPr>
                      <m:t>𝐸</m:t>
                    </m:r>
                    <m:r>
                      <a:rPr lang="en-GB" sz="1500" b="0" i="1" smtClean="0">
                        <a:solidFill>
                          <a:schemeClr val="tx1"/>
                        </a:solidFill>
                        <a:latin typeface="Cambria Math" panose="02040503050406030204" pitchFamily="18" charset="0"/>
                      </a:rPr>
                      <m:t>&lt;</m:t>
                    </m:r>
                    <m:sSup>
                      <m:sSupPr>
                        <m:ctrlPr>
                          <a:rPr lang="en-GB" sz="1500" b="0" i="1" smtClean="0">
                            <a:solidFill>
                              <a:schemeClr val="tx1"/>
                            </a:solidFill>
                            <a:latin typeface="Cambria Math" panose="02040503050406030204" pitchFamily="18" charset="0"/>
                          </a:rPr>
                        </m:ctrlPr>
                      </m:sSupPr>
                      <m:e>
                        <m:r>
                          <a:rPr lang="en-GB" sz="1500" b="0" i="1" smtClean="0">
                            <a:solidFill>
                              <a:schemeClr val="tx1"/>
                            </a:solidFill>
                            <a:latin typeface="Cambria Math" panose="02040503050406030204" pitchFamily="18" charset="0"/>
                          </a:rPr>
                          <m:t>10</m:t>
                        </m:r>
                      </m:e>
                      <m:sup>
                        <m:r>
                          <a:rPr lang="en-GB" sz="1500" b="0" i="1" smtClean="0">
                            <a:solidFill>
                              <a:schemeClr val="tx1"/>
                            </a:solidFill>
                            <a:latin typeface="Cambria Math" panose="02040503050406030204" pitchFamily="18" charset="0"/>
                          </a:rPr>
                          <m:t>19.2</m:t>
                        </m:r>
                      </m:sup>
                    </m:sSup>
                    <m:r>
                      <a:rPr lang="en-GB" sz="1500" b="0" i="1" smtClean="0">
                        <a:solidFill>
                          <a:schemeClr val="tx1"/>
                        </a:solidFill>
                        <a:latin typeface="Cambria Math" panose="02040503050406030204" pitchFamily="18" charset="0"/>
                      </a:rPr>
                      <m:t> </m:t>
                    </m:r>
                    <m:r>
                      <a:rPr lang="en-GB" sz="1500" b="0" i="1" smtClean="0">
                        <a:solidFill>
                          <a:schemeClr val="tx1"/>
                        </a:solidFill>
                        <a:latin typeface="Cambria Math" panose="02040503050406030204" pitchFamily="18" charset="0"/>
                      </a:rPr>
                      <m:t>𝑒𝑉</m:t>
                    </m:r>
                  </m:oMath>
                </a14:m>
                <a:endParaRPr lang="en-US" sz="1500" dirty="0" smtClean="0">
                  <a:solidFill>
                    <a:schemeClr val="tx1"/>
                  </a:solidFill>
                </a:endParaRPr>
              </a:p>
              <a:p>
                <a:pPr algn="ctr"/>
                <a14:m>
                  <m:oMathPara xmlns:m="http://schemas.openxmlformats.org/officeDocument/2006/math">
                    <m:oMathParaPr>
                      <m:jc m:val="centerGroup"/>
                    </m:oMathParaPr>
                    <m:oMath xmlns:m="http://schemas.openxmlformats.org/officeDocument/2006/math">
                      <m:sSub>
                        <m:sSubPr>
                          <m:ctrlPr>
                            <a:rPr lang="en-GB" sz="1500" b="0" i="1" smtClean="0">
                              <a:solidFill>
                                <a:schemeClr val="tx1"/>
                              </a:solidFill>
                              <a:latin typeface="Cambria Math" panose="02040503050406030204" pitchFamily="18" charset="0"/>
                            </a:rPr>
                          </m:ctrlPr>
                        </m:sSubPr>
                        <m:e>
                          <m:r>
                            <a:rPr lang="en-GB" sz="1500" b="0" i="1" smtClean="0">
                              <a:solidFill>
                                <a:schemeClr val="tx1"/>
                              </a:solidFill>
                              <a:latin typeface="Cambria Math" panose="02040503050406030204" pitchFamily="18" charset="0"/>
                            </a:rPr>
                            <m:t>𝐸</m:t>
                          </m:r>
                        </m:e>
                        <m:sub>
                          <m:r>
                            <a:rPr lang="en-GB" sz="1500" b="0" i="1" smtClean="0">
                              <a:solidFill>
                                <a:schemeClr val="tx1"/>
                              </a:solidFill>
                              <a:latin typeface="Cambria Math" panose="02040503050406030204" pitchFamily="18" charset="0"/>
                            </a:rPr>
                            <m:t>𝑙𝑎𝑏</m:t>
                          </m:r>
                        </m:sub>
                      </m:sSub>
                      <m:r>
                        <a:rPr lang="en-GB" sz="1500" b="0" i="1" smtClean="0">
                          <a:solidFill>
                            <a:schemeClr val="tx1"/>
                          </a:solidFill>
                          <a:latin typeface="Cambria Math" panose="02040503050406030204" pitchFamily="18" charset="0"/>
                        </a:rPr>
                        <m:t>=10</m:t>
                      </m:r>
                      <m:r>
                        <a:rPr lang="en-GB" sz="1500" b="0" i="1" smtClean="0">
                          <a:solidFill>
                            <a:schemeClr val="tx1"/>
                          </a:solidFill>
                          <a:latin typeface="Cambria Math" panose="02040503050406030204" pitchFamily="18" charset="0"/>
                        </a:rPr>
                        <m:t>𝐸𝑒𝑉</m:t>
                      </m:r>
                      <m:r>
                        <a:rPr lang="en-GB" sz="1500" b="0" i="1" smtClean="0">
                          <a:solidFill>
                            <a:schemeClr val="tx1"/>
                          </a:solidFill>
                          <a:latin typeface="Cambria Math" panose="02040503050406030204" pitchFamily="18" charset="0"/>
                        </a:rPr>
                        <m:t>   →  </m:t>
                      </m:r>
                      <m:sSub>
                        <m:sSubPr>
                          <m:ctrlPr>
                            <a:rPr lang="en-GB" sz="1500" b="0" i="1" smtClean="0">
                              <a:latin typeface="Cambria Math" panose="02040503050406030204" pitchFamily="18" charset="0"/>
                              <a:ea typeface="Cambria Math" panose="02040503050406030204" pitchFamily="18" charset="0"/>
                            </a:rPr>
                          </m:ctrlPr>
                        </m:sSubPr>
                        <m:e>
                          <m:r>
                            <a:rPr lang="en-GB" sz="1500" b="0" i="1" smtClean="0">
                              <a:latin typeface="Cambria Math" panose="02040503050406030204" pitchFamily="18" charset="0"/>
                              <a:ea typeface="Cambria Math" panose="02040503050406030204" pitchFamily="18" charset="0"/>
                            </a:rPr>
                            <m:t>𝐸</m:t>
                          </m:r>
                        </m:e>
                        <m:sub>
                          <m:r>
                            <a:rPr lang="en-GB" sz="1500" b="0" i="1" smtClean="0">
                              <a:latin typeface="Cambria Math" panose="02040503050406030204" pitchFamily="18" charset="0"/>
                              <a:ea typeface="Cambria Math" panose="02040503050406030204" pitchFamily="18" charset="0"/>
                            </a:rPr>
                            <m:t>𝐶𝑀</m:t>
                          </m:r>
                        </m:sub>
                      </m:sSub>
                      <m:r>
                        <a:rPr lang="en-GB" sz="1500" b="0" i="1" smtClean="0">
                          <a:latin typeface="Cambria Math" panose="02040503050406030204" pitchFamily="18" charset="0"/>
                          <a:ea typeface="Cambria Math" panose="02040503050406030204" pitchFamily="18" charset="0"/>
                        </a:rPr>
                        <m:t>=137 </m:t>
                      </m:r>
                      <m:r>
                        <a:rPr lang="en-GB" sz="1500" b="0" i="1" smtClean="0">
                          <a:latin typeface="Cambria Math" panose="02040503050406030204" pitchFamily="18" charset="0"/>
                          <a:ea typeface="Cambria Math" panose="02040503050406030204" pitchFamily="18" charset="0"/>
                        </a:rPr>
                        <m:t>𝑇𝑒𝑉</m:t>
                      </m:r>
                    </m:oMath>
                  </m:oMathPara>
                </a14:m>
                <a:endParaRPr lang="en-US" sz="1500" dirty="0" smtClean="0">
                  <a:solidFill>
                    <a:schemeClr val="tx1"/>
                  </a:solidFill>
                </a:endParaRPr>
              </a:p>
              <a:p>
                <a:pPr algn="ctr">
                  <a:spcBef>
                    <a:spcPts val="1200"/>
                  </a:spcBef>
                </a:pPr>
                <a:r>
                  <a:rPr lang="en-GB" sz="1500" b="0" dirty="0" smtClean="0">
                    <a:solidFill>
                      <a:schemeClr val="tx1"/>
                    </a:solidFill>
                  </a:rPr>
                  <a:t>Cosmic ray </a:t>
                </a:r>
                <a:r>
                  <a:rPr lang="en-GB" sz="1500" dirty="0"/>
                  <a:t>i</a:t>
                </a:r>
                <a:r>
                  <a:rPr lang="en-GB" sz="1500" dirty="0" smtClean="0"/>
                  <a:t>nclination </a:t>
                </a:r>
                <a14:m>
                  <m:oMath xmlns:m="http://schemas.openxmlformats.org/officeDocument/2006/math">
                    <m:r>
                      <a:rPr lang="en-GB" sz="1500" b="0" i="1" smtClean="0">
                        <a:solidFill>
                          <a:schemeClr val="tx1"/>
                        </a:solidFill>
                        <a:latin typeface="Cambria Math" panose="02040503050406030204" pitchFamily="18" charset="0"/>
                      </a:rPr>
                      <m:t>0</m:t>
                    </m:r>
                    <m:r>
                      <a:rPr lang="en-GB" sz="1500" i="1">
                        <a:latin typeface="Cambria Math" panose="02040503050406030204" pitchFamily="18" charset="0"/>
                        <a:ea typeface="Cambria Math" panose="02040503050406030204" pitchFamily="18" charset="0"/>
                      </a:rPr>
                      <m:t>°</m:t>
                    </m:r>
                    <m:r>
                      <a:rPr lang="en-GB" sz="1500" b="0" i="1" smtClean="0">
                        <a:solidFill>
                          <a:schemeClr val="tx1"/>
                        </a:solidFill>
                        <a:latin typeface="Cambria Math" panose="02040503050406030204" pitchFamily="18" charset="0"/>
                      </a:rPr>
                      <m:t>&lt;</m:t>
                    </m:r>
                    <m:r>
                      <a:rPr lang="en-GB" sz="1500" b="0" i="1" smtClean="0">
                        <a:solidFill>
                          <a:schemeClr val="tx1"/>
                        </a:solidFill>
                        <a:latin typeface="Cambria Math" panose="02040503050406030204" pitchFamily="18" charset="0"/>
                      </a:rPr>
                      <m:t>𝜃</m:t>
                    </m:r>
                    <m:r>
                      <a:rPr lang="en-GB" sz="1500" b="0" i="1" smtClean="0">
                        <a:solidFill>
                          <a:schemeClr val="tx1"/>
                        </a:solidFill>
                        <a:latin typeface="Cambria Math" panose="02040503050406030204" pitchFamily="18" charset="0"/>
                      </a:rPr>
                      <m:t>&lt;60°</m:t>
                    </m:r>
                  </m:oMath>
                </a14:m>
                <a:endParaRPr lang="en-US" sz="1500" dirty="0">
                  <a:solidFill>
                    <a:schemeClr val="tx1"/>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626708" y="3429000"/>
                <a:ext cx="3780420" cy="938719"/>
              </a:xfrm>
              <a:prstGeom prst="rect">
                <a:avLst/>
              </a:prstGeom>
              <a:blipFill rotWithShape="0">
                <a:blip r:embed="rId7"/>
                <a:stretch>
                  <a:fillRect l="-645" t="-1307" b="-6536"/>
                </a:stretch>
              </a:blipFill>
            </p:spPr>
            <p:txBody>
              <a:bodyPr/>
              <a:lstStyle/>
              <a:p>
                <a:r>
                  <a:rPr lang="en-US">
                    <a:noFill/>
                  </a:rPr>
                  <a:t> </a:t>
                </a:r>
              </a:p>
            </p:txBody>
          </p:sp>
        </mc:Fallback>
      </mc:AlternateContent>
      <p:sp>
        <p:nvSpPr>
          <p:cNvPr id="13" name="Rectangle 12"/>
          <p:cNvSpPr/>
          <p:nvPr/>
        </p:nvSpPr>
        <p:spPr>
          <a:xfrm>
            <a:off x="4674304" y="989664"/>
            <a:ext cx="4136773" cy="323165"/>
          </a:xfrm>
          <a:prstGeom prst="rect">
            <a:avLst/>
          </a:prstGeom>
        </p:spPr>
        <p:txBody>
          <a:bodyPr wrap="none">
            <a:spAutoFit/>
          </a:bodyPr>
          <a:lstStyle/>
          <a:p>
            <a:pPr marL="733425" lvl="0" indent="-285750">
              <a:buFont typeface="Wingdings" panose="05000000000000000000" pitchFamily="2" charset="2"/>
              <a:buChar char="q"/>
            </a:pPr>
            <a:r>
              <a:rPr lang="en-GB" sz="1500" dirty="0" smtClean="0">
                <a:solidFill>
                  <a:srgbClr val="006600"/>
                </a:solidFill>
              </a:rPr>
              <a:t>Atmosphere -&gt; FD -&gt; Longitudinal Profile </a:t>
            </a:r>
            <a:endParaRPr lang="en-US" sz="1500" dirty="0">
              <a:solidFill>
                <a:srgbClr val="006600"/>
              </a:solidFill>
            </a:endParaRPr>
          </a:p>
        </p:txBody>
      </p:sp>
      <p:sp>
        <p:nvSpPr>
          <p:cNvPr id="14" name="Rectangle 13"/>
          <p:cNvSpPr/>
          <p:nvPr/>
        </p:nvSpPr>
        <p:spPr>
          <a:xfrm>
            <a:off x="4608004" y="3789911"/>
            <a:ext cx="4813882" cy="323165"/>
          </a:xfrm>
          <a:prstGeom prst="rect">
            <a:avLst/>
          </a:prstGeom>
        </p:spPr>
        <p:txBody>
          <a:bodyPr wrap="none">
            <a:spAutoFit/>
          </a:bodyPr>
          <a:lstStyle/>
          <a:p>
            <a:pPr marL="733425" lvl="0" indent="-285750">
              <a:buFont typeface="Wingdings" panose="05000000000000000000" pitchFamily="2" charset="2"/>
              <a:buChar char="q"/>
            </a:pPr>
            <a:r>
              <a:rPr lang="en-GB" sz="1500" dirty="0" smtClean="0">
                <a:solidFill>
                  <a:srgbClr val="006600"/>
                </a:solidFill>
              </a:rPr>
              <a:t>Ground -&gt; SD -&gt;LDF </a:t>
            </a:r>
            <a:r>
              <a:rPr lang="en-GB" sz="1400" dirty="0" smtClean="0">
                <a:solidFill>
                  <a:srgbClr val="006600"/>
                </a:solidFill>
              </a:rPr>
              <a:t>(</a:t>
            </a:r>
            <a:r>
              <a:rPr lang="en-GB" sz="1400" dirty="0">
                <a:solidFill>
                  <a:srgbClr val="006600"/>
                </a:solidFill>
              </a:rPr>
              <a:t>Lateral distribution </a:t>
            </a:r>
            <a:r>
              <a:rPr lang="en-GB" sz="1400" dirty="0" smtClean="0">
                <a:solidFill>
                  <a:srgbClr val="006600"/>
                </a:solidFill>
              </a:rPr>
              <a:t>Function)</a:t>
            </a:r>
            <a:endParaRPr lang="en-US" sz="1400" dirty="0">
              <a:solidFill>
                <a:srgbClr val="006600"/>
              </a:solidFill>
            </a:endParaRPr>
          </a:p>
        </p:txBody>
      </p:sp>
      <p:sp>
        <p:nvSpPr>
          <p:cNvPr id="15" name="TextBox 14"/>
          <p:cNvSpPr txBox="1"/>
          <p:nvPr/>
        </p:nvSpPr>
        <p:spPr>
          <a:xfrm>
            <a:off x="-7652" y="6345824"/>
            <a:ext cx="2887464" cy="253916"/>
          </a:xfrm>
          <a:prstGeom prst="rect">
            <a:avLst/>
          </a:prstGeom>
          <a:noFill/>
        </p:spPr>
        <p:txBody>
          <a:bodyPr wrap="square" rtlCol="0">
            <a:spAutoFit/>
          </a:bodyPr>
          <a:lstStyle/>
          <a:p>
            <a:r>
              <a:rPr lang="en-GB" sz="1050" dirty="0" smtClean="0"/>
              <a:t>G. Farrar ICRC2013 </a:t>
            </a:r>
            <a:r>
              <a:rPr lang="en-GB" sz="1050" b="1" dirty="0">
                <a:hlinkClick r:id="rId8"/>
              </a:rPr>
              <a:t>arXiv:1307.5059v1</a:t>
            </a:r>
            <a:endParaRPr lang="en-US" sz="1050" dirty="0"/>
          </a:p>
        </p:txBody>
      </p:sp>
    </p:spTree>
    <p:extLst>
      <p:ext uri="{BB962C8B-B14F-4D97-AF65-F5344CB8AC3E}">
        <p14:creationId xmlns:p14="http://schemas.microsoft.com/office/powerpoint/2010/main" val="161766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Muonic contribution in hybrid events</a:t>
            </a:r>
            <a:endParaRPr lang="en-US"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52</a:t>
            </a:fld>
            <a:endParaRPr lang="en-US" dirty="0"/>
          </a:p>
        </p:txBody>
      </p:sp>
      <p:pic>
        <p:nvPicPr>
          <p:cNvPr id="6" name="Picture 5"/>
          <p:cNvPicPr>
            <a:picLocks noChangeAspect="1"/>
          </p:cNvPicPr>
          <p:nvPr/>
        </p:nvPicPr>
        <p:blipFill>
          <a:blip r:embed="rId3"/>
          <a:stretch>
            <a:fillRect/>
          </a:stretch>
        </p:blipFill>
        <p:spPr>
          <a:xfrm>
            <a:off x="4302847" y="3068960"/>
            <a:ext cx="4786579" cy="3246338"/>
          </a:xfrm>
          <a:prstGeom prst="rect">
            <a:avLst/>
          </a:prstGeom>
        </p:spPr>
      </p:pic>
      <p:pic>
        <p:nvPicPr>
          <p:cNvPr id="7" name="Picture 6"/>
          <p:cNvPicPr>
            <a:picLocks noChangeAspect="1"/>
          </p:cNvPicPr>
          <p:nvPr/>
        </p:nvPicPr>
        <p:blipFill>
          <a:blip r:embed="rId4"/>
          <a:stretch>
            <a:fillRect/>
          </a:stretch>
        </p:blipFill>
        <p:spPr>
          <a:xfrm>
            <a:off x="394538" y="4257092"/>
            <a:ext cx="3277362" cy="2318847"/>
          </a:xfrm>
          <a:prstGeom prst="rect">
            <a:avLst/>
          </a:prstGeom>
        </p:spPr>
      </p:pic>
      <mc:AlternateContent xmlns:mc="http://schemas.openxmlformats.org/markup-compatibility/2006" xmlns:a14="http://schemas.microsoft.com/office/drawing/2010/main">
        <mc:Choice Requires="a14">
          <p:sp>
            <p:nvSpPr>
              <p:cNvPr id="8" name="TextBox 7"/>
              <p:cNvSpPr txBox="1"/>
              <p:nvPr/>
            </p:nvSpPr>
            <p:spPr>
              <a:xfrm>
                <a:off x="5397569" y="1353380"/>
                <a:ext cx="2567177" cy="2993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pt-PT" b="0" i="1" smtClean="0">
                              <a:latin typeface="Cambria Math" panose="02040503050406030204" pitchFamily="18" charset="0"/>
                            </a:rPr>
                          </m:ctrlPr>
                        </m:sSubPr>
                        <m:e>
                          <m:r>
                            <a:rPr lang="pt-PT" b="0" i="1" smtClean="0">
                              <a:latin typeface="Cambria Math" panose="02040503050406030204" pitchFamily="18" charset="0"/>
                            </a:rPr>
                            <m:t>𝑆</m:t>
                          </m:r>
                        </m:e>
                        <m:sub>
                          <m:r>
                            <a:rPr lang="pt-PT" b="0" i="1" smtClean="0">
                              <a:latin typeface="Cambria Math" panose="02040503050406030204" pitchFamily="18" charset="0"/>
                            </a:rPr>
                            <m:t>𝑟𝑒𝑠𝑐</m:t>
                          </m:r>
                        </m:sub>
                      </m:sSub>
                      <m:r>
                        <a:rPr lang="pt-PT" b="0" i="1" smtClean="0">
                          <a:latin typeface="Cambria Math" panose="02040503050406030204" pitchFamily="18" charset="0"/>
                        </a:rPr>
                        <m:t>=</m:t>
                      </m:r>
                      <m:sSub>
                        <m:sSubPr>
                          <m:ctrlPr>
                            <a:rPr lang="pt-PT" b="0" i="1" smtClean="0">
                              <a:latin typeface="Cambria Math" panose="02040503050406030204" pitchFamily="18" charset="0"/>
                            </a:rPr>
                          </m:ctrlPr>
                        </m:sSubPr>
                        <m:e>
                          <m:r>
                            <a:rPr lang="pt-PT" b="0" i="1" smtClean="0">
                              <a:latin typeface="Cambria Math" panose="02040503050406030204" pitchFamily="18" charset="0"/>
                            </a:rPr>
                            <m:t>𝑅</m:t>
                          </m:r>
                        </m:e>
                        <m:sub>
                          <m:r>
                            <a:rPr lang="pt-PT" b="0" i="1" smtClean="0">
                              <a:latin typeface="Cambria Math" panose="02040503050406030204" pitchFamily="18" charset="0"/>
                            </a:rPr>
                            <m:t>𝐸</m:t>
                          </m:r>
                        </m:sub>
                      </m:sSub>
                      <m:sSub>
                        <m:sSubPr>
                          <m:ctrlPr>
                            <a:rPr lang="pt-PT" b="0" i="1" smtClean="0">
                              <a:latin typeface="Cambria Math" panose="02040503050406030204" pitchFamily="18" charset="0"/>
                            </a:rPr>
                          </m:ctrlPr>
                        </m:sSubPr>
                        <m:e>
                          <m:r>
                            <a:rPr lang="pt-PT" b="0" i="1" smtClean="0">
                              <a:latin typeface="Cambria Math" panose="02040503050406030204" pitchFamily="18" charset="0"/>
                            </a:rPr>
                            <m:t>𝑆</m:t>
                          </m:r>
                        </m:e>
                        <m:sub>
                          <m:r>
                            <a:rPr lang="pt-PT" b="0" i="1" smtClean="0">
                              <a:latin typeface="Cambria Math" panose="02040503050406030204" pitchFamily="18" charset="0"/>
                            </a:rPr>
                            <m:t>𝐸𝑀</m:t>
                          </m:r>
                        </m:sub>
                      </m:sSub>
                      <m:r>
                        <a:rPr lang="pt-PT" b="0" i="1" smtClean="0">
                          <a:latin typeface="Cambria Math" panose="02040503050406030204" pitchFamily="18" charset="0"/>
                        </a:rPr>
                        <m:t>+ </m:t>
                      </m:r>
                      <m:sSubSup>
                        <m:sSubSupPr>
                          <m:ctrlPr>
                            <a:rPr lang="pt-PT" b="0" i="1" smtClean="0">
                              <a:latin typeface="Cambria Math" panose="02040503050406030204" pitchFamily="18" charset="0"/>
                            </a:rPr>
                          </m:ctrlPr>
                        </m:sSubSupPr>
                        <m:e>
                          <m:r>
                            <a:rPr lang="pt-PT" b="0" i="1" smtClean="0">
                              <a:latin typeface="Cambria Math" panose="02040503050406030204" pitchFamily="18" charset="0"/>
                            </a:rPr>
                            <m:t>𝑅</m:t>
                          </m:r>
                        </m:e>
                        <m:sub>
                          <m:r>
                            <a:rPr lang="pt-PT" b="0" i="1" smtClean="0">
                              <a:latin typeface="Cambria Math" panose="02040503050406030204" pitchFamily="18" charset="0"/>
                            </a:rPr>
                            <m:t>𝐸</m:t>
                          </m:r>
                        </m:sub>
                        <m:sup>
                          <m:r>
                            <a:rPr lang="pt-PT" b="0" i="1" smtClean="0">
                              <a:latin typeface="Cambria Math" panose="02040503050406030204" pitchFamily="18" charset="0"/>
                            </a:rPr>
                            <m:t>𝛼</m:t>
                          </m:r>
                        </m:sup>
                      </m:sSubSup>
                      <m:sSub>
                        <m:sSubPr>
                          <m:ctrlPr>
                            <a:rPr lang="pt-PT" b="0" i="1" smtClean="0">
                              <a:latin typeface="Cambria Math" panose="02040503050406030204" pitchFamily="18" charset="0"/>
                            </a:rPr>
                          </m:ctrlPr>
                        </m:sSubPr>
                        <m:e>
                          <m:r>
                            <a:rPr lang="pt-PT" b="0" i="1" smtClean="0">
                              <a:latin typeface="Cambria Math" panose="02040503050406030204" pitchFamily="18" charset="0"/>
                            </a:rPr>
                            <m:t>𝑅</m:t>
                          </m:r>
                        </m:e>
                        <m:sub>
                          <m:r>
                            <a:rPr lang="pt-PT" b="0" i="1" smtClean="0">
                              <a:latin typeface="Cambria Math" panose="02040503050406030204" pitchFamily="18" charset="0"/>
                            </a:rPr>
                            <m:t>𝜇</m:t>
                          </m:r>
                        </m:sub>
                      </m:sSub>
                      <m:sSub>
                        <m:sSubPr>
                          <m:ctrlPr>
                            <a:rPr lang="pt-PT" b="0" i="1" smtClean="0">
                              <a:latin typeface="Cambria Math" panose="02040503050406030204" pitchFamily="18" charset="0"/>
                            </a:rPr>
                          </m:ctrlPr>
                        </m:sSubPr>
                        <m:e>
                          <m:r>
                            <a:rPr lang="pt-PT" b="0" i="1" smtClean="0">
                              <a:latin typeface="Cambria Math" panose="02040503050406030204" pitchFamily="18" charset="0"/>
                            </a:rPr>
                            <m:t>𝑆</m:t>
                          </m:r>
                        </m:e>
                        <m:sub>
                          <m:r>
                            <a:rPr lang="pt-PT" b="0" i="1" smtClean="0">
                              <a:latin typeface="Cambria Math" panose="02040503050406030204" pitchFamily="18" charset="0"/>
                            </a:rPr>
                            <m:t>𝜇</m:t>
                          </m:r>
                        </m:sub>
                      </m:sSub>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5397569" y="1353380"/>
                <a:ext cx="2567177" cy="299313"/>
              </a:xfrm>
              <a:prstGeom prst="rect">
                <a:avLst/>
              </a:prstGeom>
              <a:blipFill rotWithShape="0">
                <a:blip r:embed="rId5"/>
                <a:stretch>
                  <a:fillRect l="-1659" r="-237" b="-20408"/>
                </a:stretch>
              </a:blipFill>
            </p:spPr>
            <p:txBody>
              <a:bodyPr/>
              <a:lstStyle/>
              <a:p>
                <a:r>
                  <a:rPr lang="en-US">
                    <a:noFill/>
                  </a:rPr>
                  <a:t> </a:t>
                </a:r>
              </a:p>
            </p:txBody>
          </p:sp>
        </mc:Fallback>
      </mc:AlternateContent>
      <p:sp>
        <p:nvSpPr>
          <p:cNvPr id="9" name="TextBox 8"/>
          <p:cNvSpPr txBox="1"/>
          <p:nvPr/>
        </p:nvSpPr>
        <p:spPr>
          <a:xfrm>
            <a:off x="5053549" y="1775718"/>
            <a:ext cx="3780420" cy="1077218"/>
          </a:xfrm>
          <a:prstGeom prst="rect">
            <a:avLst/>
          </a:prstGeom>
          <a:noFill/>
        </p:spPr>
        <p:txBody>
          <a:bodyPr wrap="square" rtlCol="0">
            <a:spAutoFit/>
          </a:bodyPr>
          <a:lstStyle/>
          <a:p>
            <a:r>
              <a:rPr lang="en-GB" sz="1600" dirty="0" err="1">
                <a:solidFill>
                  <a:srgbClr val="000099"/>
                </a:solidFill>
              </a:rPr>
              <a:t>Muon</a:t>
            </a:r>
            <a:r>
              <a:rPr lang="en-GB" sz="1600" dirty="0">
                <a:solidFill>
                  <a:srgbClr val="000099"/>
                </a:solidFill>
              </a:rPr>
              <a:t> number in simulations is too low by at least a factor of 1.3</a:t>
            </a:r>
          </a:p>
          <a:p>
            <a:r>
              <a:rPr lang="en-GB" sz="1600" dirty="0">
                <a:solidFill>
                  <a:srgbClr val="000099"/>
                </a:solidFill>
              </a:rPr>
              <a:t>Beware: Fixing models with two factors is probably not the end of story</a:t>
            </a:r>
            <a:endParaRPr lang="en-US" sz="1600" dirty="0">
              <a:solidFill>
                <a:srgbClr val="C00000"/>
              </a:solidFill>
            </a:endParaRPr>
          </a:p>
        </p:txBody>
      </p:sp>
      <p:sp>
        <p:nvSpPr>
          <p:cNvPr id="10" name="TextBox 9"/>
          <p:cNvSpPr txBox="1"/>
          <p:nvPr/>
        </p:nvSpPr>
        <p:spPr>
          <a:xfrm>
            <a:off x="527547" y="3990546"/>
            <a:ext cx="3780420" cy="338554"/>
          </a:xfrm>
          <a:prstGeom prst="rect">
            <a:avLst/>
          </a:prstGeom>
          <a:noFill/>
        </p:spPr>
        <p:txBody>
          <a:bodyPr wrap="square" rtlCol="0">
            <a:spAutoFit/>
          </a:bodyPr>
          <a:lstStyle/>
          <a:p>
            <a:pPr marL="285750" indent="-285750">
              <a:buFont typeface="Wingdings" panose="05000000000000000000" pitchFamily="2" charset="2"/>
              <a:buChar char="q"/>
            </a:pPr>
            <a:r>
              <a:rPr lang="en-US" sz="1600" dirty="0">
                <a:solidFill>
                  <a:srgbClr val="006600"/>
                </a:solidFill>
              </a:rPr>
              <a:t>Energy </a:t>
            </a:r>
            <a:r>
              <a:rPr lang="en-US" sz="1600" dirty="0" smtClean="0">
                <a:solidFill>
                  <a:srgbClr val="006600"/>
                </a:solidFill>
              </a:rPr>
              <a:t>Rescaling </a:t>
            </a:r>
            <a:r>
              <a:rPr lang="en-US" sz="1600" dirty="0" smtClean="0">
                <a:solidFill>
                  <a:srgbClr val="006600"/>
                </a:solidFill>
                <a:sym typeface="Wingdings" panose="05000000000000000000" pitchFamily="2" charset="2"/>
              </a:rPr>
              <a:t> EM rescaling</a:t>
            </a:r>
            <a:r>
              <a:rPr lang="en-US" sz="1600" dirty="0" smtClean="0">
                <a:solidFill>
                  <a:srgbClr val="006600"/>
                </a:solidFill>
              </a:rPr>
              <a:t>:</a:t>
            </a:r>
            <a:endParaRPr lang="en-US" sz="1600" dirty="0">
              <a:solidFill>
                <a:srgbClr val="006600"/>
              </a:solidFill>
            </a:endParaRPr>
          </a:p>
        </p:txBody>
      </p:sp>
      <p:pic>
        <p:nvPicPr>
          <p:cNvPr id="11" name="Picture 10"/>
          <p:cNvPicPr>
            <a:picLocks noChangeAspect="1"/>
          </p:cNvPicPr>
          <p:nvPr/>
        </p:nvPicPr>
        <p:blipFill>
          <a:blip r:embed="rId6"/>
          <a:stretch>
            <a:fillRect/>
          </a:stretch>
        </p:blipFill>
        <p:spPr>
          <a:xfrm>
            <a:off x="420087" y="1598515"/>
            <a:ext cx="3107797" cy="2154521"/>
          </a:xfrm>
          <a:prstGeom prst="rect">
            <a:avLst/>
          </a:prstGeom>
        </p:spPr>
      </p:pic>
      <p:sp>
        <p:nvSpPr>
          <p:cNvPr id="12" name="Rectangle 11"/>
          <p:cNvSpPr/>
          <p:nvPr/>
        </p:nvSpPr>
        <p:spPr>
          <a:xfrm>
            <a:off x="522127" y="963398"/>
            <a:ext cx="3149773" cy="553998"/>
          </a:xfrm>
          <a:prstGeom prst="rect">
            <a:avLst/>
          </a:prstGeom>
        </p:spPr>
        <p:txBody>
          <a:bodyPr wrap="none">
            <a:spAutoFit/>
          </a:bodyPr>
          <a:lstStyle/>
          <a:p>
            <a:pPr marL="285750" lvl="0" indent="-285750">
              <a:buFont typeface="Wingdings" panose="05000000000000000000" pitchFamily="2" charset="2"/>
              <a:buChar char="q"/>
            </a:pPr>
            <a:r>
              <a:rPr lang="en-GB" sz="1600" dirty="0" smtClean="0">
                <a:solidFill>
                  <a:srgbClr val="006600"/>
                </a:solidFill>
              </a:rPr>
              <a:t>Ground Signal from MC</a:t>
            </a:r>
            <a:br>
              <a:rPr lang="en-GB" sz="1600" dirty="0" smtClean="0">
                <a:solidFill>
                  <a:srgbClr val="006600"/>
                </a:solidFill>
              </a:rPr>
            </a:br>
            <a:r>
              <a:rPr lang="en-GB" sz="1400" dirty="0" smtClean="0">
                <a:solidFill>
                  <a:srgbClr val="006600"/>
                </a:solidFill>
              </a:rPr>
              <a:t>have different EM/</a:t>
            </a:r>
            <a:r>
              <a:rPr lang="en-GB" sz="1400" dirty="0" err="1" smtClean="0">
                <a:solidFill>
                  <a:srgbClr val="006600"/>
                </a:solidFill>
              </a:rPr>
              <a:t>muon</a:t>
            </a:r>
            <a:r>
              <a:rPr lang="en-GB" sz="1400" dirty="0" smtClean="0">
                <a:solidFill>
                  <a:srgbClr val="006600"/>
                </a:solidFill>
              </a:rPr>
              <a:t> component</a:t>
            </a:r>
            <a:endParaRPr lang="en-US" sz="1400" dirty="0">
              <a:solidFill>
                <a:srgbClr val="006600"/>
              </a:solidFill>
            </a:endParaRPr>
          </a:p>
        </p:txBody>
      </p:sp>
      <p:sp>
        <p:nvSpPr>
          <p:cNvPr id="13" name="TextBox 12"/>
          <p:cNvSpPr txBox="1"/>
          <p:nvPr/>
        </p:nvSpPr>
        <p:spPr>
          <a:xfrm>
            <a:off x="6943759" y="6404364"/>
            <a:ext cx="2887464" cy="253916"/>
          </a:xfrm>
          <a:prstGeom prst="rect">
            <a:avLst/>
          </a:prstGeom>
          <a:noFill/>
        </p:spPr>
        <p:txBody>
          <a:bodyPr wrap="square" rtlCol="0">
            <a:spAutoFit/>
          </a:bodyPr>
          <a:lstStyle/>
          <a:p>
            <a:r>
              <a:rPr lang="en-GB" sz="1050" dirty="0" smtClean="0"/>
              <a:t>G. Farrar ICRC2013 </a:t>
            </a:r>
            <a:r>
              <a:rPr lang="en-GB" sz="1050" b="1" dirty="0">
                <a:hlinkClick r:id="rId7"/>
              </a:rPr>
              <a:t>arXiv:1307.5059v1</a:t>
            </a:r>
            <a:endParaRPr lang="en-US" sz="1050" dirty="0"/>
          </a:p>
        </p:txBody>
      </p:sp>
    </p:spTree>
    <p:extLst>
      <p:ext uri="{BB962C8B-B14F-4D97-AF65-F5344CB8AC3E}">
        <p14:creationId xmlns:p14="http://schemas.microsoft.com/office/powerpoint/2010/main" val="2589533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538545" y="1263211"/>
            <a:ext cx="2618796" cy="1985769"/>
            <a:chOff x="-756592" y="3248980"/>
            <a:chExt cx="3770984" cy="2772308"/>
          </a:xfrm>
        </p:grpSpPr>
        <p:pic>
          <p:nvPicPr>
            <p:cNvPr id="13" name="Picture 12"/>
            <p:cNvPicPr>
              <a:picLocks noChangeAspect="1"/>
            </p:cNvPicPr>
            <p:nvPr/>
          </p:nvPicPr>
          <p:blipFill>
            <a:blip r:embed="rId3"/>
            <a:stretch>
              <a:fillRect/>
            </a:stretch>
          </p:blipFill>
          <p:spPr>
            <a:xfrm>
              <a:off x="-756592" y="3248980"/>
              <a:ext cx="3770984" cy="2772308"/>
            </a:xfrm>
            <a:prstGeom prst="rect">
              <a:avLst/>
            </a:prstGeom>
          </p:spPr>
        </p:pic>
        <p:sp>
          <p:nvSpPr>
            <p:cNvPr id="14" name="Rectangle 13"/>
            <p:cNvSpPr/>
            <p:nvPr/>
          </p:nvSpPr>
          <p:spPr>
            <a:xfrm rot="3251891">
              <a:off x="918396" y="4361752"/>
              <a:ext cx="1756213" cy="1201547"/>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clrChange>
                <a:clrFrom>
                  <a:srgbClr val="FFFFFF"/>
                </a:clrFrom>
                <a:clrTo>
                  <a:srgbClr val="FFFFFF">
                    <a:alpha val="0"/>
                  </a:srgbClr>
                </a:clrTo>
              </a:clrChange>
            </a:blip>
            <a:stretch>
              <a:fillRect/>
            </a:stretch>
          </p:blipFill>
          <p:spPr>
            <a:xfrm rot="3203223">
              <a:off x="903758" y="4391600"/>
              <a:ext cx="1732041" cy="1150386"/>
            </a:xfrm>
            <a:prstGeom prst="rect">
              <a:avLst/>
            </a:prstGeom>
          </p:spPr>
        </p:pic>
      </p:grpSp>
      <p:grpSp>
        <p:nvGrpSpPr>
          <p:cNvPr id="18" name="Group 17"/>
          <p:cNvGrpSpPr/>
          <p:nvPr/>
        </p:nvGrpSpPr>
        <p:grpSpPr>
          <a:xfrm>
            <a:off x="460476" y="1094563"/>
            <a:ext cx="2916326" cy="2220949"/>
            <a:chOff x="611558" y="992027"/>
            <a:chExt cx="3770984" cy="2772308"/>
          </a:xfrm>
        </p:grpSpPr>
        <p:pic>
          <p:nvPicPr>
            <p:cNvPr id="19" name="Picture 18"/>
            <p:cNvPicPr>
              <a:picLocks noChangeAspect="1"/>
            </p:cNvPicPr>
            <p:nvPr/>
          </p:nvPicPr>
          <p:blipFill>
            <a:blip r:embed="rId3"/>
            <a:stretch>
              <a:fillRect/>
            </a:stretch>
          </p:blipFill>
          <p:spPr>
            <a:xfrm>
              <a:off x="611558" y="992027"/>
              <a:ext cx="3770984" cy="2772308"/>
            </a:xfrm>
            <a:prstGeom prst="rect">
              <a:avLst/>
            </a:prstGeom>
          </p:spPr>
        </p:pic>
        <p:sp>
          <p:nvSpPr>
            <p:cNvPr id="20" name="Rectangle 19"/>
            <p:cNvSpPr/>
            <p:nvPr/>
          </p:nvSpPr>
          <p:spPr>
            <a:xfrm rot="3251891">
              <a:off x="2286546" y="2104799"/>
              <a:ext cx="1756213" cy="1201547"/>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4">
              <a:clrChange>
                <a:clrFrom>
                  <a:srgbClr val="FFFFFF"/>
                </a:clrFrom>
                <a:clrTo>
                  <a:srgbClr val="FFFFFF">
                    <a:alpha val="0"/>
                  </a:srgbClr>
                </a:clrTo>
              </a:clrChange>
            </a:blip>
            <a:stretch>
              <a:fillRect/>
            </a:stretch>
          </p:blipFill>
          <p:spPr>
            <a:xfrm rot="3203223">
              <a:off x="2275897" y="2130378"/>
              <a:ext cx="1732041" cy="1150386"/>
            </a:xfrm>
            <a:prstGeom prst="rect">
              <a:avLst/>
            </a:prstGeom>
          </p:spPr>
        </p:pic>
        <p:cxnSp>
          <p:nvCxnSpPr>
            <p:cNvPr id="22" name="Straight Arrow Connector 21"/>
            <p:cNvCxnSpPr/>
            <p:nvPr/>
          </p:nvCxnSpPr>
          <p:spPr>
            <a:xfrm flipV="1">
              <a:off x="2735796" y="2456892"/>
              <a:ext cx="504056" cy="432048"/>
            </a:xfrm>
            <a:prstGeom prst="straightConnector1">
              <a:avLst/>
            </a:prstGeom>
            <a:ln w="476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030904" y="2208904"/>
              <a:ext cx="649079" cy="307777"/>
            </a:xfrm>
            <a:prstGeom prst="rect">
              <a:avLst/>
            </a:prstGeom>
            <a:noFill/>
          </p:spPr>
          <p:txBody>
            <a:bodyPr wrap="square" rtlCol="0">
              <a:spAutoFit/>
            </a:bodyPr>
            <a:lstStyle/>
            <a:p>
              <a:r>
                <a:rPr lang="en-GB" sz="1400" dirty="0" smtClean="0">
                  <a:solidFill>
                    <a:srgbClr val="C00000"/>
                  </a:solidFill>
                </a:rPr>
                <a:t>N19</a:t>
              </a:r>
              <a:endParaRPr lang="en-US" sz="1400" u="sng" dirty="0">
                <a:solidFill>
                  <a:srgbClr val="C00000"/>
                </a:solidFill>
              </a:endParaRPr>
            </a:p>
          </p:txBody>
        </p:sp>
      </p:grpSp>
      <p:sp>
        <p:nvSpPr>
          <p:cNvPr id="2" name="Title 1"/>
          <p:cNvSpPr>
            <a:spLocks noGrp="1"/>
          </p:cNvSpPr>
          <p:nvPr>
            <p:ph type="title"/>
          </p:nvPr>
        </p:nvSpPr>
        <p:spPr>
          <a:xfrm>
            <a:off x="1655676" y="44624"/>
            <a:ext cx="7344816" cy="647737"/>
          </a:xfrm>
        </p:spPr>
        <p:txBody>
          <a:bodyPr/>
          <a:lstStyle/>
          <a:p>
            <a:r>
              <a:rPr lang="en-US" sz="2400" dirty="0" err="1" smtClean="0"/>
              <a:t>Muon</a:t>
            </a:r>
            <a:r>
              <a:rPr lang="en-US" sz="2400" dirty="0" smtClean="0"/>
              <a:t> counting: </a:t>
            </a:r>
            <a:r>
              <a:rPr lang="en-GB" sz="2000" dirty="0" err="1"/>
              <a:t>Muon</a:t>
            </a:r>
            <a:r>
              <a:rPr lang="en-GB" sz="2000" dirty="0"/>
              <a:t> scale from very inclined air showers</a:t>
            </a:r>
            <a:endParaRPr lang="en-US" sz="2000"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53</a:t>
            </a:fld>
            <a:endParaRPr lang="en-US" dirty="0"/>
          </a:p>
        </p:txBody>
      </p:sp>
      <p:pic>
        <p:nvPicPr>
          <p:cNvPr id="6" name="Picture 5"/>
          <p:cNvPicPr>
            <a:picLocks noChangeAspect="1"/>
          </p:cNvPicPr>
          <p:nvPr/>
        </p:nvPicPr>
        <p:blipFill>
          <a:blip r:embed="rId5"/>
          <a:stretch>
            <a:fillRect/>
          </a:stretch>
        </p:blipFill>
        <p:spPr>
          <a:xfrm>
            <a:off x="466341" y="1304764"/>
            <a:ext cx="2691000" cy="2056400"/>
          </a:xfrm>
          <a:prstGeom prst="rect">
            <a:avLst/>
          </a:prstGeom>
        </p:spPr>
      </p:pic>
      <p:pic>
        <p:nvPicPr>
          <p:cNvPr id="7" name="Picture 6"/>
          <p:cNvPicPr>
            <a:picLocks noChangeAspect="1"/>
          </p:cNvPicPr>
          <p:nvPr/>
        </p:nvPicPr>
        <p:blipFill>
          <a:blip r:embed="rId6"/>
          <a:stretch>
            <a:fillRect/>
          </a:stretch>
        </p:blipFill>
        <p:spPr>
          <a:xfrm>
            <a:off x="368387" y="3717032"/>
            <a:ext cx="3027375" cy="2696600"/>
          </a:xfrm>
          <a:prstGeom prst="rect">
            <a:avLst/>
          </a:prstGeom>
        </p:spPr>
      </p:pic>
      <p:pic>
        <p:nvPicPr>
          <p:cNvPr id="8" name="Picture 7"/>
          <p:cNvPicPr>
            <a:picLocks noChangeAspect="1"/>
          </p:cNvPicPr>
          <p:nvPr/>
        </p:nvPicPr>
        <p:blipFill>
          <a:blip r:embed="rId7"/>
          <a:stretch>
            <a:fillRect/>
          </a:stretch>
        </p:blipFill>
        <p:spPr>
          <a:xfrm>
            <a:off x="4789736" y="2252332"/>
            <a:ext cx="2923875" cy="2813000"/>
          </a:xfrm>
          <a:prstGeom prst="rect">
            <a:avLst/>
          </a:prstGeom>
        </p:spPr>
      </p:pic>
      <p:sp>
        <p:nvSpPr>
          <p:cNvPr id="9" name="TextBox 8"/>
          <p:cNvSpPr txBox="1"/>
          <p:nvPr/>
        </p:nvSpPr>
        <p:spPr>
          <a:xfrm>
            <a:off x="4211960" y="5259470"/>
            <a:ext cx="4788532" cy="830997"/>
          </a:xfrm>
          <a:prstGeom prst="rect">
            <a:avLst/>
          </a:prstGeom>
          <a:noFill/>
        </p:spPr>
        <p:txBody>
          <a:bodyPr wrap="square" rtlCol="0">
            <a:spAutoFit/>
          </a:bodyPr>
          <a:lstStyle/>
          <a:p>
            <a:r>
              <a:rPr lang="en-GB" sz="1600" dirty="0">
                <a:solidFill>
                  <a:srgbClr val="C00000"/>
                </a:solidFill>
              </a:rPr>
              <a:t>Very inclined air showers</a:t>
            </a:r>
          </a:p>
          <a:p>
            <a:r>
              <a:rPr lang="en-GB" sz="1600" dirty="0">
                <a:solidFill>
                  <a:srgbClr val="C00000"/>
                </a:solidFill>
              </a:rPr>
              <a:t>● Long distance to ground, only </a:t>
            </a:r>
            <a:r>
              <a:rPr lang="en-GB" sz="1600" dirty="0" err="1">
                <a:solidFill>
                  <a:srgbClr val="C00000"/>
                </a:solidFill>
              </a:rPr>
              <a:t>muons</a:t>
            </a:r>
            <a:r>
              <a:rPr lang="en-GB" sz="1600" dirty="0">
                <a:solidFill>
                  <a:srgbClr val="C00000"/>
                </a:solidFill>
              </a:rPr>
              <a:t> survive</a:t>
            </a:r>
          </a:p>
          <a:p>
            <a:r>
              <a:rPr lang="en-GB" sz="1600" dirty="0">
                <a:solidFill>
                  <a:srgbClr val="C00000"/>
                </a:solidFill>
              </a:rPr>
              <a:t>● </a:t>
            </a:r>
            <a:r>
              <a:rPr lang="en-GB" sz="1600" u="sng" dirty="0">
                <a:solidFill>
                  <a:srgbClr val="C00000"/>
                </a:solidFill>
              </a:rPr>
              <a:t>First and most direct measurement of </a:t>
            </a:r>
            <a:r>
              <a:rPr lang="en-GB" sz="1600" u="sng" dirty="0" err="1">
                <a:solidFill>
                  <a:srgbClr val="C00000"/>
                </a:solidFill>
              </a:rPr>
              <a:t>muon</a:t>
            </a:r>
            <a:r>
              <a:rPr lang="en-GB" sz="1600" u="sng" dirty="0">
                <a:solidFill>
                  <a:srgbClr val="C00000"/>
                </a:solidFill>
              </a:rPr>
              <a:t> scale</a:t>
            </a:r>
            <a:endParaRPr lang="en-US" sz="1600" u="sng" dirty="0">
              <a:solidFill>
                <a:srgbClr val="C00000"/>
              </a:solidFill>
            </a:endParaRPr>
          </a:p>
        </p:txBody>
      </p:sp>
      <p:sp>
        <p:nvSpPr>
          <p:cNvPr id="10" name="Rounded Rectangle 9"/>
          <p:cNvSpPr/>
          <p:nvPr/>
        </p:nvSpPr>
        <p:spPr>
          <a:xfrm>
            <a:off x="4073789" y="1304764"/>
            <a:ext cx="4355771" cy="681585"/>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R</a:t>
            </a:r>
            <a:r>
              <a:rPr lang="el-GR" sz="1600" dirty="0"/>
              <a:t>μ = </a:t>
            </a:r>
            <a:r>
              <a:rPr lang="en-US" sz="1600" dirty="0"/>
              <a:t>N</a:t>
            </a:r>
            <a:r>
              <a:rPr lang="el-GR" sz="1600" dirty="0"/>
              <a:t>μ(</a:t>
            </a:r>
            <a:r>
              <a:rPr lang="en-US" sz="1600" dirty="0"/>
              <a:t>event) </a:t>
            </a:r>
            <a:r>
              <a:rPr lang="en-US" sz="1600" dirty="0" smtClean="0"/>
              <a:t>/ (E/10^19) </a:t>
            </a:r>
            <a:endParaRPr lang="en-US" sz="1600" dirty="0"/>
          </a:p>
        </p:txBody>
      </p:sp>
      <p:sp>
        <p:nvSpPr>
          <p:cNvPr id="11" name="TextBox 10"/>
          <p:cNvSpPr txBox="1"/>
          <p:nvPr/>
        </p:nvSpPr>
        <p:spPr>
          <a:xfrm>
            <a:off x="-7652" y="6415444"/>
            <a:ext cx="2887464" cy="253916"/>
          </a:xfrm>
          <a:prstGeom prst="rect">
            <a:avLst/>
          </a:prstGeom>
          <a:noFill/>
        </p:spPr>
        <p:txBody>
          <a:bodyPr wrap="square" rtlCol="0">
            <a:spAutoFit/>
          </a:bodyPr>
          <a:lstStyle/>
          <a:p>
            <a:r>
              <a:rPr lang="en-GB" sz="1050" dirty="0"/>
              <a:t>I</a:t>
            </a:r>
            <a:r>
              <a:rPr lang="en-GB" sz="1050" dirty="0" smtClean="0"/>
              <a:t>. </a:t>
            </a:r>
            <a:r>
              <a:rPr lang="en-GB" sz="1050" dirty="0" err="1" smtClean="0"/>
              <a:t>Valino</a:t>
            </a:r>
            <a:r>
              <a:rPr lang="en-GB" sz="1050" dirty="0" smtClean="0"/>
              <a:t>  ICRC2013 </a:t>
            </a:r>
            <a:r>
              <a:rPr lang="en-GB" sz="1050" b="1" dirty="0">
                <a:hlinkClick r:id="rId8"/>
              </a:rPr>
              <a:t>arXiv:1307.5059v1</a:t>
            </a:r>
            <a:endParaRPr lang="en-US" sz="1050" dirty="0"/>
          </a:p>
        </p:txBody>
      </p:sp>
      <p:sp>
        <p:nvSpPr>
          <p:cNvPr id="16" name="Arc 15"/>
          <p:cNvSpPr/>
          <p:nvPr/>
        </p:nvSpPr>
        <p:spPr>
          <a:xfrm rot="2280266">
            <a:off x="1087799" y="2678355"/>
            <a:ext cx="957026" cy="1008112"/>
          </a:xfrm>
          <a:prstGeom prst="arc">
            <a:avLst>
              <a:gd name="adj1" fmla="val 4875868"/>
              <a:gd name="adj2" fmla="val 11325485"/>
            </a:avLst>
          </a:prstGeom>
          <a:ln w="38100">
            <a:solidFill>
              <a:srgbClr val="008000"/>
            </a:solidFill>
            <a:headEnd type="triangle" w="lg" len="med"/>
            <a:tailEnd type="non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p:nvPr/>
        </p:nvSpPr>
        <p:spPr>
          <a:xfrm>
            <a:off x="538545" y="3184340"/>
            <a:ext cx="4788532" cy="338554"/>
          </a:xfrm>
          <a:prstGeom prst="rect">
            <a:avLst/>
          </a:prstGeom>
          <a:noFill/>
        </p:spPr>
        <p:txBody>
          <a:bodyPr wrap="square" rtlCol="0">
            <a:spAutoFit/>
          </a:bodyPr>
          <a:lstStyle/>
          <a:p>
            <a:r>
              <a:rPr lang="en-GB" sz="1600" dirty="0" smtClean="0">
                <a:solidFill>
                  <a:srgbClr val="C00000"/>
                </a:solidFill>
              </a:rPr>
              <a:t>N19</a:t>
            </a:r>
            <a:endParaRPr lang="en-US" sz="1600" u="sng" dirty="0">
              <a:solidFill>
                <a:srgbClr val="C00000"/>
              </a:solidFill>
            </a:endParaRPr>
          </a:p>
        </p:txBody>
      </p:sp>
    </p:spTree>
    <p:extLst>
      <p:ext uri="{BB962C8B-B14F-4D97-AF65-F5344CB8AC3E}">
        <p14:creationId xmlns:p14="http://schemas.microsoft.com/office/powerpoint/2010/main" val="1097727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6" grpId="0" animBg="1"/>
      <p:bldP spid="1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791580" y="3973502"/>
            <a:ext cx="3683586" cy="2474372"/>
          </a:xfrm>
          <a:prstGeom prst="rect">
            <a:avLst/>
          </a:prstGeom>
        </p:spPr>
      </p:pic>
      <p:sp>
        <p:nvSpPr>
          <p:cNvPr id="2" name="Title 1"/>
          <p:cNvSpPr>
            <a:spLocks noGrp="1"/>
          </p:cNvSpPr>
          <p:nvPr>
            <p:ph type="title"/>
          </p:nvPr>
        </p:nvSpPr>
        <p:spPr/>
        <p:txBody>
          <a:bodyPr/>
          <a:lstStyle/>
          <a:p>
            <a:r>
              <a:rPr lang="en-GB" dirty="0" err="1"/>
              <a:t>Muon</a:t>
            </a:r>
            <a:r>
              <a:rPr lang="en-GB" dirty="0"/>
              <a:t> counting: </a:t>
            </a:r>
            <a:r>
              <a:rPr lang="en-GB" sz="2400" dirty="0" err="1"/>
              <a:t>Muon</a:t>
            </a:r>
            <a:r>
              <a:rPr lang="en-GB" sz="2400" dirty="0"/>
              <a:t> fraction from signal shape</a:t>
            </a:r>
            <a:endParaRPr lang="en-US"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54</a:t>
            </a:fld>
            <a:endParaRPr lang="en-US" dirty="0"/>
          </a:p>
        </p:txBody>
      </p:sp>
      <p:sp>
        <p:nvSpPr>
          <p:cNvPr id="5" name="Rounded Rectangle 4"/>
          <p:cNvSpPr/>
          <p:nvPr/>
        </p:nvSpPr>
        <p:spPr>
          <a:xfrm>
            <a:off x="496609" y="1088740"/>
            <a:ext cx="4355771" cy="681585"/>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600" dirty="0" err="1" smtClean="0"/>
              <a:t>Multivariate</a:t>
            </a:r>
            <a:r>
              <a:rPr lang="pt-PT" sz="1600" dirty="0" smtClean="0"/>
              <a:t> </a:t>
            </a:r>
            <a:r>
              <a:rPr lang="pt-PT" sz="1600" dirty="0" err="1" smtClean="0"/>
              <a:t>Method</a:t>
            </a:r>
            <a:endParaRPr lang="en-US" sz="1600" dirty="0"/>
          </a:p>
        </p:txBody>
      </p:sp>
      <mc:AlternateContent xmlns:mc="http://schemas.openxmlformats.org/markup-compatibility/2006" xmlns:a14="http://schemas.microsoft.com/office/drawing/2010/main">
        <mc:Choice Requires="a14">
          <p:sp>
            <p:nvSpPr>
              <p:cNvPr id="3" name="TextBox 2"/>
              <p:cNvSpPr txBox="1"/>
              <p:nvPr/>
            </p:nvSpPr>
            <p:spPr>
              <a:xfrm>
                <a:off x="863588" y="2148029"/>
                <a:ext cx="4511043" cy="41492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pt-PT" sz="2400" b="0" i="1" smtClean="0">
                              <a:latin typeface="Cambria Math" panose="02040503050406030204" pitchFamily="18" charset="0"/>
                            </a:rPr>
                          </m:ctrlPr>
                        </m:sSubPr>
                        <m:e>
                          <m:r>
                            <a:rPr lang="pt-PT" sz="2400" b="0" i="1" smtClean="0">
                              <a:latin typeface="Cambria Math" panose="02040503050406030204" pitchFamily="18" charset="0"/>
                            </a:rPr>
                            <m:t>𝑓</m:t>
                          </m:r>
                        </m:e>
                        <m:sub>
                          <m:r>
                            <a:rPr lang="pt-PT" sz="2400" b="0" i="1" smtClean="0">
                              <a:latin typeface="Cambria Math" panose="02040503050406030204" pitchFamily="18" charset="0"/>
                            </a:rPr>
                            <m:t>𝜇</m:t>
                          </m:r>
                        </m:sub>
                      </m:sSub>
                      <m:r>
                        <a:rPr lang="pt-PT" sz="2400" b="0" i="1" smtClean="0">
                          <a:latin typeface="Cambria Math" panose="02040503050406030204" pitchFamily="18" charset="0"/>
                        </a:rPr>
                        <m:t>=</m:t>
                      </m:r>
                      <m:r>
                        <a:rPr lang="pt-PT" sz="2400" b="0" i="1" smtClean="0">
                          <a:latin typeface="Cambria Math" panose="02040503050406030204" pitchFamily="18" charset="0"/>
                        </a:rPr>
                        <m:t>𝑎</m:t>
                      </m:r>
                      <m:r>
                        <a:rPr lang="pt-PT" sz="2400" b="0" i="1" smtClean="0">
                          <a:latin typeface="Cambria Math" panose="02040503050406030204" pitchFamily="18" charset="0"/>
                        </a:rPr>
                        <m:t>+</m:t>
                      </m:r>
                      <m:r>
                        <a:rPr lang="pt-PT" sz="2400" b="0" i="1" smtClean="0">
                          <a:latin typeface="Cambria Math" panose="02040503050406030204" pitchFamily="18" charset="0"/>
                        </a:rPr>
                        <m:t>𝑏</m:t>
                      </m:r>
                      <m:r>
                        <a:rPr lang="pt-PT" sz="2400" b="0" i="1" smtClean="0">
                          <a:latin typeface="Cambria Math" panose="02040503050406030204" pitchFamily="18" charset="0"/>
                        </a:rPr>
                        <m:t>𝜃</m:t>
                      </m:r>
                      <m:r>
                        <a:rPr lang="pt-PT" sz="2400" b="0" i="1" smtClean="0">
                          <a:latin typeface="Cambria Math" panose="02040503050406030204" pitchFamily="18" charset="0"/>
                        </a:rPr>
                        <m:t>+</m:t>
                      </m:r>
                      <m:r>
                        <a:rPr lang="pt-PT" sz="2400" b="0" i="1" smtClean="0">
                          <a:latin typeface="Cambria Math" panose="02040503050406030204" pitchFamily="18" charset="0"/>
                        </a:rPr>
                        <m:t>𝑐</m:t>
                      </m:r>
                      <m:sSubSup>
                        <m:sSubSupPr>
                          <m:ctrlPr>
                            <a:rPr lang="pt-PT" sz="2400" b="0" i="1" smtClean="0">
                              <a:latin typeface="Cambria Math" panose="02040503050406030204" pitchFamily="18" charset="0"/>
                            </a:rPr>
                          </m:ctrlPr>
                        </m:sSubSupPr>
                        <m:e>
                          <m:r>
                            <a:rPr lang="pt-PT" sz="2400" b="0" i="1" smtClean="0">
                              <a:latin typeface="Cambria Math" panose="02040503050406030204" pitchFamily="18" charset="0"/>
                            </a:rPr>
                            <m:t>𝑓</m:t>
                          </m:r>
                        </m:e>
                        <m:sub>
                          <m:r>
                            <a:rPr lang="pt-PT" sz="2400" b="0" i="1" smtClean="0">
                              <a:latin typeface="Cambria Math" panose="02040503050406030204" pitchFamily="18" charset="0"/>
                            </a:rPr>
                            <m:t>0.5</m:t>
                          </m:r>
                        </m:sub>
                        <m:sup>
                          <m:r>
                            <a:rPr lang="pt-PT" sz="2400" b="0" i="1" smtClean="0">
                              <a:latin typeface="Cambria Math" panose="02040503050406030204" pitchFamily="18" charset="0"/>
                            </a:rPr>
                            <m:t>2</m:t>
                          </m:r>
                        </m:sup>
                      </m:sSubSup>
                      <m:r>
                        <a:rPr lang="pt-PT" sz="2400" b="0" i="1" smtClean="0">
                          <a:latin typeface="Cambria Math" panose="02040503050406030204" pitchFamily="18" charset="0"/>
                        </a:rPr>
                        <m:t>+</m:t>
                      </m:r>
                      <m:r>
                        <a:rPr lang="pt-PT" sz="2400" b="0" i="1" smtClean="0">
                          <a:latin typeface="Cambria Math" panose="02040503050406030204" pitchFamily="18" charset="0"/>
                        </a:rPr>
                        <m:t>𝑑</m:t>
                      </m:r>
                      <m:r>
                        <a:rPr lang="pt-PT" sz="2400" b="0" i="1" smtClean="0">
                          <a:latin typeface="Cambria Math" panose="02040503050406030204" pitchFamily="18" charset="0"/>
                        </a:rPr>
                        <m:t> </m:t>
                      </m:r>
                      <m:r>
                        <a:rPr lang="pt-PT" sz="2400" b="0" i="1" smtClean="0">
                          <a:latin typeface="Cambria Math" panose="02040503050406030204" pitchFamily="18" charset="0"/>
                        </a:rPr>
                        <m:t>𝜃</m:t>
                      </m:r>
                      <m:r>
                        <a:rPr lang="pt-PT" sz="2400" b="0" i="1" smtClean="0">
                          <a:latin typeface="Cambria Math" panose="02040503050406030204" pitchFamily="18" charset="0"/>
                        </a:rPr>
                        <m:t> </m:t>
                      </m:r>
                      <m:sSub>
                        <m:sSubPr>
                          <m:ctrlPr>
                            <a:rPr lang="pt-PT" sz="2400" b="0" i="1" smtClean="0">
                              <a:latin typeface="Cambria Math" panose="02040503050406030204" pitchFamily="18" charset="0"/>
                            </a:rPr>
                          </m:ctrlPr>
                        </m:sSubPr>
                        <m:e>
                          <m:r>
                            <a:rPr lang="pt-PT" sz="2400" b="0" i="1" smtClean="0">
                              <a:latin typeface="Cambria Math" panose="02040503050406030204" pitchFamily="18" charset="0"/>
                            </a:rPr>
                            <m:t>𝑃</m:t>
                          </m:r>
                        </m:e>
                        <m:sub>
                          <m:r>
                            <a:rPr lang="pt-PT" sz="2400" b="0" i="1" smtClean="0">
                              <a:latin typeface="Cambria Math" panose="02040503050406030204" pitchFamily="18" charset="0"/>
                            </a:rPr>
                            <m:t>0</m:t>
                          </m:r>
                        </m:sub>
                      </m:sSub>
                      <m:r>
                        <a:rPr lang="pt-PT" sz="2400" b="0" i="1" smtClean="0">
                          <a:latin typeface="Cambria Math" panose="02040503050406030204" pitchFamily="18" charset="0"/>
                        </a:rPr>
                        <m:t>+</m:t>
                      </m:r>
                      <m:r>
                        <a:rPr lang="pt-PT" sz="2400" b="0" i="1" smtClean="0">
                          <a:latin typeface="Cambria Math" panose="02040503050406030204" pitchFamily="18" charset="0"/>
                        </a:rPr>
                        <m:t>𝑒</m:t>
                      </m:r>
                      <m:r>
                        <a:rPr lang="pt-PT" sz="2400" b="0" i="1" smtClean="0">
                          <a:latin typeface="Cambria Math" panose="02040503050406030204" pitchFamily="18" charset="0"/>
                        </a:rPr>
                        <m:t> </m:t>
                      </m:r>
                      <m:r>
                        <a:rPr lang="pt-PT" sz="2400" b="0" i="1" smtClean="0">
                          <a:latin typeface="Cambria Math" panose="02040503050406030204" pitchFamily="18" charset="0"/>
                        </a:rPr>
                        <m:t>𝑟</m:t>
                      </m:r>
                    </m:oMath>
                  </m:oMathPara>
                </a14:m>
                <a:endParaRPr lang="en-US" sz="2400" dirty="0"/>
              </a:p>
            </p:txBody>
          </p:sp>
        </mc:Choice>
        <mc:Fallback xmlns="">
          <p:sp>
            <p:nvSpPr>
              <p:cNvPr id="3" name="TextBox 2"/>
              <p:cNvSpPr txBox="1">
                <a:spLocks noRot="1" noChangeAspect="1" noMove="1" noResize="1" noEditPoints="1" noAdjustHandles="1" noChangeArrowheads="1" noChangeShapeType="1" noTextEdit="1"/>
              </p:cNvSpPr>
              <p:nvPr/>
            </p:nvSpPr>
            <p:spPr>
              <a:xfrm>
                <a:off x="863588" y="2148029"/>
                <a:ext cx="4511043" cy="414922"/>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1007604" y="2967054"/>
                <a:ext cx="3462423" cy="969368"/>
              </a:xfrm>
              <a:prstGeom prst="rect">
                <a:avLst/>
              </a:prstGeom>
              <a:noFill/>
            </p:spPr>
            <p:txBody>
              <a:bodyPr wrap="none" lIns="0" tIns="0" rIns="0" bIns="0" rtlCol="0">
                <a:spAutoFit/>
              </a:bodyPr>
              <a:lstStyle/>
              <a:p>
                <a:r>
                  <a:rPr lang="en-US" sz="1600" dirty="0" smtClean="0"/>
                  <a:t>Squared threshold normalized total signal</a:t>
                </a:r>
              </a:p>
              <a:p>
                <a:pPr/>
                <a14:m>
                  <m:oMathPara xmlns:m="http://schemas.openxmlformats.org/officeDocument/2006/math">
                    <m:oMathParaPr>
                      <m:jc m:val="centerGroup"/>
                    </m:oMathParaPr>
                    <m:oMath xmlns:m="http://schemas.openxmlformats.org/officeDocument/2006/math">
                      <m:sSubSup>
                        <m:sSubSupPr>
                          <m:ctrlPr>
                            <a:rPr lang="en-US" sz="1600" i="1" smtClean="0">
                              <a:latin typeface="Cambria Math" panose="02040503050406030204" pitchFamily="18" charset="0"/>
                            </a:rPr>
                          </m:ctrlPr>
                        </m:sSubSupPr>
                        <m:e>
                          <m:r>
                            <a:rPr lang="en-US" sz="1600" i="1">
                              <a:latin typeface="Cambria Math" panose="02040503050406030204" pitchFamily="18" charset="0"/>
                            </a:rPr>
                            <m:t>𝑓</m:t>
                          </m:r>
                        </m:e>
                        <m:sub>
                          <m:r>
                            <a:rPr lang="en-US" sz="1600" i="1">
                              <a:latin typeface="Cambria Math" panose="02040503050406030204" pitchFamily="18" charset="0"/>
                            </a:rPr>
                            <m:t>0.5</m:t>
                          </m:r>
                        </m:sub>
                        <m:sup>
                          <m:r>
                            <a:rPr lang="en-US" sz="1600" i="1">
                              <a:latin typeface="Cambria Math" panose="02040503050406030204" pitchFamily="18" charset="0"/>
                            </a:rPr>
                            <m:t>2</m:t>
                          </m:r>
                        </m:sup>
                      </m:sSubSup>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sSup>
                            <m:sSupPr>
                              <m:ctrlPr>
                                <a:rPr lang="en-US" sz="1600" b="0" i="1" smtClean="0">
                                  <a:latin typeface="Cambria Math" panose="02040503050406030204" pitchFamily="18" charset="0"/>
                                </a:rPr>
                              </m:ctrlPr>
                            </m:sSupPr>
                            <m:e>
                              <m:d>
                                <m:dPr>
                                  <m:ctrlPr>
                                    <a:rPr lang="en-US" sz="1600" i="1">
                                      <a:latin typeface="Cambria Math" panose="02040503050406030204" pitchFamily="18" charset="0"/>
                                    </a:rPr>
                                  </m:ctrlPr>
                                </m:dPr>
                                <m:e>
                                  <m:nary>
                                    <m:naryPr>
                                      <m:chr m:val="∑"/>
                                      <m:limLoc m:val="subSup"/>
                                      <m:ctrlPr>
                                        <a:rPr lang="en-US" sz="1600" i="1">
                                          <a:latin typeface="Cambria Math" panose="02040503050406030204" pitchFamily="18" charset="0"/>
                                        </a:rPr>
                                      </m:ctrlPr>
                                    </m:naryPr>
                                    <m:sub>
                                      <m:r>
                                        <m:rPr>
                                          <m:brk m:alnAt="25"/>
                                        </m:rPr>
                                        <a:rPr lang="en-US" sz="1600" i="1">
                                          <a:latin typeface="Cambria Math" panose="02040503050406030204" pitchFamily="18" charset="0"/>
                                        </a:rPr>
                                        <m:t>𝑗</m:t>
                                      </m:r>
                                      <m:r>
                                        <a:rPr lang="en-US" sz="1600" i="1">
                                          <a:latin typeface="Cambria Math" panose="02040503050406030204" pitchFamily="18" charset="0"/>
                                        </a:rPr>
                                        <m:t>=1</m:t>
                                      </m:r>
                                    </m:sub>
                                    <m:sup>
                                      <m:r>
                                        <a:rPr lang="en-US" sz="1600" i="1">
                                          <a:latin typeface="Cambria Math" panose="02040503050406030204" pitchFamily="18" charset="0"/>
                                        </a:rPr>
                                        <m:t>𝑁</m:t>
                                      </m:r>
                                    </m:sup>
                                    <m:e>
                                      <m:sSub>
                                        <m:sSubPr>
                                          <m:ctrlPr>
                                            <a:rPr lang="en-US" sz="1600" i="1">
                                              <a:latin typeface="Cambria Math" panose="02040503050406030204" pitchFamily="18" charset="0"/>
                                            </a:rPr>
                                          </m:ctrlPr>
                                        </m:sSubPr>
                                        <m:e>
                                          <m:r>
                                            <a:rPr lang="en-US" sz="1600" i="1">
                                              <a:latin typeface="Cambria Math" panose="02040503050406030204" pitchFamily="18" charset="0"/>
                                            </a:rPr>
                                            <m:t>𝑥</m:t>
                                          </m:r>
                                        </m:e>
                                        <m:sub>
                                          <m:r>
                                            <a:rPr lang="en-US" sz="1600" i="1">
                                              <a:latin typeface="Cambria Math" panose="02040503050406030204" pitchFamily="18" charset="0"/>
                                            </a:rPr>
                                            <m:t>𝑗</m:t>
                                          </m:r>
                                        </m:sub>
                                      </m:sSub>
                                    </m:e>
                                  </m:nary>
                                  <m:r>
                                    <a:rPr lang="en-US" sz="1600" i="1">
                                      <a:latin typeface="Cambria Math" panose="02040503050406030204" pitchFamily="18" charset="0"/>
                                      <a:ea typeface="Cambria Math" panose="02040503050406030204" pitchFamily="18" charset="0"/>
                                    </a:rPr>
                                    <m:t>∥</m:t>
                                  </m:r>
                                  <m:d>
                                    <m:dPr>
                                      <m:begChr m:val="{"/>
                                      <m:endChr m:val="}"/>
                                      <m:ctrlPr>
                                        <a:rPr lang="en-US" sz="1600" i="1">
                                          <a:latin typeface="Cambria Math" panose="02040503050406030204" pitchFamily="18" charset="0"/>
                                          <a:ea typeface="Cambria Math" panose="02040503050406030204" pitchFamily="18" charset="0"/>
                                        </a:rPr>
                                      </m:ctrlPr>
                                    </m:dPr>
                                    <m:e>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𝑥</m:t>
                                          </m:r>
                                        </m:e>
                                        <m:sub>
                                          <m:r>
                                            <a:rPr lang="en-US" sz="1600" i="1">
                                              <a:latin typeface="Cambria Math" panose="02040503050406030204" pitchFamily="18" charset="0"/>
                                              <a:ea typeface="Cambria Math" panose="02040503050406030204" pitchFamily="18" charset="0"/>
                                            </a:rPr>
                                            <m:t>𝑗</m:t>
                                          </m:r>
                                        </m:sub>
                                      </m:sSub>
                                      <m:r>
                                        <a:rPr lang="en-US" sz="1600" i="1">
                                          <a:latin typeface="Cambria Math" panose="02040503050406030204" pitchFamily="18" charset="0"/>
                                          <a:ea typeface="Cambria Math" panose="02040503050406030204" pitchFamily="18" charset="0"/>
                                        </a:rPr>
                                        <m:t>&gt;</m:t>
                                      </m:r>
                                      <m:r>
                                        <a:rPr lang="en-GB" sz="1600" b="0" i="1" smtClean="0">
                                          <a:latin typeface="Cambria Math" panose="02040503050406030204" pitchFamily="18" charset="0"/>
                                          <a:ea typeface="Cambria Math" panose="02040503050406030204" pitchFamily="18" charset="0"/>
                                        </a:rPr>
                                        <m:t>0.</m:t>
                                      </m:r>
                                      <m:r>
                                        <a:rPr lang="en-US" sz="1600" i="1">
                                          <a:latin typeface="Cambria Math" panose="02040503050406030204" pitchFamily="18" charset="0"/>
                                          <a:ea typeface="Cambria Math" panose="02040503050406030204" pitchFamily="18" charset="0"/>
                                        </a:rPr>
                                        <m:t>5</m:t>
                                      </m:r>
                                    </m:e>
                                  </m:d>
                                </m:e>
                              </m:d>
                            </m:e>
                            <m:sup>
                              <m:r>
                                <a:rPr lang="en-US" sz="1600" b="0" i="1" smtClean="0">
                                  <a:latin typeface="Cambria Math" panose="02040503050406030204" pitchFamily="18" charset="0"/>
                                </a:rPr>
                                <m:t>2</m:t>
                              </m:r>
                            </m:sup>
                          </m:sSup>
                        </m:num>
                        <m:den>
                          <m:sSup>
                            <m:sSupPr>
                              <m:ctrlPr>
                                <a:rPr lang="en-US" sz="1600" b="0" i="1" smtClean="0">
                                  <a:latin typeface="Cambria Math" panose="02040503050406030204" pitchFamily="18" charset="0"/>
                                </a:rPr>
                              </m:ctrlPr>
                            </m:sSupPr>
                            <m:e>
                              <m:d>
                                <m:dPr>
                                  <m:ctrlPr>
                                    <a:rPr lang="en-US" sz="1600" b="0" i="1" smtClean="0">
                                      <a:latin typeface="Cambria Math" panose="02040503050406030204" pitchFamily="18" charset="0"/>
                                    </a:rPr>
                                  </m:ctrlPr>
                                </m:dPr>
                                <m:e>
                                  <m:nary>
                                    <m:naryPr>
                                      <m:chr m:val="∑"/>
                                      <m:limLoc m:val="subSup"/>
                                      <m:ctrlPr>
                                        <a:rPr lang="en-US" sz="1600" i="1">
                                          <a:latin typeface="Cambria Math" panose="02040503050406030204" pitchFamily="18" charset="0"/>
                                        </a:rPr>
                                      </m:ctrlPr>
                                    </m:naryPr>
                                    <m:sub>
                                      <m:r>
                                        <m:rPr>
                                          <m:brk m:alnAt="25"/>
                                        </m:rPr>
                                        <a:rPr lang="en-US" sz="1600" i="1">
                                          <a:latin typeface="Cambria Math" panose="02040503050406030204" pitchFamily="18" charset="0"/>
                                        </a:rPr>
                                        <m:t>𝑗</m:t>
                                      </m:r>
                                      <m:r>
                                        <a:rPr lang="en-US" sz="1600" i="1">
                                          <a:latin typeface="Cambria Math" panose="02040503050406030204" pitchFamily="18" charset="0"/>
                                        </a:rPr>
                                        <m:t>=1</m:t>
                                      </m:r>
                                    </m:sub>
                                    <m:sup>
                                      <m:r>
                                        <a:rPr lang="en-US" sz="1600" i="1">
                                          <a:latin typeface="Cambria Math" panose="02040503050406030204" pitchFamily="18" charset="0"/>
                                        </a:rPr>
                                        <m:t>𝑁</m:t>
                                      </m:r>
                                    </m:sup>
                                    <m:e>
                                      <m:sSub>
                                        <m:sSubPr>
                                          <m:ctrlPr>
                                            <a:rPr lang="en-US" sz="1600" i="1">
                                              <a:latin typeface="Cambria Math" panose="02040503050406030204" pitchFamily="18" charset="0"/>
                                            </a:rPr>
                                          </m:ctrlPr>
                                        </m:sSubPr>
                                        <m:e>
                                          <m:r>
                                            <a:rPr lang="en-US" sz="1600" i="1">
                                              <a:latin typeface="Cambria Math" panose="02040503050406030204" pitchFamily="18" charset="0"/>
                                            </a:rPr>
                                            <m:t>𝑥</m:t>
                                          </m:r>
                                        </m:e>
                                        <m:sub>
                                          <m:r>
                                            <a:rPr lang="en-US" sz="1600" i="1">
                                              <a:latin typeface="Cambria Math" panose="02040503050406030204" pitchFamily="18" charset="0"/>
                                            </a:rPr>
                                            <m:t>𝑗</m:t>
                                          </m:r>
                                        </m:sub>
                                      </m:sSub>
                                    </m:e>
                                  </m:nary>
                                </m:e>
                              </m:d>
                            </m:e>
                            <m:sup>
                              <m:r>
                                <a:rPr lang="en-US" sz="1600" b="0" i="1" smtClean="0">
                                  <a:latin typeface="Cambria Math" panose="02040503050406030204" pitchFamily="18" charset="0"/>
                                </a:rPr>
                                <m:t>2</m:t>
                              </m:r>
                            </m:sup>
                          </m:sSup>
                        </m:den>
                      </m:f>
                    </m:oMath>
                  </m:oMathPara>
                </a14:m>
                <a:endParaRPr lang="en-US" sz="1600" dirty="0"/>
              </a:p>
            </p:txBody>
          </p:sp>
        </mc:Choice>
        <mc:Fallback xmlns="">
          <p:sp>
            <p:nvSpPr>
              <p:cNvPr id="6" name="TextBox 5"/>
              <p:cNvSpPr txBox="1">
                <a:spLocks noRot="1" noChangeAspect="1" noMove="1" noResize="1" noEditPoints="1" noAdjustHandles="1" noChangeArrowheads="1" noChangeShapeType="1" noTextEdit="1"/>
              </p:cNvSpPr>
              <p:nvPr/>
            </p:nvSpPr>
            <p:spPr>
              <a:xfrm>
                <a:off x="1007604" y="2967054"/>
                <a:ext cx="3462423" cy="969368"/>
              </a:xfrm>
              <a:prstGeom prst="rect">
                <a:avLst/>
              </a:prstGeom>
              <a:blipFill rotWithShape="0">
                <a:blip r:embed="rId5"/>
                <a:stretch>
                  <a:fillRect l="-3521" t="-6918" r="-28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5073446" y="2967054"/>
                <a:ext cx="3450304" cy="1002006"/>
              </a:xfrm>
              <a:prstGeom prst="rect">
                <a:avLst/>
              </a:prstGeom>
            </p:spPr>
            <p:txBody>
              <a:bodyPr wrap="none">
                <a:spAutoFit/>
              </a:bodyPr>
              <a:lstStyle/>
              <a:p>
                <a:r>
                  <a:rPr lang="en-GB" sz="1600" b="0" dirty="0" smtClean="0"/>
                  <a:t>Normalized zero-frequency component</a:t>
                </a:r>
              </a:p>
              <a:p>
                <a:pPr/>
                <a14:m>
                  <m:oMathPara xmlns:m="http://schemas.openxmlformats.org/officeDocument/2006/math">
                    <m:oMathParaPr>
                      <m:jc m:val="centerGroup"/>
                    </m:oMathParaPr>
                    <m:oMath xmlns:m="http://schemas.openxmlformats.org/officeDocument/2006/math">
                      <m:sSub>
                        <m:sSubPr>
                          <m:ctrlPr>
                            <a:rPr lang="pt-PT" sz="1600" b="0" i="1" smtClean="0">
                              <a:latin typeface="Cambria Math" panose="02040503050406030204" pitchFamily="18" charset="0"/>
                            </a:rPr>
                          </m:ctrlPr>
                        </m:sSubPr>
                        <m:e>
                          <m:r>
                            <a:rPr lang="pt-PT" sz="1600" b="0" i="1" smtClean="0">
                              <a:latin typeface="Cambria Math" panose="02040503050406030204" pitchFamily="18" charset="0"/>
                            </a:rPr>
                            <m:t>𝑃</m:t>
                          </m:r>
                        </m:e>
                        <m:sub>
                          <m:r>
                            <a:rPr lang="pt-PT" sz="1600" b="0" i="1" smtClean="0">
                              <a:latin typeface="Cambria Math" panose="02040503050406030204" pitchFamily="18" charset="0"/>
                            </a:rPr>
                            <m:t>0</m:t>
                          </m:r>
                        </m:sub>
                      </m:sSub>
                      <m:r>
                        <a:rPr lang="pt-PT" sz="1600" b="0" i="1" smtClean="0">
                          <a:latin typeface="Cambria Math" panose="02040503050406030204" pitchFamily="18" charset="0"/>
                        </a:rPr>
                        <m:t>=</m:t>
                      </m:r>
                      <m:f>
                        <m:fPr>
                          <m:ctrlPr>
                            <a:rPr lang="pt-PT" sz="1600" b="0" i="1" smtClean="0">
                              <a:latin typeface="Cambria Math" panose="02040503050406030204" pitchFamily="18" charset="0"/>
                            </a:rPr>
                          </m:ctrlPr>
                        </m:fPr>
                        <m:num>
                          <m:sSup>
                            <m:sSupPr>
                              <m:ctrlPr>
                                <a:rPr lang="pt-PT" sz="1600" i="1">
                                  <a:latin typeface="Cambria Math" panose="02040503050406030204" pitchFamily="18" charset="0"/>
                                </a:rPr>
                              </m:ctrlPr>
                            </m:sSupPr>
                            <m:e>
                              <m:d>
                                <m:dPr>
                                  <m:ctrlPr>
                                    <a:rPr lang="pt-PT" sz="1600" i="1">
                                      <a:latin typeface="Cambria Math" panose="02040503050406030204" pitchFamily="18" charset="0"/>
                                    </a:rPr>
                                  </m:ctrlPr>
                                </m:dPr>
                                <m:e>
                                  <m:nary>
                                    <m:naryPr>
                                      <m:chr m:val="∑"/>
                                      <m:limLoc m:val="subSup"/>
                                      <m:ctrlPr>
                                        <a:rPr lang="pt-PT" sz="1600" i="1">
                                          <a:latin typeface="Cambria Math" panose="02040503050406030204" pitchFamily="18" charset="0"/>
                                        </a:rPr>
                                      </m:ctrlPr>
                                    </m:naryPr>
                                    <m:sub>
                                      <m:r>
                                        <m:rPr>
                                          <m:brk m:alnAt="25"/>
                                        </m:rPr>
                                        <a:rPr lang="pt-PT" sz="1600" i="1">
                                          <a:latin typeface="Cambria Math" panose="02040503050406030204" pitchFamily="18" charset="0"/>
                                        </a:rPr>
                                        <m:t>𝑗</m:t>
                                      </m:r>
                                      <m:r>
                                        <a:rPr lang="pt-PT" sz="1600" i="1">
                                          <a:latin typeface="Cambria Math" panose="02040503050406030204" pitchFamily="18" charset="0"/>
                                        </a:rPr>
                                        <m:t>=1</m:t>
                                      </m:r>
                                    </m:sub>
                                    <m:sup>
                                      <m:r>
                                        <a:rPr lang="pt-PT" sz="1600" i="1">
                                          <a:latin typeface="Cambria Math" panose="02040503050406030204" pitchFamily="18" charset="0"/>
                                        </a:rPr>
                                        <m:t>𝑁</m:t>
                                      </m:r>
                                    </m:sup>
                                    <m:e>
                                      <m:sSub>
                                        <m:sSubPr>
                                          <m:ctrlPr>
                                            <a:rPr lang="pt-PT" sz="1600" i="1">
                                              <a:latin typeface="Cambria Math" panose="02040503050406030204" pitchFamily="18" charset="0"/>
                                            </a:rPr>
                                          </m:ctrlPr>
                                        </m:sSubPr>
                                        <m:e>
                                          <m:r>
                                            <a:rPr lang="pt-PT" sz="1600" i="1">
                                              <a:latin typeface="Cambria Math" panose="02040503050406030204" pitchFamily="18" charset="0"/>
                                            </a:rPr>
                                            <m:t>𝑥</m:t>
                                          </m:r>
                                        </m:e>
                                        <m:sub>
                                          <m:r>
                                            <a:rPr lang="pt-PT" sz="1600" i="1">
                                              <a:latin typeface="Cambria Math" panose="02040503050406030204" pitchFamily="18" charset="0"/>
                                            </a:rPr>
                                            <m:t>𝑗</m:t>
                                          </m:r>
                                        </m:sub>
                                      </m:sSub>
                                    </m:e>
                                  </m:nary>
                                </m:e>
                              </m:d>
                            </m:e>
                            <m:sup>
                              <m:r>
                                <a:rPr lang="pt-PT" sz="1600" i="1">
                                  <a:latin typeface="Cambria Math" panose="02040503050406030204" pitchFamily="18" charset="0"/>
                                </a:rPr>
                                <m:t>2</m:t>
                              </m:r>
                            </m:sup>
                          </m:sSup>
                        </m:num>
                        <m:den>
                          <m:r>
                            <a:rPr lang="en-GB" sz="1600" b="0" i="1" smtClean="0">
                              <a:latin typeface="Cambria Math" panose="02040503050406030204" pitchFamily="18" charset="0"/>
                            </a:rPr>
                            <m:t>𝑁</m:t>
                          </m:r>
                          <m:nary>
                            <m:naryPr>
                              <m:chr m:val="∑"/>
                              <m:limLoc m:val="subSup"/>
                              <m:ctrlPr>
                                <a:rPr lang="pt-PT" sz="1600" i="1">
                                  <a:latin typeface="Cambria Math" panose="02040503050406030204" pitchFamily="18" charset="0"/>
                                </a:rPr>
                              </m:ctrlPr>
                            </m:naryPr>
                            <m:sub>
                              <m:r>
                                <m:rPr>
                                  <m:brk m:alnAt="25"/>
                                </m:rPr>
                                <a:rPr lang="pt-PT" sz="1600" i="1">
                                  <a:latin typeface="Cambria Math" panose="02040503050406030204" pitchFamily="18" charset="0"/>
                                </a:rPr>
                                <m:t>𝑗</m:t>
                              </m:r>
                              <m:r>
                                <a:rPr lang="pt-PT" sz="1600" i="1">
                                  <a:latin typeface="Cambria Math" panose="02040503050406030204" pitchFamily="18" charset="0"/>
                                </a:rPr>
                                <m:t>=1</m:t>
                              </m:r>
                            </m:sub>
                            <m:sup>
                              <m:r>
                                <a:rPr lang="pt-PT" sz="1600" i="1">
                                  <a:latin typeface="Cambria Math" panose="02040503050406030204" pitchFamily="18" charset="0"/>
                                </a:rPr>
                                <m:t>𝑁</m:t>
                              </m:r>
                            </m:sup>
                            <m:e>
                              <m:sSubSup>
                                <m:sSubSupPr>
                                  <m:ctrlPr>
                                    <a:rPr lang="en-GB" sz="1600" b="0" i="1" smtClean="0">
                                      <a:latin typeface="Cambria Math" panose="02040503050406030204" pitchFamily="18" charset="0"/>
                                    </a:rPr>
                                  </m:ctrlPr>
                                </m:sSubSupPr>
                                <m:e>
                                  <m:r>
                                    <a:rPr lang="pt-PT" sz="1600" i="1">
                                      <a:latin typeface="Cambria Math" panose="02040503050406030204" pitchFamily="18" charset="0"/>
                                    </a:rPr>
                                    <m:t>𝑥</m:t>
                                  </m:r>
                                </m:e>
                                <m:sub>
                                  <m:r>
                                    <a:rPr lang="pt-PT" sz="1600" i="1">
                                      <a:latin typeface="Cambria Math" panose="02040503050406030204" pitchFamily="18" charset="0"/>
                                    </a:rPr>
                                    <m:t>𝑗</m:t>
                                  </m:r>
                                </m:sub>
                                <m:sup>
                                  <m:r>
                                    <a:rPr lang="en-GB" sz="1600" b="0" i="1" smtClean="0">
                                      <a:latin typeface="Cambria Math" panose="02040503050406030204" pitchFamily="18" charset="0"/>
                                    </a:rPr>
                                    <m:t>2</m:t>
                                  </m:r>
                                </m:sup>
                              </m:sSubSup>
                            </m:e>
                          </m:nary>
                        </m:den>
                      </m:f>
                      <m:r>
                        <a:rPr lang="en-GB" sz="1600" b="0" i="1" smtClean="0">
                          <a:latin typeface="Cambria Math" panose="02040503050406030204" pitchFamily="18" charset="0"/>
                        </a:rPr>
                        <m:t>=</m:t>
                      </m:r>
                      <m:f>
                        <m:fPr>
                          <m:ctrlPr>
                            <a:rPr lang="en-GB" sz="1600" b="0" i="1" smtClean="0">
                              <a:latin typeface="Cambria Math" panose="02040503050406030204" pitchFamily="18" charset="0"/>
                            </a:rPr>
                          </m:ctrlPr>
                        </m:fPr>
                        <m:num>
                          <m:sSup>
                            <m:sSupPr>
                              <m:ctrlPr>
                                <a:rPr lang="en-GB" sz="1600" b="0" i="1" smtClean="0">
                                  <a:latin typeface="Cambria Math" panose="02040503050406030204" pitchFamily="18" charset="0"/>
                                </a:rPr>
                              </m:ctrlPr>
                            </m:sSupPr>
                            <m:e>
                              <m:d>
                                <m:dPr>
                                  <m:begChr m:val="⟨"/>
                                  <m:endChr m:val="⟩"/>
                                  <m:ctrlPr>
                                    <a:rPr lang="en-GB" sz="1600" b="0" i="1" smtClean="0">
                                      <a:latin typeface="Cambria Math" panose="02040503050406030204" pitchFamily="18" charset="0"/>
                                    </a:rPr>
                                  </m:ctrlPr>
                                </m:dPr>
                                <m:e>
                                  <m:r>
                                    <a:rPr lang="en-GB" sz="1600" b="0" i="1" smtClean="0">
                                      <a:latin typeface="Cambria Math" panose="02040503050406030204" pitchFamily="18" charset="0"/>
                                    </a:rPr>
                                    <m:t>𝑥</m:t>
                                  </m:r>
                                </m:e>
                              </m:d>
                            </m:e>
                            <m:sup>
                              <m:r>
                                <a:rPr lang="en-GB" sz="1600" b="0" i="1" smtClean="0">
                                  <a:latin typeface="Cambria Math" panose="02040503050406030204" pitchFamily="18" charset="0"/>
                                </a:rPr>
                                <m:t>2</m:t>
                              </m:r>
                            </m:sup>
                          </m:sSup>
                        </m:num>
                        <m:den>
                          <m:d>
                            <m:dPr>
                              <m:begChr m:val="⟨"/>
                              <m:endChr m:val="⟩"/>
                              <m:ctrlPr>
                                <a:rPr lang="en-GB" sz="1600" i="1">
                                  <a:latin typeface="Cambria Math" panose="02040503050406030204" pitchFamily="18" charset="0"/>
                                </a:rPr>
                              </m:ctrlPr>
                            </m:dPr>
                            <m:e>
                              <m:sSup>
                                <m:sSupPr>
                                  <m:ctrlPr>
                                    <a:rPr lang="en-GB" sz="1600" b="0" i="1" smtClean="0">
                                      <a:latin typeface="Cambria Math" panose="02040503050406030204" pitchFamily="18" charset="0"/>
                                    </a:rPr>
                                  </m:ctrlPr>
                                </m:sSupPr>
                                <m:e>
                                  <m:r>
                                    <a:rPr lang="en-GB" sz="1600" i="1">
                                      <a:latin typeface="Cambria Math" panose="02040503050406030204" pitchFamily="18" charset="0"/>
                                    </a:rPr>
                                    <m:t>𝑥</m:t>
                                  </m:r>
                                </m:e>
                                <m:sup>
                                  <m:r>
                                    <a:rPr lang="en-GB" sz="1600" b="0" i="1" smtClean="0">
                                      <a:latin typeface="Cambria Math" panose="02040503050406030204" pitchFamily="18" charset="0"/>
                                    </a:rPr>
                                    <m:t>2</m:t>
                                  </m:r>
                                </m:sup>
                              </m:sSup>
                            </m:e>
                          </m:d>
                        </m:den>
                      </m:f>
                    </m:oMath>
                  </m:oMathPara>
                </a14:m>
                <a:endParaRPr lang="en-US" sz="1600" dirty="0"/>
              </a:p>
            </p:txBody>
          </p:sp>
        </mc:Choice>
        <mc:Fallback xmlns="">
          <p:sp>
            <p:nvSpPr>
              <p:cNvPr id="8" name="Rectangle 7"/>
              <p:cNvSpPr>
                <a:spLocks noRot="1" noChangeAspect="1" noMove="1" noResize="1" noEditPoints="1" noAdjustHandles="1" noChangeArrowheads="1" noChangeShapeType="1" noTextEdit="1"/>
              </p:cNvSpPr>
              <p:nvPr/>
            </p:nvSpPr>
            <p:spPr>
              <a:xfrm>
                <a:off x="5073446" y="2967054"/>
                <a:ext cx="3450304" cy="1002006"/>
              </a:xfrm>
              <a:prstGeom prst="rect">
                <a:avLst/>
              </a:prstGeom>
              <a:blipFill rotWithShape="0">
                <a:blip r:embed="rId6"/>
                <a:stretch>
                  <a:fillRect l="-883" t="-1829"/>
                </a:stretch>
              </a:blipFill>
            </p:spPr>
            <p:txBody>
              <a:bodyPr/>
              <a:lstStyle/>
              <a:p>
                <a:r>
                  <a:rPr lang="en-US">
                    <a:noFill/>
                  </a:rPr>
                  <a:t> </a:t>
                </a:r>
              </a:p>
            </p:txBody>
          </p:sp>
        </mc:Fallback>
      </mc:AlternateContent>
      <p:sp>
        <p:nvSpPr>
          <p:cNvPr id="14" name="TextBox 13"/>
          <p:cNvSpPr txBox="1"/>
          <p:nvPr/>
        </p:nvSpPr>
        <p:spPr>
          <a:xfrm>
            <a:off x="-7652" y="6415444"/>
            <a:ext cx="2887464" cy="253916"/>
          </a:xfrm>
          <a:prstGeom prst="rect">
            <a:avLst/>
          </a:prstGeom>
          <a:noFill/>
        </p:spPr>
        <p:txBody>
          <a:bodyPr wrap="square" rtlCol="0">
            <a:spAutoFit/>
          </a:bodyPr>
          <a:lstStyle/>
          <a:p>
            <a:r>
              <a:rPr lang="en-GB" sz="1050" dirty="0" smtClean="0"/>
              <a:t>B. </a:t>
            </a:r>
            <a:r>
              <a:rPr lang="en-GB" sz="1050" dirty="0" err="1" smtClean="0"/>
              <a:t>Kegl</a:t>
            </a:r>
            <a:r>
              <a:rPr lang="en-GB" sz="1050" dirty="0" smtClean="0"/>
              <a:t>  ICRC2013 </a:t>
            </a:r>
            <a:r>
              <a:rPr lang="en-GB" sz="1050" b="1" dirty="0">
                <a:hlinkClick r:id="rId7"/>
              </a:rPr>
              <a:t>arXiv:1307.5059v1</a:t>
            </a:r>
            <a:endParaRPr lang="en-US" sz="1050" dirty="0"/>
          </a:p>
        </p:txBody>
      </p:sp>
      <p:pic>
        <p:nvPicPr>
          <p:cNvPr id="15" name="Picture 14"/>
          <p:cNvPicPr>
            <a:picLocks noChangeAspect="1"/>
          </p:cNvPicPr>
          <p:nvPr/>
        </p:nvPicPr>
        <p:blipFill>
          <a:blip r:embed="rId8"/>
          <a:stretch>
            <a:fillRect/>
          </a:stretch>
        </p:blipFill>
        <p:spPr>
          <a:xfrm>
            <a:off x="5197754" y="3933056"/>
            <a:ext cx="3413894" cy="2406664"/>
          </a:xfrm>
          <a:prstGeom prst="rect">
            <a:avLst/>
          </a:prstGeom>
        </p:spPr>
      </p:pic>
      <mc:AlternateContent xmlns:mc="http://schemas.openxmlformats.org/markup-compatibility/2006" xmlns:a14="http://schemas.microsoft.com/office/drawing/2010/main">
        <mc:Choice Requires="a14">
          <p:sp>
            <p:nvSpPr>
              <p:cNvPr id="16" name="TextBox 15"/>
              <p:cNvSpPr txBox="1"/>
              <p:nvPr/>
            </p:nvSpPr>
            <p:spPr>
              <a:xfrm>
                <a:off x="683568" y="1848716"/>
                <a:ext cx="1260345" cy="299313"/>
              </a:xfrm>
              <a:prstGeom prst="rect">
                <a:avLst/>
              </a:prstGeom>
              <a:noFill/>
            </p:spPr>
            <p:txBody>
              <a:bodyPr wrap="none" lIns="0" tIns="0" rIns="0" bIns="0" rtlCol="0">
                <a:spAutoFit/>
              </a:bodyPr>
              <a:lstStyle/>
              <a:p>
                <a:pPr marL="285750" indent="-285750">
                  <a:buFont typeface="Wingdings" panose="05000000000000000000" pitchFamily="2" charset="2"/>
                  <a:buChar char="q"/>
                </a:pP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𝑓</m:t>
                        </m:r>
                      </m:e>
                      <m:sub>
                        <m:r>
                          <a:rPr lang="en-GB" b="0" i="1" smtClean="0">
                            <a:latin typeface="Cambria Math" panose="02040503050406030204" pitchFamily="18" charset="0"/>
                          </a:rPr>
                          <m:t>𝜇</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𝑆</m:t>
                        </m:r>
                      </m:e>
                      <m:sub>
                        <m:r>
                          <a:rPr lang="en-GB" b="0" i="1" smtClean="0">
                            <a:latin typeface="Cambria Math" panose="02040503050406030204" pitchFamily="18" charset="0"/>
                          </a:rPr>
                          <m:t>𝜇</m:t>
                        </m:r>
                      </m:sub>
                    </m:sSub>
                    <m:r>
                      <a:rPr lang="en-GB" b="0" i="1" smtClean="0">
                        <a:latin typeface="Cambria Math" panose="02040503050406030204" pitchFamily="18" charset="0"/>
                      </a:rPr>
                      <m:t>/</m:t>
                    </m:r>
                    <m:r>
                      <a:rPr lang="en-GB" b="0" i="1" smtClean="0">
                        <a:latin typeface="Cambria Math" panose="02040503050406030204" pitchFamily="18" charset="0"/>
                      </a:rPr>
                      <m:t>𝑆</m:t>
                    </m:r>
                  </m:oMath>
                </a14:m>
                <a:endParaRPr lang="en-US" dirty="0"/>
              </a:p>
            </p:txBody>
          </p:sp>
        </mc:Choice>
        <mc:Fallback xmlns="">
          <p:sp>
            <p:nvSpPr>
              <p:cNvPr id="16" name="TextBox 15"/>
              <p:cNvSpPr txBox="1">
                <a:spLocks noRot="1" noChangeAspect="1" noMove="1" noResize="1" noEditPoints="1" noAdjustHandles="1" noChangeArrowheads="1" noChangeShapeType="1" noTextEdit="1"/>
              </p:cNvSpPr>
              <p:nvPr/>
            </p:nvSpPr>
            <p:spPr>
              <a:xfrm>
                <a:off x="683568" y="1848716"/>
                <a:ext cx="1260345" cy="299313"/>
              </a:xfrm>
              <a:prstGeom prst="rect">
                <a:avLst/>
              </a:prstGeom>
              <a:blipFill rotWithShape="0">
                <a:blip r:embed="rId9"/>
                <a:stretch>
                  <a:fillRect l="-10145" t="-18367" r="-5797" b="-34694"/>
                </a:stretch>
              </a:blipFill>
            </p:spPr>
            <p:txBody>
              <a:bodyPr/>
              <a:lstStyle/>
              <a:p>
                <a:r>
                  <a:rPr lang="en-US">
                    <a:noFill/>
                  </a:rPr>
                  <a:t> </a:t>
                </a:r>
              </a:p>
            </p:txBody>
          </p:sp>
        </mc:Fallback>
      </mc:AlternateContent>
    </p:spTree>
    <p:extLst>
      <p:ext uri="{BB962C8B-B14F-4D97-AF65-F5344CB8AC3E}">
        <p14:creationId xmlns:p14="http://schemas.microsoft.com/office/powerpoint/2010/main" val="126018086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solidFill>
                  <a:prstClr val="white"/>
                </a:solidFill>
              </a:rPr>
              <a:t>Muon</a:t>
            </a:r>
            <a:r>
              <a:rPr lang="en-GB" dirty="0">
                <a:solidFill>
                  <a:prstClr val="white"/>
                </a:solidFill>
              </a:rPr>
              <a:t> counting: </a:t>
            </a:r>
            <a:r>
              <a:rPr lang="en-GB" sz="2400" dirty="0" err="1">
                <a:solidFill>
                  <a:prstClr val="white"/>
                </a:solidFill>
              </a:rPr>
              <a:t>Muon</a:t>
            </a:r>
            <a:r>
              <a:rPr lang="en-GB" sz="2400" dirty="0">
                <a:solidFill>
                  <a:prstClr val="white"/>
                </a:solidFill>
              </a:rPr>
              <a:t> fraction from signal shape</a:t>
            </a:r>
            <a:endParaRPr lang="en-US"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55</a:t>
            </a:fld>
            <a:endParaRPr lang="en-US" dirty="0"/>
          </a:p>
        </p:txBody>
      </p:sp>
      <p:pic>
        <p:nvPicPr>
          <p:cNvPr id="7" name="Picture 6"/>
          <p:cNvPicPr>
            <a:picLocks noChangeAspect="1"/>
          </p:cNvPicPr>
          <p:nvPr/>
        </p:nvPicPr>
        <p:blipFill>
          <a:blip r:embed="rId3"/>
          <a:stretch>
            <a:fillRect/>
          </a:stretch>
        </p:blipFill>
        <p:spPr>
          <a:xfrm>
            <a:off x="468313" y="1785196"/>
            <a:ext cx="3950435" cy="2593057"/>
          </a:xfrm>
          <a:prstGeom prst="rect">
            <a:avLst/>
          </a:prstGeom>
        </p:spPr>
      </p:pic>
      <p:pic>
        <p:nvPicPr>
          <p:cNvPr id="8" name="Picture 7"/>
          <p:cNvPicPr>
            <a:picLocks noChangeAspect="1"/>
          </p:cNvPicPr>
          <p:nvPr/>
        </p:nvPicPr>
        <p:blipFill>
          <a:blip r:embed="rId4"/>
          <a:stretch>
            <a:fillRect/>
          </a:stretch>
        </p:blipFill>
        <p:spPr>
          <a:xfrm>
            <a:off x="5151931" y="1808820"/>
            <a:ext cx="3740549" cy="2569433"/>
          </a:xfrm>
          <a:prstGeom prst="rect">
            <a:avLst/>
          </a:prstGeom>
        </p:spPr>
      </p:pic>
      <mc:AlternateContent xmlns:mc="http://schemas.openxmlformats.org/markup-compatibility/2006" xmlns:a14="http://schemas.microsoft.com/office/drawing/2010/main">
        <mc:Choice Requires="a14">
          <p:sp>
            <p:nvSpPr>
              <p:cNvPr id="9" name="TextBox 8"/>
              <p:cNvSpPr txBox="1"/>
              <p:nvPr/>
            </p:nvSpPr>
            <p:spPr>
              <a:xfrm>
                <a:off x="827584" y="1295484"/>
                <a:ext cx="1260345" cy="299313"/>
              </a:xfrm>
              <a:prstGeom prst="rect">
                <a:avLst/>
              </a:prstGeom>
              <a:noFill/>
            </p:spPr>
            <p:txBody>
              <a:bodyPr wrap="none" lIns="0" tIns="0" rIns="0" bIns="0" rtlCol="0">
                <a:spAutoFit/>
              </a:bodyPr>
              <a:lstStyle/>
              <a:p>
                <a:pPr marL="285750" indent="-285750">
                  <a:buFont typeface="Wingdings" panose="05000000000000000000" pitchFamily="2" charset="2"/>
                  <a:buChar char="q"/>
                </a:pP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𝑓</m:t>
                        </m:r>
                      </m:e>
                      <m:sub>
                        <m:r>
                          <a:rPr lang="en-GB" b="0" i="1" smtClean="0">
                            <a:latin typeface="Cambria Math" panose="02040503050406030204" pitchFamily="18" charset="0"/>
                          </a:rPr>
                          <m:t>𝜇</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𝑆</m:t>
                        </m:r>
                      </m:e>
                      <m:sub>
                        <m:r>
                          <a:rPr lang="en-GB" b="0" i="1" smtClean="0">
                            <a:latin typeface="Cambria Math" panose="02040503050406030204" pitchFamily="18" charset="0"/>
                          </a:rPr>
                          <m:t>𝜇</m:t>
                        </m:r>
                      </m:sub>
                    </m:sSub>
                    <m:r>
                      <a:rPr lang="en-GB" b="0" i="1" smtClean="0">
                        <a:latin typeface="Cambria Math" panose="02040503050406030204" pitchFamily="18" charset="0"/>
                      </a:rPr>
                      <m:t>/</m:t>
                    </m:r>
                    <m:r>
                      <a:rPr lang="en-GB" b="0" i="1" smtClean="0">
                        <a:latin typeface="Cambria Math" panose="02040503050406030204" pitchFamily="18" charset="0"/>
                      </a:rPr>
                      <m:t>𝑆</m:t>
                    </m:r>
                  </m:oMath>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827584" y="1295484"/>
                <a:ext cx="1260345" cy="299313"/>
              </a:xfrm>
              <a:prstGeom prst="rect">
                <a:avLst/>
              </a:prstGeom>
              <a:blipFill rotWithShape="0">
                <a:blip r:embed="rId5"/>
                <a:stretch>
                  <a:fillRect l="-10628" t="-18367" r="-5314" b="-32653"/>
                </a:stretch>
              </a:blipFill>
            </p:spPr>
            <p:txBody>
              <a:bodyPr/>
              <a:lstStyle/>
              <a:p>
                <a:r>
                  <a:rPr lang="en-US">
                    <a:noFill/>
                  </a:rPr>
                  <a:t> </a:t>
                </a:r>
              </a:p>
            </p:txBody>
          </p:sp>
        </mc:Fallback>
      </mc:AlternateContent>
      <p:sp>
        <p:nvSpPr>
          <p:cNvPr id="10" name="TextBox 9"/>
          <p:cNvSpPr txBox="1"/>
          <p:nvPr/>
        </p:nvSpPr>
        <p:spPr>
          <a:xfrm>
            <a:off x="459029" y="4809368"/>
            <a:ext cx="4284476" cy="1323439"/>
          </a:xfrm>
          <a:prstGeom prst="rect">
            <a:avLst/>
          </a:prstGeom>
          <a:noFill/>
        </p:spPr>
        <p:txBody>
          <a:bodyPr wrap="square" rtlCol="0">
            <a:spAutoFit/>
          </a:bodyPr>
          <a:lstStyle/>
          <a:p>
            <a:r>
              <a:rPr lang="en-GB" sz="1600" dirty="0">
                <a:solidFill>
                  <a:srgbClr val="006600"/>
                </a:solidFill>
              </a:rPr>
              <a:t>While </a:t>
            </a:r>
            <a:r>
              <a:rPr lang="en-GB" sz="1600" dirty="0" smtClean="0">
                <a:solidFill>
                  <a:srgbClr val="006600"/>
                </a:solidFill>
              </a:rPr>
              <a:t>the measured </a:t>
            </a:r>
            <a:r>
              <a:rPr lang="en-GB" sz="1600" dirty="0">
                <a:solidFill>
                  <a:srgbClr val="006600"/>
                </a:solidFill>
              </a:rPr>
              <a:t>angular dependence of the </a:t>
            </a:r>
            <a:r>
              <a:rPr lang="en-GB" sz="1600" dirty="0" err="1">
                <a:solidFill>
                  <a:srgbClr val="006600"/>
                </a:solidFill>
              </a:rPr>
              <a:t>muonic</a:t>
            </a:r>
            <a:r>
              <a:rPr lang="en-GB" sz="1600" dirty="0">
                <a:solidFill>
                  <a:srgbClr val="006600"/>
                </a:solidFill>
              </a:rPr>
              <a:t> signal is </a:t>
            </a:r>
            <a:r>
              <a:rPr lang="en-GB" sz="1600" dirty="0" smtClean="0">
                <a:solidFill>
                  <a:srgbClr val="006600"/>
                </a:solidFill>
              </a:rPr>
              <a:t>found to </a:t>
            </a:r>
            <a:r>
              <a:rPr lang="en-GB" sz="1600" dirty="0">
                <a:solidFill>
                  <a:srgbClr val="006600"/>
                </a:solidFill>
              </a:rPr>
              <a:t>be similar to the prediction obtained for proton </a:t>
            </a:r>
            <a:r>
              <a:rPr lang="en-GB" sz="1600" dirty="0" smtClean="0">
                <a:solidFill>
                  <a:srgbClr val="006600"/>
                </a:solidFill>
              </a:rPr>
              <a:t>showers and </a:t>
            </a:r>
            <a:r>
              <a:rPr lang="en-GB" sz="1600" dirty="0">
                <a:solidFill>
                  <a:srgbClr val="006600"/>
                </a:solidFill>
              </a:rPr>
              <a:t>QGSJETII.04, the magnitude of the </a:t>
            </a:r>
            <a:r>
              <a:rPr lang="en-GB" sz="1600" dirty="0" err="1">
                <a:solidFill>
                  <a:srgbClr val="006600"/>
                </a:solidFill>
              </a:rPr>
              <a:t>muonic</a:t>
            </a:r>
            <a:r>
              <a:rPr lang="en-GB" sz="1600" dirty="0">
                <a:solidFill>
                  <a:srgbClr val="006600"/>
                </a:solidFill>
              </a:rPr>
              <a:t> signal </a:t>
            </a:r>
            <a:r>
              <a:rPr lang="en-GB" sz="1600" dirty="0" smtClean="0">
                <a:solidFill>
                  <a:srgbClr val="006600"/>
                </a:solidFill>
              </a:rPr>
              <a:t>is comparable </a:t>
            </a:r>
            <a:r>
              <a:rPr lang="en-GB" sz="1600" dirty="0">
                <a:solidFill>
                  <a:srgbClr val="006600"/>
                </a:solidFill>
              </a:rPr>
              <a:t>to the predictions for iron showers.</a:t>
            </a:r>
            <a:endParaRPr lang="en-US" sz="1600" dirty="0">
              <a:solidFill>
                <a:srgbClr val="006600"/>
              </a:solidFill>
            </a:endParaRPr>
          </a:p>
        </p:txBody>
      </p:sp>
      <p:sp>
        <p:nvSpPr>
          <p:cNvPr id="11" name="TextBox 10"/>
          <p:cNvSpPr txBox="1"/>
          <p:nvPr/>
        </p:nvSpPr>
        <p:spPr>
          <a:xfrm>
            <a:off x="5145885" y="1152752"/>
            <a:ext cx="3780420" cy="553998"/>
          </a:xfrm>
          <a:prstGeom prst="rect">
            <a:avLst/>
          </a:prstGeom>
          <a:noFill/>
        </p:spPr>
        <p:txBody>
          <a:bodyPr wrap="square" rtlCol="0">
            <a:spAutoFit/>
          </a:bodyPr>
          <a:lstStyle/>
          <a:p>
            <a:pPr marL="285750" indent="-285750">
              <a:buFont typeface="Wingdings" panose="05000000000000000000" pitchFamily="2" charset="2"/>
              <a:buChar char="q"/>
            </a:pPr>
            <a:r>
              <a:rPr lang="en-GB" sz="1600" b="1" dirty="0">
                <a:solidFill>
                  <a:srgbClr val="006600"/>
                </a:solidFill>
              </a:rPr>
              <a:t>Total </a:t>
            </a:r>
            <a:r>
              <a:rPr lang="en-GB" sz="1600" b="1" dirty="0" smtClean="0">
                <a:solidFill>
                  <a:srgbClr val="006600"/>
                </a:solidFill>
              </a:rPr>
              <a:t>Signal </a:t>
            </a:r>
            <a:r>
              <a:rPr lang="en-GB" sz="1400" dirty="0" smtClean="0">
                <a:solidFill>
                  <a:srgbClr val="006600"/>
                </a:solidFill>
              </a:rPr>
              <a:t>Corrected for the </a:t>
            </a:r>
            <a:r>
              <a:rPr lang="en-GB" sz="1400" dirty="0" err="1" smtClean="0">
                <a:solidFill>
                  <a:srgbClr val="006600"/>
                </a:solidFill>
              </a:rPr>
              <a:t>center</a:t>
            </a:r>
            <a:r>
              <a:rPr lang="en-GB" sz="1400" dirty="0" smtClean="0">
                <a:solidFill>
                  <a:srgbClr val="006600"/>
                </a:solidFill>
              </a:rPr>
              <a:t> of the bin in radius and energy</a:t>
            </a:r>
            <a:endParaRPr lang="en-US" sz="1500" dirty="0">
              <a:solidFill>
                <a:srgbClr val="006600"/>
              </a:solidFill>
            </a:endParaRPr>
          </a:p>
        </p:txBody>
      </p:sp>
      <mc:AlternateContent xmlns:mc="http://schemas.openxmlformats.org/markup-compatibility/2006" xmlns:a14="http://schemas.microsoft.com/office/drawing/2010/main">
        <mc:Choice Requires="a14">
          <p:sp>
            <p:nvSpPr>
              <p:cNvPr id="12" name="TextBox 11"/>
              <p:cNvSpPr txBox="1"/>
              <p:nvPr/>
            </p:nvSpPr>
            <p:spPr>
              <a:xfrm>
                <a:off x="5744932" y="4509120"/>
                <a:ext cx="2477711" cy="5127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600" b="0" i="1" smtClean="0">
                          <a:latin typeface="Cambria Math" panose="02040503050406030204" pitchFamily="18" charset="0"/>
                        </a:rPr>
                        <m:t>𝑆</m:t>
                      </m:r>
                      <m:d>
                        <m:dPr>
                          <m:ctrlPr>
                            <a:rPr lang="en-GB" sz="1600" b="0" i="1" smtClean="0">
                              <a:latin typeface="Cambria Math" panose="02040503050406030204" pitchFamily="18" charset="0"/>
                            </a:rPr>
                          </m:ctrlPr>
                        </m:dPr>
                        <m:e>
                          <m:r>
                            <a:rPr lang="en-GB" sz="1600" b="0" i="1" smtClean="0">
                              <a:latin typeface="Cambria Math" panose="02040503050406030204" pitchFamily="18" charset="0"/>
                            </a:rPr>
                            <m:t>1000</m:t>
                          </m:r>
                        </m:e>
                      </m:d>
                      <m:r>
                        <a:rPr lang="en-GB" sz="1600" b="0" i="1" smtClean="0">
                          <a:latin typeface="Cambria Math" panose="02040503050406030204" pitchFamily="18" charset="0"/>
                        </a:rPr>
                        <m:t>=</m:t>
                      </m:r>
                      <m:r>
                        <a:rPr lang="en-GB" sz="1600" b="0" i="1" smtClean="0">
                          <a:latin typeface="Cambria Math" panose="02040503050406030204" pitchFamily="18" charset="0"/>
                        </a:rPr>
                        <m:t>𝑆</m:t>
                      </m:r>
                      <m:f>
                        <m:fPr>
                          <m:ctrlPr>
                            <a:rPr lang="en-GB" sz="1600" b="0" i="1" smtClean="0">
                              <a:latin typeface="Cambria Math" panose="02040503050406030204" pitchFamily="18" charset="0"/>
                            </a:rPr>
                          </m:ctrlPr>
                        </m:fPr>
                        <m:num>
                          <m:r>
                            <a:rPr lang="en-GB" sz="1600" b="0" i="1" smtClean="0">
                              <a:latin typeface="Cambria Math" panose="02040503050406030204" pitchFamily="18" charset="0"/>
                            </a:rPr>
                            <m:t>𝐿𝐷𝐹</m:t>
                          </m:r>
                          <m:r>
                            <a:rPr lang="en-GB" sz="1600" b="0" i="1" smtClean="0">
                              <a:latin typeface="Cambria Math" panose="02040503050406030204" pitchFamily="18" charset="0"/>
                            </a:rPr>
                            <m:t>(1000</m:t>
                          </m:r>
                          <m:r>
                            <a:rPr lang="en-GB" sz="1600" b="0" i="1" smtClean="0">
                              <a:latin typeface="Cambria Math" panose="02040503050406030204" pitchFamily="18" charset="0"/>
                            </a:rPr>
                            <m:t>𝑚</m:t>
                          </m:r>
                          <m:r>
                            <a:rPr lang="en-GB" sz="1600" b="0" i="1" smtClean="0">
                              <a:latin typeface="Cambria Math" panose="02040503050406030204" pitchFamily="18" charset="0"/>
                            </a:rPr>
                            <m:t>)</m:t>
                          </m:r>
                        </m:num>
                        <m:den>
                          <m:r>
                            <a:rPr lang="en-GB" sz="1600" b="0" i="1" smtClean="0">
                              <a:latin typeface="Cambria Math" panose="02040503050406030204" pitchFamily="18" charset="0"/>
                            </a:rPr>
                            <m:t>𝐿𝐷𝐹</m:t>
                          </m:r>
                          <m:r>
                            <a:rPr lang="en-GB" sz="1600" b="0" i="1" smtClean="0">
                              <a:latin typeface="Cambria Math" panose="02040503050406030204" pitchFamily="18" charset="0"/>
                            </a:rPr>
                            <m:t>(</m:t>
                          </m:r>
                          <m:r>
                            <a:rPr lang="en-GB" sz="1600" b="0" i="1" smtClean="0">
                              <a:latin typeface="Cambria Math" panose="02040503050406030204" pitchFamily="18" charset="0"/>
                            </a:rPr>
                            <m:t>𝑟</m:t>
                          </m:r>
                          <m:r>
                            <a:rPr lang="en-GB" sz="1600" b="0" i="1" smtClean="0">
                              <a:latin typeface="Cambria Math" panose="02040503050406030204" pitchFamily="18" charset="0"/>
                            </a:rPr>
                            <m:t>)</m:t>
                          </m:r>
                        </m:den>
                      </m:f>
                    </m:oMath>
                  </m:oMathPara>
                </a14:m>
                <a:endParaRPr lang="en-US" sz="1600" dirty="0"/>
              </a:p>
            </p:txBody>
          </p:sp>
        </mc:Choice>
        <mc:Fallback xmlns="">
          <p:sp>
            <p:nvSpPr>
              <p:cNvPr id="12" name="TextBox 11"/>
              <p:cNvSpPr txBox="1">
                <a:spLocks noRot="1" noChangeAspect="1" noMove="1" noResize="1" noEditPoints="1" noAdjustHandles="1" noChangeArrowheads="1" noChangeShapeType="1" noTextEdit="1"/>
              </p:cNvSpPr>
              <p:nvPr/>
            </p:nvSpPr>
            <p:spPr>
              <a:xfrm>
                <a:off x="5744932" y="4509120"/>
                <a:ext cx="2477711" cy="512704"/>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5744932" y="5159262"/>
                <a:ext cx="2077668" cy="2462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600" b="0" i="1" smtClean="0">
                              <a:latin typeface="Cambria Math" panose="02040503050406030204" pitchFamily="18" charset="0"/>
                            </a:rPr>
                          </m:ctrlPr>
                        </m:sSubPr>
                        <m:e>
                          <m:r>
                            <a:rPr lang="en-GB" sz="1600" b="0" i="1" smtClean="0">
                              <a:latin typeface="Cambria Math" panose="02040503050406030204" pitchFamily="18" charset="0"/>
                            </a:rPr>
                            <m:t>𝑆</m:t>
                          </m:r>
                        </m:e>
                        <m:sub>
                          <m:r>
                            <a:rPr lang="en-GB" sz="1600" b="0" i="1" smtClean="0">
                              <a:latin typeface="Cambria Math" panose="02040503050406030204" pitchFamily="18" charset="0"/>
                            </a:rPr>
                            <m:t>19</m:t>
                          </m:r>
                        </m:sub>
                      </m:sSub>
                      <m:r>
                        <a:rPr lang="en-GB" sz="1600" b="0" i="1" smtClean="0">
                          <a:latin typeface="Cambria Math" panose="02040503050406030204" pitchFamily="18" charset="0"/>
                        </a:rPr>
                        <m:t>=</m:t>
                      </m:r>
                      <m:r>
                        <a:rPr lang="en-GB" sz="1600" b="0" i="1" smtClean="0">
                          <a:latin typeface="Cambria Math" panose="02040503050406030204" pitchFamily="18" charset="0"/>
                        </a:rPr>
                        <m:t>𝑆</m:t>
                      </m:r>
                      <m:d>
                        <m:dPr>
                          <m:ctrlPr>
                            <a:rPr lang="en-GB" sz="1600" b="0" i="1" smtClean="0">
                              <a:latin typeface="Cambria Math" panose="02040503050406030204" pitchFamily="18" charset="0"/>
                            </a:rPr>
                          </m:ctrlPr>
                        </m:dPr>
                        <m:e>
                          <m:r>
                            <a:rPr lang="en-GB" sz="1600" b="0" i="1" smtClean="0">
                              <a:latin typeface="Cambria Math" panose="02040503050406030204" pitchFamily="18" charset="0"/>
                            </a:rPr>
                            <m:t>1000</m:t>
                          </m:r>
                        </m:e>
                      </m:d>
                      <m:r>
                        <a:rPr lang="en-GB" sz="1600" b="0" i="1" smtClean="0">
                          <a:latin typeface="Cambria Math" panose="02040503050406030204" pitchFamily="18" charset="0"/>
                        </a:rPr>
                        <m:t>×</m:t>
                      </m:r>
                      <m:r>
                        <a:rPr lang="en-GB" sz="1600" b="0" i="1" smtClean="0">
                          <a:latin typeface="Cambria Math" panose="02040503050406030204" pitchFamily="18" charset="0"/>
                        </a:rPr>
                        <m:t>𝐶</m:t>
                      </m:r>
                      <m:r>
                        <a:rPr lang="en-GB" sz="1600" b="0" i="1" smtClean="0">
                          <a:latin typeface="Cambria Math" panose="02040503050406030204" pitchFamily="18" charset="0"/>
                        </a:rPr>
                        <m:t>(</m:t>
                      </m:r>
                      <m:r>
                        <a:rPr lang="en-GB" sz="1600" b="0" i="1" smtClean="0">
                          <a:latin typeface="Cambria Math" panose="02040503050406030204" pitchFamily="18" charset="0"/>
                        </a:rPr>
                        <m:t>𝐸</m:t>
                      </m:r>
                      <m:r>
                        <a:rPr lang="en-GB" sz="1600" b="0" i="1" smtClean="0">
                          <a:latin typeface="Cambria Math" panose="02040503050406030204" pitchFamily="18" charset="0"/>
                        </a:rPr>
                        <m:t>)</m:t>
                      </m:r>
                    </m:oMath>
                  </m:oMathPara>
                </a14:m>
                <a:endParaRPr lang="en-US" sz="1600" dirty="0"/>
              </a:p>
            </p:txBody>
          </p:sp>
        </mc:Choice>
        <mc:Fallback xmlns="">
          <p:sp>
            <p:nvSpPr>
              <p:cNvPr id="13" name="TextBox 12"/>
              <p:cNvSpPr txBox="1">
                <a:spLocks noRot="1" noChangeAspect="1" noMove="1" noResize="1" noEditPoints="1" noAdjustHandles="1" noChangeArrowheads="1" noChangeShapeType="1" noTextEdit="1"/>
              </p:cNvSpPr>
              <p:nvPr/>
            </p:nvSpPr>
            <p:spPr>
              <a:xfrm>
                <a:off x="5744932" y="5159262"/>
                <a:ext cx="2077668" cy="246221"/>
              </a:xfrm>
              <a:prstGeom prst="rect">
                <a:avLst/>
              </a:prstGeom>
              <a:blipFill rotWithShape="0">
                <a:blip r:embed="rId7"/>
                <a:stretch>
                  <a:fillRect r="-1173" b="-31707"/>
                </a:stretch>
              </a:blipFill>
            </p:spPr>
            <p:txBody>
              <a:bodyPr/>
              <a:lstStyle/>
              <a:p>
                <a:r>
                  <a:rPr lang="en-US">
                    <a:noFill/>
                  </a:rPr>
                  <a:t> </a:t>
                </a:r>
              </a:p>
            </p:txBody>
          </p:sp>
        </mc:Fallback>
      </mc:AlternateContent>
      <p:sp>
        <p:nvSpPr>
          <p:cNvPr id="14" name="TextBox 13"/>
          <p:cNvSpPr txBox="1"/>
          <p:nvPr/>
        </p:nvSpPr>
        <p:spPr>
          <a:xfrm>
            <a:off x="-7652" y="6415444"/>
            <a:ext cx="2887464" cy="253916"/>
          </a:xfrm>
          <a:prstGeom prst="rect">
            <a:avLst/>
          </a:prstGeom>
          <a:noFill/>
        </p:spPr>
        <p:txBody>
          <a:bodyPr wrap="square" rtlCol="0">
            <a:spAutoFit/>
          </a:bodyPr>
          <a:lstStyle/>
          <a:p>
            <a:r>
              <a:rPr lang="en-GB" sz="1050" dirty="0" smtClean="0"/>
              <a:t>B. </a:t>
            </a:r>
            <a:r>
              <a:rPr lang="en-GB" sz="1050" dirty="0" err="1" smtClean="0"/>
              <a:t>Kegl</a:t>
            </a:r>
            <a:r>
              <a:rPr lang="en-GB" sz="1050" dirty="0" smtClean="0"/>
              <a:t>  ICRC2013 </a:t>
            </a:r>
            <a:r>
              <a:rPr lang="en-GB" sz="1050" b="1" dirty="0">
                <a:hlinkClick r:id="rId8"/>
              </a:rPr>
              <a:t>arXiv:1307.5059v1</a:t>
            </a:r>
            <a:endParaRPr lang="en-US" sz="1050" dirty="0"/>
          </a:p>
        </p:txBody>
      </p:sp>
      <mc:AlternateContent xmlns:mc="http://schemas.openxmlformats.org/markup-compatibility/2006" xmlns:a14="http://schemas.microsoft.com/office/drawing/2010/main">
        <mc:Choice Requires="a14">
          <p:sp>
            <p:nvSpPr>
              <p:cNvPr id="15" name="TextBox 14"/>
              <p:cNvSpPr txBox="1"/>
              <p:nvPr/>
            </p:nvSpPr>
            <p:spPr>
              <a:xfrm>
                <a:off x="6660232" y="5766355"/>
                <a:ext cx="2628019" cy="830997"/>
              </a:xfrm>
              <a:prstGeom prst="rect">
                <a:avLst/>
              </a:prstGeom>
              <a:noFill/>
            </p:spPr>
            <p:txBody>
              <a:bodyPr wrap="square" rtlCol="0">
                <a:spAutoFit/>
              </a:bodyPr>
              <a:lstStyle/>
              <a:p>
                <a:pPr marL="174625" indent="-174625">
                  <a:buFont typeface="Wingdings" panose="05000000000000000000" pitchFamily="2" charset="2"/>
                  <a:buChar char="§"/>
                </a:pPr>
                <a:r>
                  <a:rPr lang="en-GB" sz="1200" dirty="0" smtClean="0"/>
                  <a:t>Zenith angle </a:t>
                </a:r>
                <a14:m>
                  <m:oMath xmlns:m="http://schemas.openxmlformats.org/officeDocument/2006/math">
                    <m:r>
                      <a:rPr lang="en-GB" sz="1200" b="0" i="1" smtClean="0">
                        <a:latin typeface="Cambria Math" panose="02040503050406030204" pitchFamily="18" charset="0"/>
                      </a:rPr>
                      <m:t>𝜃</m:t>
                    </m:r>
                    <m:r>
                      <a:rPr lang="en-GB" sz="1200" b="0" i="1" smtClean="0">
                        <a:latin typeface="Cambria Math" panose="02040503050406030204" pitchFamily="18" charset="0"/>
                      </a:rPr>
                      <m:t>&lt;60°</m:t>
                    </m:r>
                  </m:oMath>
                </a14:m>
                <a:endParaRPr lang="en-US" sz="1200" dirty="0" smtClean="0"/>
              </a:p>
              <a:p>
                <a:pPr marL="174625" indent="-174625">
                  <a:buFont typeface="Wingdings" panose="05000000000000000000" pitchFamily="2" charset="2"/>
                  <a:buChar char="§"/>
                </a:pPr>
                <a:r>
                  <a:rPr lang="en-GB" sz="1200" dirty="0" smtClean="0"/>
                  <a:t>Energy </a:t>
                </a:r>
                <a14:m>
                  <m:oMath xmlns:m="http://schemas.openxmlformats.org/officeDocument/2006/math">
                    <m:r>
                      <a:rPr lang="en-GB" sz="1200" b="0" i="1" smtClean="0">
                        <a:latin typeface="Cambria Math" panose="02040503050406030204" pitchFamily="18" charset="0"/>
                      </a:rPr>
                      <m:t>𝐸</m:t>
                    </m:r>
                    <m:r>
                      <a:rPr lang="en-GB" sz="1200" b="0" i="1" smtClean="0">
                        <a:latin typeface="Cambria Math" panose="02040503050406030204" pitchFamily="18" charset="0"/>
                        <a:ea typeface="Cambria Math" panose="02040503050406030204" pitchFamily="18" charset="0"/>
                      </a:rPr>
                      <m:t>∈[</m:t>
                    </m:r>
                    <m:sSup>
                      <m:sSupPr>
                        <m:ctrlPr>
                          <a:rPr lang="en-GB" sz="1200" b="0" i="1" smtClean="0">
                            <a:latin typeface="Cambria Math" panose="02040503050406030204" pitchFamily="18" charset="0"/>
                            <a:ea typeface="Cambria Math" panose="02040503050406030204" pitchFamily="18" charset="0"/>
                          </a:rPr>
                        </m:ctrlPr>
                      </m:sSupPr>
                      <m:e>
                        <m:r>
                          <a:rPr lang="en-GB" sz="1200" b="0" i="1" smtClean="0">
                            <a:latin typeface="Cambria Math" panose="02040503050406030204" pitchFamily="18" charset="0"/>
                            <a:ea typeface="Cambria Math" panose="02040503050406030204" pitchFamily="18" charset="0"/>
                          </a:rPr>
                          <m:t>10</m:t>
                        </m:r>
                      </m:e>
                      <m:sup>
                        <m:r>
                          <a:rPr lang="en-GB" sz="1200" b="0" i="1" smtClean="0">
                            <a:latin typeface="Cambria Math" panose="02040503050406030204" pitchFamily="18" charset="0"/>
                            <a:ea typeface="Cambria Math" panose="02040503050406030204" pitchFamily="18" charset="0"/>
                          </a:rPr>
                          <m:t>18.98</m:t>
                        </m:r>
                      </m:sup>
                    </m:sSup>
                    <m:r>
                      <a:rPr lang="en-GB" sz="1200" b="0" i="1" smtClean="0">
                        <a:latin typeface="Cambria Math" panose="02040503050406030204" pitchFamily="18" charset="0"/>
                        <a:ea typeface="Cambria Math" panose="02040503050406030204" pitchFamily="18" charset="0"/>
                      </a:rPr>
                      <m:t>,</m:t>
                    </m:r>
                    <m:sSup>
                      <m:sSupPr>
                        <m:ctrlPr>
                          <a:rPr lang="en-GB" sz="1200" b="0" i="1" smtClean="0">
                            <a:latin typeface="Cambria Math" panose="02040503050406030204" pitchFamily="18" charset="0"/>
                            <a:ea typeface="Cambria Math" panose="02040503050406030204" pitchFamily="18" charset="0"/>
                          </a:rPr>
                        </m:ctrlPr>
                      </m:sSupPr>
                      <m:e>
                        <m:r>
                          <a:rPr lang="en-GB" sz="1200" b="0" i="1" smtClean="0">
                            <a:latin typeface="Cambria Math" panose="02040503050406030204" pitchFamily="18" charset="0"/>
                            <a:ea typeface="Cambria Math" panose="02040503050406030204" pitchFamily="18" charset="0"/>
                          </a:rPr>
                          <m:t>10</m:t>
                        </m:r>
                      </m:e>
                      <m:sup>
                        <m:r>
                          <a:rPr lang="en-GB" sz="1200" b="0" i="1" smtClean="0">
                            <a:latin typeface="Cambria Math" panose="02040503050406030204" pitchFamily="18" charset="0"/>
                            <a:ea typeface="Cambria Math" panose="02040503050406030204" pitchFamily="18" charset="0"/>
                          </a:rPr>
                          <m:t>19.02</m:t>
                        </m:r>
                      </m:sup>
                    </m:sSup>
                    <m:r>
                      <a:rPr lang="en-GB" sz="1200" b="0" i="1" smtClean="0">
                        <a:latin typeface="Cambria Math" panose="02040503050406030204" pitchFamily="18" charset="0"/>
                        <a:ea typeface="Cambria Math" panose="02040503050406030204" pitchFamily="18" charset="0"/>
                      </a:rPr>
                      <m:t>]</m:t>
                    </m:r>
                  </m:oMath>
                </a14:m>
                <a:endParaRPr lang="en-US" sz="1200" dirty="0" smtClean="0"/>
              </a:p>
              <a:p>
                <a:pPr marL="174625" indent="-174625">
                  <a:buFont typeface="Wingdings" panose="05000000000000000000" pitchFamily="2" charset="2"/>
                  <a:buChar char="§"/>
                </a:pPr>
                <a:r>
                  <a:rPr lang="en-GB" sz="1200" dirty="0" smtClean="0"/>
                  <a:t>Surface Detector distance </a:t>
                </a:r>
                <a:r>
                  <a:rPr lang="en-US" sz="1200" dirty="0"/>
                  <a:t/>
                </a:r>
                <a:br>
                  <a:rPr lang="en-US" sz="1200" dirty="0"/>
                </a:br>
                <a14:m>
                  <m:oMath xmlns:m="http://schemas.openxmlformats.org/officeDocument/2006/math">
                    <m:r>
                      <a:rPr lang="en-GB" sz="1200" b="0" i="1" smtClean="0">
                        <a:latin typeface="Cambria Math" panose="02040503050406030204" pitchFamily="18" charset="0"/>
                      </a:rPr>
                      <m:t>𝑟</m:t>
                    </m:r>
                    <m:r>
                      <a:rPr lang="en-GB" sz="1200" b="0" i="1" smtClean="0">
                        <a:latin typeface="Cambria Math" panose="02040503050406030204" pitchFamily="18" charset="0"/>
                        <a:ea typeface="Cambria Math" panose="02040503050406030204" pitchFamily="18" charset="0"/>
                      </a:rPr>
                      <m:t>∈</m:t>
                    </m:r>
                    <m:d>
                      <m:dPr>
                        <m:begChr m:val="["/>
                        <m:endChr m:val="]"/>
                        <m:ctrlPr>
                          <a:rPr lang="en-GB" sz="1200" b="0" i="1" smtClean="0">
                            <a:latin typeface="Cambria Math" panose="02040503050406030204" pitchFamily="18" charset="0"/>
                            <a:ea typeface="Cambria Math" panose="02040503050406030204" pitchFamily="18" charset="0"/>
                          </a:rPr>
                        </m:ctrlPr>
                      </m:dPr>
                      <m:e>
                        <m:r>
                          <a:rPr lang="en-GB" sz="1200" b="0" i="1" smtClean="0">
                            <a:latin typeface="Cambria Math" panose="02040503050406030204" pitchFamily="18" charset="0"/>
                            <a:ea typeface="Cambria Math" panose="02040503050406030204" pitchFamily="18" charset="0"/>
                          </a:rPr>
                          <m:t>950,1050</m:t>
                        </m:r>
                      </m:e>
                    </m:d>
                    <m:r>
                      <a:rPr lang="en-GB" sz="1200" b="0" i="1" smtClean="0">
                        <a:latin typeface="Cambria Math" panose="02040503050406030204" pitchFamily="18" charset="0"/>
                        <a:ea typeface="Cambria Math" panose="02040503050406030204" pitchFamily="18" charset="0"/>
                      </a:rPr>
                      <m:t>𝑚</m:t>
                    </m:r>
                  </m:oMath>
                </a14:m>
                <a:endParaRPr lang="en-GB" sz="1200" dirty="0" smtClean="0"/>
              </a:p>
            </p:txBody>
          </p:sp>
        </mc:Choice>
        <mc:Fallback xmlns="">
          <p:sp>
            <p:nvSpPr>
              <p:cNvPr id="15" name="TextBox 14"/>
              <p:cNvSpPr txBox="1">
                <a:spLocks noRot="1" noChangeAspect="1" noMove="1" noResize="1" noEditPoints="1" noAdjustHandles="1" noChangeArrowheads="1" noChangeShapeType="1" noTextEdit="1"/>
              </p:cNvSpPr>
              <p:nvPr/>
            </p:nvSpPr>
            <p:spPr>
              <a:xfrm>
                <a:off x="6660232" y="5766355"/>
                <a:ext cx="2628019" cy="830997"/>
              </a:xfrm>
              <a:prstGeom prst="rect">
                <a:avLst/>
              </a:prstGeom>
              <a:blipFill rotWithShape="0">
                <a:blip r:embed="rId9"/>
                <a:stretch>
                  <a:fillRect t="-735"/>
                </a:stretch>
              </a:blipFill>
            </p:spPr>
            <p:txBody>
              <a:bodyPr/>
              <a:lstStyle/>
              <a:p>
                <a:r>
                  <a:rPr lang="en-US">
                    <a:noFill/>
                  </a:rPr>
                  <a:t> </a:t>
                </a:r>
              </a:p>
            </p:txBody>
          </p:sp>
        </mc:Fallback>
      </mc:AlternateContent>
    </p:spTree>
    <p:extLst>
      <p:ext uri="{BB962C8B-B14F-4D97-AF65-F5344CB8AC3E}">
        <p14:creationId xmlns:p14="http://schemas.microsoft.com/office/powerpoint/2010/main" val="147515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347956" y="2272858"/>
            <a:ext cx="5206578" cy="3400137"/>
          </a:xfrm>
          <a:prstGeom prst="rect">
            <a:avLst/>
          </a:prstGeom>
        </p:spPr>
      </p:pic>
      <p:sp>
        <p:nvSpPr>
          <p:cNvPr id="15" name="Rounded Rectangle 14"/>
          <p:cNvSpPr/>
          <p:nvPr/>
        </p:nvSpPr>
        <p:spPr>
          <a:xfrm>
            <a:off x="337056" y="5582502"/>
            <a:ext cx="4355771" cy="726818"/>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 name="Title 1"/>
          <p:cNvSpPr>
            <a:spLocks noGrp="1"/>
          </p:cNvSpPr>
          <p:nvPr>
            <p:ph type="title"/>
          </p:nvPr>
        </p:nvSpPr>
        <p:spPr/>
        <p:txBody>
          <a:bodyPr/>
          <a:lstStyle/>
          <a:p>
            <a:r>
              <a:rPr lang="en-GB" dirty="0" err="1">
                <a:solidFill>
                  <a:prstClr val="white"/>
                </a:solidFill>
              </a:rPr>
              <a:t>Muon</a:t>
            </a:r>
            <a:r>
              <a:rPr lang="en-GB" dirty="0">
                <a:solidFill>
                  <a:prstClr val="white"/>
                </a:solidFill>
              </a:rPr>
              <a:t> counting: </a:t>
            </a:r>
            <a:r>
              <a:rPr lang="en-GB" sz="2400" dirty="0" err="1">
                <a:solidFill>
                  <a:prstClr val="white"/>
                </a:solidFill>
              </a:rPr>
              <a:t>Muon</a:t>
            </a:r>
            <a:r>
              <a:rPr lang="en-GB" sz="2400" dirty="0">
                <a:solidFill>
                  <a:prstClr val="white"/>
                </a:solidFill>
              </a:rPr>
              <a:t> fraction from signal shape</a:t>
            </a:r>
            <a:endParaRPr lang="en-US"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56</a:t>
            </a:fld>
            <a:endParaRPr lang="en-US" dirty="0"/>
          </a:p>
        </p:txBody>
      </p:sp>
      <p:pic>
        <p:nvPicPr>
          <p:cNvPr id="7" name="Picture 6"/>
          <p:cNvPicPr>
            <a:picLocks noChangeAspect="1"/>
          </p:cNvPicPr>
          <p:nvPr/>
        </p:nvPicPr>
        <p:blipFill>
          <a:blip r:embed="rId4"/>
          <a:stretch>
            <a:fillRect/>
          </a:stretch>
        </p:blipFill>
        <p:spPr>
          <a:xfrm>
            <a:off x="143508" y="1124744"/>
            <a:ext cx="1749114" cy="1148114"/>
          </a:xfrm>
          <a:prstGeom prst="rect">
            <a:avLst/>
          </a:prstGeom>
        </p:spPr>
      </p:pic>
      <p:pic>
        <p:nvPicPr>
          <p:cNvPr id="8" name="Picture 7"/>
          <p:cNvPicPr>
            <a:picLocks noChangeAspect="1"/>
          </p:cNvPicPr>
          <p:nvPr/>
        </p:nvPicPr>
        <p:blipFill>
          <a:blip r:embed="rId5"/>
          <a:stretch>
            <a:fillRect/>
          </a:stretch>
        </p:blipFill>
        <p:spPr>
          <a:xfrm>
            <a:off x="2375483" y="1124744"/>
            <a:ext cx="1656184" cy="1137655"/>
          </a:xfrm>
          <a:prstGeom prst="rect">
            <a:avLst/>
          </a:prstGeom>
        </p:spPr>
      </p:pic>
      <mc:AlternateContent xmlns:mc="http://schemas.openxmlformats.org/markup-compatibility/2006" xmlns:a14="http://schemas.microsoft.com/office/drawing/2010/main">
        <mc:Choice Requires="a14">
          <p:sp>
            <p:nvSpPr>
              <p:cNvPr id="9" name="TextBox 8"/>
              <p:cNvSpPr txBox="1"/>
              <p:nvPr/>
            </p:nvSpPr>
            <p:spPr>
              <a:xfrm>
                <a:off x="1892622" y="1297627"/>
                <a:ext cx="448841"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3600" b="1" i="1" smtClean="0">
                          <a:solidFill>
                            <a:srgbClr val="008000"/>
                          </a:solidFill>
                          <a:latin typeface="Cambria Math" panose="02040503050406030204" pitchFamily="18" charset="0"/>
                        </a:rPr>
                        <m:t>+</m:t>
                      </m:r>
                    </m:oMath>
                  </m:oMathPara>
                </a14:m>
                <a:endParaRPr lang="en-US" sz="3600" b="1" dirty="0">
                  <a:solidFill>
                    <a:srgbClr val="008000"/>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1892622" y="1297627"/>
                <a:ext cx="448841" cy="553998"/>
              </a:xfrm>
              <a:prstGeom prst="rect">
                <a:avLst/>
              </a:prstGeom>
              <a:blipFill rotWithShape="0">
                <a:blip r:embed="rId6"/>
                <a:stretch>
                  <a:fillRect/>
                </a:stretch>
              </a:blipFill>
            </p:spPr>
            <p:txBody>
              <a:bodyPr/>
              <a:lstStyle/>
              <a:p>
                <a:r>
                  <a:rPr lang="en-US">
                    <a:noFill/>
                  </a:rPr>
                  <a:t> </a:t>
                </a:r>
              </a:p>
            </p:txBody>
          </p:sp>
        </mc:Fallback>
      </mc:AlternateContent>
      <p:sp>
        <p:nvSpPr>
          <p:cNvPr id="10" name="Arc 9"/>
          <p:cNvSpPr/>
          <p:nvPr/>
        </p:nvSpPr>
        <p:spPr>
          <a:xfrm>
            <a:off x="2258422" y="2052671"/>
            <a:ext cx="957026" cy="1008112"/>
          </a:xfrm>
          <a:prstGeom prst="arc">
            <a:avLst>
              <a:gd name="adj1" fmla="val 4875868"/>
              <a:gd name="adj2" fmla="val 11325485"/>
            </a:avLst>
          </a:prstGeom>
          <a:ln w="38100">
            <a:solidFill>
              <a:srgbClr val="008000"/>
            </a:solidFill>
            <a:headEnd type="triangle" w="lg" len="med"/>
            <a:tailEnd type="non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TextBox 10"/>
              <p:cNvSpPr txBox="1"/>
              <p:nvPr/>
            </p:nvSpPr>
            <p:spPr>
              <a:xfrm>
                <a:off x="344035" y="3356674"/>
                <a:ext cx="2623282" cy="266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600" b="0" i="1" smtClean="0">
                              <a:latin typeface="Cambria Math" panose="02040503050406030204" pitchFamily="18" charset="0"/>
                            </a:rPr>
                          </m:ctrlPr>
                        </m:sSubPr>
                        <m:e>
                          <m:r>
                            <a:rPr lang="en-GB" sz="1600" b="0" i="1" smtClean="0">
                              <a:latin typeface="Cambria Math" panose="02040503050406030204" pitchFamily="18" charset="0"/>
                            </a:rPr>
                            <m:t>𝑆</m:t>
                          </m:r>
                        </m:e>
                        <m:sub>
                          <m:r>
                            <a:rPr lang="en-GB" sz="1600" b="0" i="1" smtClean="0">
                              <a:latin typeface="Cambria Math" panose="02040503050406030204" pitchFamily="18" charset="0"/>
                            </a:rPr>
                            <m:t>𝜇</m:t>
                          </m:r>
                          <m:r>
                            <a:rPr lang="en-GB" sz="1600" b="0" i="1" smtClean="0">
                              <a:latin typeface="Cambria Math" panose="02040503050406030204" pitchFamily="18" charset="0"/>
                            </a:rPr>
                            <m:t>19</m:t>
                          </m:r>
                        </m:sub>
                      </m:sSub>
                      <m:d>
                        <m:dPr>
                          <m:ctrlPr>
                            <a:rPr lang="en-GB" sz="1600" b="0" i="1" smtClean="0">
                              <a:latin typeface="Cambria Math" panose="02040503050406030204" pitchFamily="18" charset="0"/>
                            </a:rPr>
                          </m:ctrlPr>
                        </m:dPr>
                        <m:e>
                          <m:r>
                            <a:rPr lang="en-GB" sz="1600" b="0" i="1" smtClean="0">
                              <a:latin typeface="Cambria Math" panose="02040503050406030204" pitchFamily="18" charset="0"/>
                            </a:rPr>
                            <m:t>1000</m:t>
                          </m:r>
                        </m:e>
                      </m:d>
                      <m:r>
                        <a:rPr lang="en-GB" sz="1600" b="0" i="1" smtClean="0">
                          <a:latin typeface="Cambria Math" panose="02040503050406030204" pitchFamily="18" charset="0"/>
                        </a:rPr>
                        <m:t>=</m:t>
                      </m:r>
                      <m:sSub>
                        <m:sSubPr>
                          <m:ctrlPr>
                            <a:rPr lang="en-GB" sz="1600" b="0" i="1" smtClean="0">
                              <a:latin typeface="Cambria Math" panose="02040503050406030204" pitchFamily="18" charset="0"/>
                            </a:rPr>
                          </m:ctrlPr>
                        </m:sSubPr>
                        <m:e>
                          <m:r>
                            <a:rPr lang="en-GB" sz="1600" b="0" i="1" smtClean="0">
                              <a:latin typeface="Cambria Math" panose="02040503050406030204" pitchFamily="18" charset="0"/>
                            </a:rPr>
                            <m:t>𝑓</m:t>
                          </m:r>
                        </m:e>
                        <m:sub>
                          <m:r>
                            <a:rPr lang="en-GB" sz="1600" b="0" i="1" smtClean="0">
                              <a:latin typeface="Cambria Math" panose="02040503050406030204" pitchFamily="18" charset="0"/>
                            </a:rPr>
                            <m:t>𝜇</m:t>
                          </m:r>
                        </m:sub>
                      </m:sSub>
                      <m:r>
                        <a:rPr lang="en-GB" sz="1600" b="0" i="1" smtClean="0">
                          <a:latin typeface="Cambria Math" panose="02040503050406030204" pitchFamily="18" charset="0"/>
                        </a:rPr>
                        <m:t>×</m:t>
                      </m:r>
                      <m:sSub>
                        <m:sSubPr>
                          <m:ctrlPr>
                            <a:rPr lang="en-GB" sz="1600" b="0" i="1" smtClean="0">
                              <a:latin typeface="Cambria Math" panose="02040503050406030204" pitchFamily="18" charset="0"/>
                            </a:rPr>
                          </m:ctrlPr>
                        </m:sSubPr>
                        <m:e>
                          <m:r>
                            <a:rPr lang="en-GB" sz="1600" b="0" i="1" smtClean="0">
                              <a:latin typeface="Cambria Math" panose="02040503050406030204" pitchFamily="18" charset="0"/>
                            </a:rPr>
                            <m:t>𝑆</m:t>
                          </m:r>
                        </m:e>
                        <m:sub>
                          <m:r>
                            <a:rPr lang="en-GB" sz="1600" b="0" i="1" smtClean="0">
                              <a:latin typeface="Cambria Math" panose="02040503050406030204" pitchFamily="18" charset="0"/>
                            </a:rPr>
                            <m:t>19</m:t>
                          </m:r>
                        </m:sub>
                      </m:sSub>
                      <m:r>
                        <a:rPr lang="en-GB" sz="1600" b="0" i="1" smtClean="0">
                          <a:latin typeface="Cambria Math" panose="02040503050406030204" pitchFamily="18" charset="0"/>
                        </a:rPr>
                        <m:t>(1000)</m:t>
                      </m:r>
                    </m:oMath>
                  </m:oMathPara>
                </a14:m>
                <a:endParaRPr lang="en-US" sz="1600" dirty="0"/>
              </a:p>
            </p:txBody>
          </p:sp>
        </mc:Choice>
        <mc:Fallback xmlns="">
          <p:sp>
            <p:nvSpPr>
              <p:cNvPr id="11" name="TextBox 10"/>
              <p:cNvSpPr txBox="1">
                <a:spLocks noRot="1" noChangeAspect="1" noMove="1" noResize="1" noEditPoints="1" noAdjustHandles="1" noChangeArrowheads="1" noChangeShapeType="1" noTextEdit="1"/>
              </p:cNvSpPr>
              <p:nvPr/>
            </p:nvSpPr>
            <p:spPr>
              <a:xfrm>
                <a:off x="344035" y="3356674"/>
                <a:ext cx="2623282" cy="266035"/>
              </a:xfrm>
              <a:prstGeom prst="rect">
                <a:avLst/>
              </a:prstGeom>
              <a:blipFill rotWithShape="0">
                <a:blip r:embed="rId7"/>
                <a:stretch>
                  <a:fillRect l="-1160" r="-2320" b="-255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468313" y="5665303"/>
                <a:ext cx="4284476" cy="584775"/>
              </a:xfrm>
              <a:prstGeom prst="rect">
                <a:avLst/>
              </a:prstGeom>
              <a:noFill/>
            </p:spPr>
            <p:txBody>
              <a:bodyPr wrap="square" rtlCol="0">
                <a:spAutoFit/>
              </a:bodyPr>
              <a:lstStyle/>
              <a:p>
                <a14:m>
                  <m:oMath xmlns:m="http://schemas.openxmlformats.org/officeDocument/2006/math">
                    <m:r>
                      <a:rPr lang="en-GB" sz="1600" i="1" dirty="0" smtClean="0">
                        <a:solidFill>
                          <a:schemeClr val="bg1"/>
                        </a:solidFill>
                        <a:latin typeface="Cambria Math" panose="02040503050406030204" pitchFamily="18" charset="0"/>
                      </a:rPr>
                      <m:t>1.33±0.02(</m:t>
                    </m:r>
                    <m:r>
                      <a:rPr lang="en-GB" sz="1600" i="1" dirty="0" smtClean="0">
                        <a:solidFill>
                          <a:schemeClr val="bg1"/>
                        </a:solidFill>
                        <a:latin typeface="Cambria Math" panose="02040503050406030204" pitchFamily="18" charset="0"/>
                      </a:rPr>
                      <m:t>𝑠𝑡𝑎𝑡</m:t>
                    </m:r>
                    <m:r>
                      <a:rPr lang="en-GB" sz="1600" i="1" dirty="0" smtClean="0">
                        <a:solidFill>
                          <a:schemeClr val="bg1"/>
                        </a:solidFill>
                        <a:latin typeface="Cambria Math" panose="02040503050406030204" pitchFamily="18" charset="0"/>
                      </a:rPr>
                      <m:t>.)±0.05(</m:t>
                    </m:r>
                    <m:r>
                      <a:rPr lang="en-GB" sz="1600" i="1" dirty="0" smtClean="0">
                        <a:solidFill>
                          <a:schemeClr val="bg1"/>
                        </a:solidFill>
                        <a:latin typeface="Cambria Math" panose="02040503050406030204" pitchFamily="18" charset="0"/>
                      </a:rPr>
                      <m:t>𝑠𝑦𝑠</m:t>
                    </m:r>
                    <m:r>
                      <a:rPr lang="en-GB" sz="1600" i="1" dirty="0" smtClean="0">
                        <a:solidFill>
                          <a:schemeClr val="bg1"/>
                        </a:solidFill>
                        <a:latin typeface="Cambria Math" panose="02040503050406030204" pitchFamily="18" charset="0"/>
                      </a:rPr>
                      <m:t>.) </m:t>
                    </m:r>
                  </m:oMath>
                </a14:m>
                <a:r>
                  <a:rPr lang="en-GB" sz="1600" dirty="0">
                    <a:solidFill>
                      <a:schemeClr val="bg1"/>
                    </a:solidFill>
                  </a:rPr>
                  <a:t>(multivariate</a:t>
                </a:r>
                <a:r>
                  <a:rPr lang="en-GB" sz="1600" dirty="0" smtClean="0">
                    <a:solidFill>
                      <a:schemeClr val="bg1"/>
                    </a:solidFill>
                  </a:rPr>
                  <a:t>)</a:t>
                </a:r>
              </a:p>
              <a:p>
                <a14:m>
                  <m:oMath xmlns:m="http://schemas.openxmlformats.org/officeDocument/2006/math">
                    <m:r>
                      <a:rPr lang="en-GB" sz="1600" i="1" dirty="0">
                        <a:solidFill>
                          <a:schemeClr val="bg1"/>
                        </a:solidFill>
                        <a:latin typeface="Cambria Math" panose="02040503050406030204" pitchFamily="18" charset="0"/>
                      </a:rPr>
                      <m:t>1.3</m:t>
                    </m:r>
                    <m:r>
                      <a:rPr lang="en-GB" sz="1600" b="0" i="1" dirty="0" smtClean="0">
                        <a:solidFill>
                          <a:schemeClr val="bg1"/>
                        </a:solidFill>
                        <a:latin typeface="Cambria Math" panose="02040503050406030204" pitchFamily="18" charset="0"/>
                      </a:rPr>
                      <m:t>1</m:t>
                    </m:r>
                    <m:r>
                      <a:rPr lang="en-GB" sz="1600" i="1" dirty="0">
                        <a:solidFill>
                          <a:schemeClr val="bg1"/>
                        </a:solidFill>
                        <a:latin typeface="Cambria Math" panose="02040503050406030204" pitchFamily="18" charset="0"/>
                      </a:rPr>
                      <m:t>±0.02(</m:t>
                    </m:r>
                    <m:r>
                      <a:rPr lang="en-GB" sz="1600" i="1" dirty="0">
                        <a:solidFill>
                          <a:schemeClr val="bg1"/>
                        </a:solidFill>
                        <a:latin typeface="Cambria Math" panose="02040503050406030204" pitchFamily="18" charset="0"/>
                      </a:rPr>
                      <m:t>𝑠𝑡𝑎𝑡</m:t>
                    </m:r>
                    <m:r>
                      <a:rPr lang="en-GB" sz="1600" i="1" dirty="0">
                        <a:solidFill>
                          <a:schemeClr val="bg1"/>
                        </a:solidFill>
                        <a:latin typeface="Cambria Math" panose="02040503050406030204" pitchFamily="18" charset="0"/>
                      </a:rPr>
                      <m:t>.)±0.09(</m:t>
                    </m:r>
                    <m:r>
                      <a:rPr lang="en-GB" sz="1600" i="1" dirty="0">
                        <a:solidFill>
                          <a:schemeClr val="bg1"/>
                        </a:solidFill>
                        <a:latin typeface="Cambria Math" panose="02040503050406030204" pitchFamily="18" charset="0"/>
                      </a:rPr>
                      <m:t>𝑠𝑦𝑠</m:t>
                    </m:r>
                    <m:r>
                      <a:rPr lang="en-GB" sz="1600" i="1" dirty="0">
                        <a:solidFill>
                          <a:schemeClr val="bg1"/>
                        </a:solidFill>
                        <a:latin typeface="Cambria Math" panose="02040503050406030204" pitchFamily="18" charset="0"/>
                      </a:rPr>
                      <m:t>.) </m:t>
                    </m:r>
                  </m:oMath>
                </a14:m>
                <a:r>
                  <a:rPr lang="en-GB" sz="1600" dirty="0" smtClean="0">
                    <a:solidFill>
                      <a:schemeClr val="bg1"/>
                    </a:solidFill>
                  </a:rPr>
                  <a:t>(smoothing)</a:t>
                </a:r>
                <a:endParaRPr lang="en-GB" sz="1600" dirty="0">
                  <a:solidFill>
                    <a:schemeClr val="bg1"/>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468313" y="5665303"/>
                <a:ext cx="4284476" cy="584775"/>
              </a:xfrm>
              <a:prstGeom prst="rect">
                <a:avLst/>
              </a:prstGeom>
              <a:blipFill rotWithShape="0">
                <a:blip r:embed="rId8"/>
                <a:stretch>
                  <a:fillRect t="-3125" b="-12500"/>
                </a:stretch>
              </a:blipFill>
            </p:spPr>
            <p:txBody>
              <a:bodyPr/>
              <a:lstStyle/>
              <a:p>
                <a:r>
                  <a:rPr lang="en-US">
                    <a:noFill/>
                  </a:rPr>
                  <a:t> </a:t>
                </a:r>
              </a:p>
            </p:txBody>
          </p:sp>
        </mc:Fallback>
      </mc:AlternateContent>
      <p:sp>
        <p:nvSpPr>
          <p:cNvPr id="14" name="TextBox 13"/>
          <p:cNvSpPr txBox="1"/>
          <p:nvPr/>
        </p:nvSpPr>
        <p:spPr>
          <a:xfrm>
            <a:off x="-7652" y="6415444"/>
            <a:ext cx="2887464" cy="253916"/>
          </a:xfrm>
          <a:prstGeom prst="rect">
            <a:avLst/>
          </a:prstGeom>
          <a:noFill/>
        </p:spPr>
        <p:txBody>
          <a:bodyPr wrap="square" rtlCol="0">
            <a:spAutoFit/>
          </a:bodyPr>
          <a:lstStyle/>
          <a:p>
            <a:r>
              <a:rPr lang="en-GB" sz="1050" dirty="0" smtClean="0"/>
              <a:t>B. </a:t>
            </a:r>
            <a:r>
              <a:rPr lang="en-GB" sz="1050" dirty="0" err="1" smtClean="0"/>
              <a:t>Kegl</a:t>
            </a:r>
            <a:r>
              <a:rPr lang="en-GB" sz="1050" dirty="0" smtClean="0"/>
              <a:t>  ICRC2013 </a:t>
            </a:r>
            <a:r>
              <a:rPr lang="en-GB" sz="1050" b="1" dirty="0">
                <a:hlinkClick r:id="rId9"/>
              </a:rPr>
              <a:t>arXiv:1307.5059v1</a:t>
            </a:r>
            <a:endParaRPr lang="en-US" sz="1050" dirty="0"/>
          </a:p>
        </p:txBody>
      </p:sp>
      <mc:AlternateContent xmlns:mc="http://schemas.openxmlformats.org/markup-compatibility/2006" xmlns:a14="http://schemas.microsoft.com/office/drawing/2010/main">
        <mc:Choice Requires="a14">
          <p:sp>
            <p:nvSpPr>
              <p:cNvPr id="5" name="TextBox 4"/>
              <p:cNvSpPr txBox="1"/>
              <p:nvPr/>
            </p:nvSpPr>
            <p:spPr>
              <a:xfrm>
                <a:off x="5363095" y="2120789"/>
                <a:ext cx="1463991" cy="283219"/>
              </a:xfrm>
              <a:prstGeom prst="rect">
                <a:avLst/>
              </a:prstGeom>
              <a:noFill/>
            </p:spPr>
            <p:txBody>
              <a:bodyPr wrap="none" lIns="0" tIns="0" rIns="0" bIns="0" rtlCol="0">
                <a:spAutoFit/>
              </a:bodyPr>
              <a:lstStyle/>
              <a:p>
                <a:r>
                  <a:rPr lang="en-GB" b="1" dirty="0" smtClean="0">
                    <a:solidFill>
                      <a:srgbClr val="C00000"/>
                    </a:solidFill>
                  </a:rPr>
                  <a:t>Energy </a:t>
                </a:r>
                <a14:m>
                  <m:oMath xmlns:m="http://schemas.openxmlformats.org/officeDocument/2006/math">
                    <m:sSup>
                      <m:sSupPr>
                        <m:ctrlPr>
                          <a:rPr lang="en-GB" b="1" i="1" smtClean="0">
                            <a:solidFill>
                              <a:srgbClr val="C00000"/>
                            </a:solidFill>
                            <a:latin typeface="Cambria Math" panose="02040503050406030204" pitchFamily="18" charset="0"/>
                          </a:rPr>
                        </m:ctrlPr>
                      </m:sSupPr>
                      <m:e>
                        <m:r>
                          <a:rPr lang="en-GB" b="1" i="1" smtClean="0">
                            <a:solidFill>
                              <a:srgbClr val="C00000"/>
                            </a:solidFill>
                            <a:latin typeface="Cambria Math" panose="02040503050406030204" pitchFamily="18" charset="0"/>
                          </a:rPr>
                          <m:t>𝟏𝟎</m:t>
                        </m:r>
                      </m:e>
                      <m:sup>
                        <m:r>
                          <a:rPr lang="en-GB" b="1" i="1" smtClean="0">
                            <a:solidFill>
                              <a:srgbClr val="C00000"/>
                            </a:solidFill>
                            <a:latin typeface="Cambria Math" panose="02040503050406030204" pitchFamily="18" charset="0"/>
                          </a:rPr>
                          <m:t>𝟏𝟗</m:t>
                        </m:r>
                      </m:sup>
                    </m:sSup>
                    <m:r>
                      <a:rPr lang="en-GB" b="1" i="1" smtClean="0">
                        <a:solidFill>
                          <a:srgbClr val="C00000"/>
                        </a:solidFill>
                        <a:latin typeface="Cambria Math" panose="02040503050406030204" pitchFamily="18" charset="0"/>
                      </a:rPr>
                      <m:t>𝒆𝑽</m:t>
                    </m:r>
                  </m:oMath>
                </a14:m>
                <a:endParaRPr lang="en-US" b="1" dirty="0">
                  <a:solidFill>
                    <a:srgbClr val="C00000"/>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5363095" y="2120789"/>
                <a:ext cx="1463991" cy="283219"/>
              </a:xfrm>
              <a:prstGeom prst="rect">
                <a:avLst/>
              </a:prstGeom>
              <a:blipFill rotWithShape="0">
                <a:blip r:embed="rId10"/>
                <a:stretch>
                  <a:fillRect l="-10000" t="-26087" r="-5000" b="-50000"/>
                </a:stretch>
              </a:blipFill>
            </p:spPr>
            <p:txBody>
              <a:bodyPr/>
              <a:lstStyle/>
              <a:p>
                <a:r>
                  <a:rPr lang="en-US">
                    <a:noFill/>
                  </a:rPr>
                  <a:t> </a:t>
                </a:r>
              </a:p>
            </p:txBody>
          </p:sp>
        </mc:Fallback>
      </mc:AlternateContent>
    </p:spTree>
    <p:extLst>
      <p:ext uri="{BB962C8B-B14F-4D97-AF65-F5344CB8AC3E}">
        <p14:creationId xmlns:p14="http://schemas.microsoft.com/office/powerpoint/2010/main" val="239238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 width</a:t>
            </a:r>
            <a:endParaRPr lang="en-US"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57</a:t>
            </a:fld>
            <a:endParaRPr lang="en-US" dirty="0"/>
          </a:p>
        </p:txBody>
      </p:sp>
      <p:pic>
        <p:nvPicPr>
          <p:cNvPr id="5" name="Picture 4"/>
          <p:cNvPicPr>
            <a:picLocks noChangeAspect="1"/>
          </p:cNvPicPr>
          <p:nvPr/>
        </p:nvPicPr>
        <p:blipFill>
          <a:blip r:embed="rId3"/>
          <a:stretch>
            <a:fillRect/>
          </a:stretch>
        </p:blipFill>
        <p:spPr>
          <a:xfrm>
            <a:off x="540242" y="1082656"/>
            <a:ext cx="4715516" cy="2048895"/>
          </a:xfrm>
          <a:prstGeom prst="rect">
            <a:avLst/>
          </a:prstGeom>
        </p:spPr>
      </p:pic>
      <p:sp>
        <p:nvSpPr>
          <p:cNvPr id="19" name="TextBox 18"/>
          <p:cNvSpPr txBox="1"/>
          <p:nvPr/>
        </p:nvSpPr>
        <p:spPr>
          <a:xfrm>
            <a:off x="358775" y="3275568"/>
            <a:ext cx="4788532" cy="338554"/>
          </a:xfrm>
          <a:prstGeom prst="rect">
            <a:avLst/>
          </a:prstGeom>
          <a:noFill/>
        </p:spPr>
        <p:txBody>
          <a:bodyPr wrap="square" rtlCol="0">
            <a:spAutoFit/>
          </a:bodyPr>
          <a:lstStyle/>
          <a:p>
            <a:pPr indent="179388">
              <a:buClr>
                <a:srgbClr val="254159"/>
              </a:buClr>
              <a:buSzPct val="75000"/>
              <a:buBlip>
                <a:blip r:embed="rId4"/>
              </a:buBlip>
            </a:pPr>
            <a:r>
              <a:rPr lang="en-GB" sz="1600" b="1" dirty="0" smtClean="0">
                <a:solidFill>
                  <a:schemeClr val="tx2">
                    <a:lumMod val="50000"/>
                  </a:schemeClr>
                </a:solidFill>
              </a:rPr>
              <a:t>Parameterized by </a:t>
            </a:r>
            <a:r>
              <a:rPr lang="en-GB" sz="1600" b="1" dirty="0" err="1" smtClean="0">
                <a:solidFill>
                  <a:schemeClr val="tx2">
                    <a:lumMod val="50000"/>
                  </a:schemeClr>
                </a:solidFill>
              </a:rPr>
              <a:t>Gaisser-Hillas</a:t>
            </a:r>
            <a:r>
              <a:rPr lang="en-GB" sz="1600" b="1" dirty="0" smtClean="0">
                <a:solidFill>
                  <a:schemeClr val="tx2">
                    <a:lumMod val="50000"/>
                  </a:schemeClr>
                </a:solidFill>
              </a:rPr>
              <a:t> function:</a:t>
            </a:r>
            <a:endParaRPr lang="en-GB" sz="1600" b="1" dirty="0">
              <a:solidFill>
                <a:schemeClr val="tx2">
                  <a:lumMod val="50000"/>
                </a:schemeClr>
              </a:solidFill>
            </a:endParaRPr>
          </a:p>
        </p:txBody>
      </p:sp>
      <p:pic>
        <p:nvPicPr>
          <p:cNvPr id="20" name="Picture 7" descr="C:\Users\João\Desktop\Thesis\Thesis\apresentação\eq\6.1.png"/>
          <p:cNvPicPr>
            <a:picLocks noChangeAspect="1" noChangeArrowheads="1"/>
          </p:cNvPicPr>
          <p:nvPr/>
        </p:nvPicPr>
        <p:blipFill>
          <a:blip r:embed="rId5" cstate="print"/>
          <a:srcRect/>
          <a:stretch>
            <a:fillRect/>
          </a:stretch>
        </p:blipFill>
        <p:spPr bwMode="auto">
          <a:xfrm>
            <a:off x="503548" y="3654316"/>
            <a:ext cx="5112567" cy="435648"/>
          </a:xfrm>
          <a:prstGeom prst="rect">
            <a:avLst/>
          </a:prstGeom>
          <a:noFill/>
        </p:spPr>
      </p:pic>
      <p:pic>
        <p:nvPicPr>
          <p:cNvPr id="21" name="Picture 8" descr="C:\Users\João\Desktop\Thesis\Thesis\apresentação\eq\6 (definição N').png"/>
          <p:cNvPicPr>
            <a:picLocks noChangeAspect="1" noChangeArrowheads="1"/>
          </p:cNvPicPr>
          <p:nvPr/>
        </p:nvPicPr>
        <p:blipFill>
          <a:blip r:embed="rId6" cstate="print"/>
          <a:srcRect/>
          <a:stretch>
            <a:fillRect/>
          </a:stretch>
        </p:blipFill>
        <p:spPr bwMode="auto">
          <a:xfrm>
            <a:off x="971600" y="4325441"/>
            <a:ext cx="1080120" cy="255104"/>
          </a:xfrm>
          <a:prstGeom prst="rect">
            <a:avLst/>
          </a:prstGeom>
          <a:noFill/>
        </p:spPr>
      </p:pic>
      <p:pic>
        <p:nvPicPr>
          <p:cNvPr id="22" name="Picture 9" descr="C:\Users\João\Desktop\Thesis\Thesis\apresentação\eq\6 (definição X').png"/>
          <p:cNvPicPr>
            <a:picLocks noChangeAspect="1" noChangeArrowheads="1"/>
          </p:cNvPicPr>
          <p:nvPr/>
        </p:nvPicPr>
        <p:blipFill>
          <a:blip r:embed="rId7" cstate="print"/>
          <a:srcRect/>
          <a:stretch>
            <a:fillRect/>
          </a:stretch>
        </p:blipFill>
        <p:spPr bwMode="auto">
          <a:xfrm>
            <a:off x="2231740" y="4329100"/>
            <a:ext cx="1260140" cy="235591"/>
          </a:xfrm>
          <a:prstGeom prst="rect">
            <a:avLst/>
          </a:prstGeom>
          <a:noFill/>
        </p:spPr>
      </p:pic>
      <p:pic>
        <p:nvPicPr>
          <p:cNvPr id="23" name="Picture 10" descr="C:\Users\João\Desktop\Thesis\Thesis\apresentação\eq\6 (definição X0').png"/>
          <p:cNvPicPr>
            <a:picLocks noChangeAspect="1" noChangeArrowheads="1"/>
          </p:cNvPicPr>
          <p:nvPr/>
        </p:nvPicPr>
        <p:blipFill>
          <a:blip r:embed="rId8" cstate="print"/>
          <a:srcRect/>
          <a:stretch>
            <a:fillRect/>
          </a:stretch>
        </p:blipFill>
        <p:spPr bwMode="auto">
          <a:xfrm>
            <a:off x="3743908" y="4328517"/>
            <a:ext cx="1332148" cy="241720"/>
          </a:xfrm>
          <a:prstGeom prst="rect">
            <a:avLst/>
          </a:prstGeom>
          <a:noFill/>
        </p:spPr>
      </p:pic>
      <p:pic>
        <p:nvPicPr>
          <p:cNvPr id="24" name="Picture 11" descr="C:\Users\João\Desktop\Thesis\Thesis\apresentação\eq\6.2.png"/>
          <p:cNvPicPr>
            <a:picLocks noChangeAspect="1" noChangeArrowheads="1"/>
          </p:cNvPicPr>
          <p:nvPr/>
        </p:nvPicPr>
        <p:blipFill>
          <a:blip r:embed="rId9" cstate="print"/>
          <a:srcRect/>
          <a:stretch>
            <a:fillRect/>
          </a:stretch>
        </p:blipFill>
        <p:spPr bwMode="auto">
          <a:xfrm>
            <a:off x="503238" y="4846102"/>
            <a:ext cx="2232558" cy="479272"/>
          </a:xfrm>
          <a:prstGeom prst="rect">
            <a:avLst/>
          </a:prstGeom>
          <a:noFill/>
        </p:spPr>
      </p:pic>
      <p:pic>
        <p:nvPicPr>
          <p:cNvPr id="25" name="Picture 12" descr="C:\Users\João\Desktop\Thesis\Thesis\apresentação\eq\6 (definição R).png"/>
          <p:cNvPicPr>
            <a:picLocks noChangeAspect="1" noChangeArrowheads="1"/>
          </p:cNvPicPr>
          <p:nvPr/>
        </p:nvPicPr>
        <p:blipFill>
          <a:blip r:embed="rId10" cstate="print"/>
          <a:srcRect/>
          <a:stretch>
            <a:fillRect/>
          </a:stretch>
        </p:blipFill>
        <p:spPr bwMode="auto">
          <a:xfrm>
            <a:off x="2354336" y="5553236"/>
            <a:ext cx="1029532" cy="269024"/>
          </a:xfrm>
          <a:prstGeom prst="rect">
            <a:avLst/>
          </a:prstGeom>
          <a:noFill/>
        </p:spPr>
      </p:pic>
      <p:pic>
        <p:nvPicPr>
          <p:cNvPr id="26" name="Picture 13" descr="C:\Users\João\Desktop\Thesis\Thesis\apresentação\eq\6 (definição L).png"/>
          <p:cNvPicPr>
            <a:picLocks noChangeAspect="1" noChangeArrowheads="1"/>
          </p:cNvPicPr>
          <p:nvPr/>
        </p:nvPicPr>
        <p:blipFill>
          <a:blip r:embed="rId11" cstate="print"/>
          <a:srcRect/>
          <a:stretch>
            <a:fillRect/>
          </a:stretch>
        </p:blipFill>
        <p:spPr bwMode="auto">
          <a:xfrm>
            <a:off x="958116" y="5481228"/>
            <a:ext cx="1201616" cy="373558"/>
          </a:xfrm>
          <a:prstGeom prst="rect">
            <a:avLst/>
          </a:prstGeom>
          <a:noFill/>
        </p:spPr>
      </p:pic>
      <p:pic>
        <p:nvPicPr>
          <p:cNvPr id="27" name="Picture 14" descr="C:\Users\João\Desktop\Thesis\Thesis\apresentação\eq\6.3 c).png"/>
          <p:cNvPicPr>
            <a:picLocks noChangeAspect="1" noChangeArrowheads="1"/>
          </p:cNvPicPr>
          <p:nvPr/>
        </p:nvPicPr>
        <p:blipFill>
          <a:blip r:embed="rId12" cstate="print"/>
          <a:srcRect/>
          <a:stretch>
            <a:fillRect/>
          </a:stretch>
        </p:blipFill>
        <p:spPr bwMode="auto">
          <a:xfrm>
            <a:off x="503238" y="5987752"/>
            <a:ext cx="3676650" cy="609600"/>
          </a:xfrm>
          <a:prstGeom prst="rect">
            <a:avLst/>
          </a:prstGeom>
          <a:noFill/>
        </p:spPr>
      </p:pic>
      <p:sp>
        <p:nvSpPr>
          <p:cNvPr id="28" name="Rectangle 27"/>
          <p:cNvSpPr/>
          <p:nvPr/>
        </p:nvSpPr>
        <p:spPr>
          <a:xfrm>
            <a:off x="503238" y="5987752"/>
            <a:ext cx="4788842" cy="576064"/>
          </a:xfrm>
          <a:prstGeom prst="rect">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503238" y="4761148"/>
            <a:ext cx="4788842" cy="57606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503238" y="3644900"/>
            <a:ext cx="5148882" cy="46817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Left Arrow 30"/>
          <p:cNvSpPr/>
          <p:nvPr/>
        </p:nvSpPr>
        <p:spPr>
          <a:xfrm rot="16200000">
            <a:off x="503548" y="4365104"/>
            <a:ext cx="540060" cy="180020"/>
          </a:xfrm>
          <a:prstGeom prst="leftArrow">
            <a:avLst/>
          </a:prstGeom>
          <a:solidFill>
            <a:srgbClr val="2541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Left Arrow 31"/>
          <p:cNvSpPr/>
          <p:nvPr/>
        </p:nvSpPr>
        <p:spPr>
          <a:xfrm rot="16200000">
            <a:off x="503548" y="5553236"/>
            <a:ext cx="540060" cy="180020"/>
          </a:xfrm>
          <a:prstGeom prst="leftArrow">
            <a:avLst/>
          </a:prstGeom>
          <a:solidFill>
            <a:srgbClr val="2541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 name="Picture 5" descr="C:\Users\João\Desktop\Thesis\Thesis\apresentação\LR.jpg"/>
          <p:cNvPicPr>
            <a:picLocks noChangeAspect="1" noChangeArrowheads="1"/>
          </p:cNvPicPr>
          <p:nvPr/>
        </p:nvPicPr>
        <p:blipFill>
          <a:blip r:embed="rId13" cstate="print"/>
          <a:srcRect/>
          <a:stretch>
            <a:fillRect/>
          </a:stretch>
        </p:blipFill>
        <p:spPr bwMode="auto">
          <a:xfrm>
            <a:off x="5868144" y="4686324"/>
            <a:ext cx="3185976" cy="1767012"/>
          </a:xfrm>
          <a:prstGeom prst="rect">
            <a:avLst/>
          </a:prstGeom>
          <a:noFill/>
        </p:spPr>
      </p:pic>
      <p:sp>
        <p:nvSpPr>
          <p:cNvPr id="34" name="TextBox 33"/>
          <p:cNvSpPr txBox="1"/>
          <p:nvPr/>
        </p:nvSpPr>
        <p:spPr>
          <a:xfrm>
            <a:off x="7596336" y="4545124"/>
            <a:ext cx="1367644" cy="369332"/>
          </a:xfrm>
          <a:prstGeom prst="rect">
            <a:avLst/>
          </a:prstGeom>
          <a:noFill/>
        </p:spPr>
        <p:txBody>
          <a:bodyPr wrap="square" rtlCol="0">
            <a:spAutoFit/>
          </a:bodyPr>
          <a:lstStyle/>
          <a:p>
            <a:r>
              <a:rPr lang="en-GB" dirty="0" smtClean="0">
                <a:solidFill>
                  <a:schemeClr val="tx2">
                    <a:lumMod val="50000"/>
                  </a:schemeClr>
                </a:solidFill>
              </a:rPr>
              <a:t>L ~ Width</a:t>
            </a:r>
            <a:endParaRPr lang="en-GB" dirty="0">
              <a:solidFill>
                <a:schemeClr val="tx2">
                  <a:lumMod val="50000"/>
                </a:schemeClr>
              </a:solidFill>
            </a:endParaRPr>
          </a:p>
        </p:txBody>
      </p:sp>
      <p:sp>
        <p:nvSpPr>
          <p:cNvPr id="35" name="Rectangle 34"/>
          <p:cNvSpPr/>
          <p:nvPr/>
        </p:nvSpPr>
        <p:spPr>
          <a:xfrm>
            <a:off x="5580112" y="4401108"/>
            <a:ext cx="3563888" cy="2160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6" name="Picture 6" descr="C:\Users\João\Desktop\Thesis\Thesis\apresentação\LR2.jpg"/>
          <p:cNvPicPr>
            <a:picLocks noChangeAspect="1" noChangeArrowheads="1"/>
          </p:cNvPicPr>
          <p:nvPr/>
        </p:nvPicPr>
        <p:blipFill>
          <a:blip r:embed="rId14" cstate="print"/>
          <a:srcRect/>
          <a:stretch>
            <a:fillRect/>
          </a:stretch>
        </p:blipFill>
        <p:spPr bwMode="auto">
          <a:xfrm>
            <a:off x="5711462" y="4617132"/>
            <a:ext cx="3432537" cy="1881748"/>
          </a:xfrm>
          <a:prstGeom prst="rect">
            <a:avLst/>
          </a:prstGeom>
          <a:noFill/>
        </p:spPr>
      </p:pic>
      <p:sp>
        <p:nvSpPr>
          <p:cNvPr id="37" name="TextBox 36"/>
          <p:cNvSpPr txBox="1"/>
          <p:nvPr/>
        </p:nvSpPr>
        <p:spPr>
          <a:xfrm>
            <a:off x="7452320" y="4545124"/>
            <a:ext cx="1511660" cy="369332"/>
          </a:xfrm>
          <a:prstGeom prst="rect">
            <a:avLst/>
          </a:prstGeom>
          <a:noFill/>
        </p:spPr>
        <p:txBody>
          <a:bodyPr wrap="square" rtlCol="0">
            <a:spAutoFit/>
          </a:bodyPr>
          <a:lstStyle/>
          <a:p>
            <a:r>
              <a:rPr lang="en-GB" dirty="0" smtClean="0">
                <a:solidFill>
                  <a:schemeClr val="tx2">
                    <a:lumMod val="50000"/>
                  </a:schemeClr>
                </a:solidFill>
              </a:rPr>
              <a:t>R ~ Rotation</a:t>
            </a:r>
            <a:endParaRPr lang="en-GB" dirty="0">
              <a:solidFill>
                <a:schemeClr val="tx2">
                  <a:lumMod val="50000"/>
                </a:schemeClr>
              </a:solidFill>
            </a:endParaRPr>
          </a:p>
        </p:txBody>
      </p:sp>
    </p:spTree>
    <p:extLst>
      <p:ext uri="{BB962C8B-B14F-4D97-AF65-F5344CB8AC3E}">
        <p14:creationId xmlns:p14="http://schemas.microsoft.com/office/powerpoint/2010/main" val="331182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1" grpId="0" animBg="1"/>
      <p:bldP spid="32" grpId="0" animBg="1"/>
      <p:bldP spid="34" grpId="0"/>
      <p:bldP spid="35" grpId="0" animBg="1"/>
      <p:bldP spid="3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3D </a:t>
            </a:r>
            <a:r>
              <a:rPr lang="en-US" dirty="0" smtClean="0"/>
              <a:t>Shower shape</a:t>
            </a:r>
            <a:endParaRPr lang="en-US" dirty="0"/>
          </a:p>
        </p:txBody>
      </p:sp>
      <p:pic>
        <p:nvPicPr>
          <p:cNvPr id="4" name="Picture 3" descr="C:\Users\João\Picture2.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51520" y="2065957"/>
            <a:ext cx="2229149" cy="4453286"/>
          </a:xfrm>
          <a:prstGeom prst="rect">
            <a:avLst/>
          </a:prstGeom>
          <a:noFill/>
        </p:spPr>
      </p:pic>
      <p:sp>
        <p:nvSpPr>
          <p:cNvPr id="6" name="TextBox 5"/>
          <p:cNvSpPr txBox="1"/>
          <p:nvPr/>
        </p:nvSpPr>
        <p:spPr>
          <a:xfrm>
            <a:off x="5955157" y="3774979"/>
            <a:ext cx="2454440" cy="461665"/>
          </a:xfrm>
          <a:prstGeom prst="rect">
            <a:avLst/>
          </a:prstGeom>
          <a:noFill/>
        </p:spPr>
        <p:txBody>
          <a:bodyPr wrap="square" rtlCol="0">
            <a:spAutoFit/>
          </a:bodyPr>
          <a:lstStyle/>
          <a:p>
            <a:r>
              <a:rPr lang="en-US" sz="1200" dirty="0" smtClean="0">
                <a:solidFill>
                  <a:srgbClr val="580000"/>
                </a:solidFill>
              </a:rPr>
              <a:t>Energy = 1.58x10</a:t>
            </a:r>
            <a:r>
              <a:rPr lang="en-US" sz="1200" baseline="30000" dirty="0" smtClean="0">
                <a:solidFill>
                  <a:srgbClr val="580000"/>
                </a:solidFill>
              </a:rPr>
              <a:t>19</a:t>
            </a:r>
          </a:p>
          <a:p>
            <a:r>
              <a:rPr lang="en-US" sz="1200" dirty="0" smtClean="0">
                <a:solidFill>
                  <a:srgbClr val="580000"/>
                </a:solidFill>
              </a:rPr>
              <a:t>Distance </a:t>
            </a:r>
            <a:r>
              <a:rPr lang="en-US" sz="1200" baseline="-25000" dirty="0" smtClean="0">
                <a:solidFill>
                  <a:srgbClr val="580000"/>
                </a:solidFill>
              </a:rPr>
              <a:t>to eye</a:t>
            </a:r>
            <a:r>
              <a:rPr lang="en-US" sz="1200" dirty="0" smtClean="0">
                <a:solidFill>
                  <a:srgbClr val="580000"/>
                </a:solidFill>
              </a:rPr>
              <a:t>= 3.87 km</a:t>
            </a:r>
            <a:endParaRPr lang="en-US" sz="1200" dirty="0">
              <a:solidFill>
                <a:srgbClr val="580000"/>
              </a:solidFill>
            </a:endParaRPr>
          </a:p>
        </p:txBody>
      </p:sp>
      <p:pic>
        <p:nvPicPr>
          <p:cNvPr id="58" name="Picture 5"/>
          <p:cNvPicPr>
            <a:picLocks noChangeAspect="1" noChangeArrowheads="1"/>
          </p:cNvPicPr>
          <p:nvPr/>
        </p:nvPicPr>
        <p:blipFill>
          <a:blip r:embed="rId4" cstate="print"/>
          <a:srcRect/>
          <a:stretch>
            <a:fillRect/>
          </a:stretch>
        </p:blipFill>
        <p:spPr bwMode="auto">
          <a:xfrm>
            <a:off x="5097229" y="4178866"/>
            <a:ext cx="3531970" cy="2316281"/>
          </a:xfrm>
          <a:prstGeom prst="rect">
            <a:avLst/>
          </a:prstGeom>
          <a:noFill/>
          <a:ln w="9525">
            <a:noFill/>
            <a:miter lim="800000"/>
            <a:headEnd/>
            <a:tailEnd/>
          </a:ln>
        </p:spPr>
      </p:pic>
      <p:sp>
        <p:nvSpPr>
          <p:cNvPr id="59" name="Left-Right Arrow 58"/>
          <p:cNvSpPr/>
          <p:nvPr/>
        </p:nvSpPr>
        <p:spPr>
          <a:xfrm rot="656906">
            <a:off x="6334999" y="5220808"/>
            <a:ext cx="756084" cy="216024"/>
          </a:xfrm>
          <a:prstGeom prst="leftRightArrow">
            <a:avLst/>
          </a:prstGeom>
          <a:solidFill>
            <a:srgbClr val="FF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Slide Number Placeholder 61"/>
          <p:cNvSpPr>
            <a:spLocks noGrp="1"/>
          </p:cNvSpPr>
          <p:nvPr>
            <p:ph type="sldNum" sz="quarter" idx="12"/>
          </p:nvPr>
        </p:nvSpPr>
        <p:spPr/>
        <p:txBody>
          <a:bodyPr/>
          <a:lstStyle/>
          <a:p>
            <a:fld id="{8745C66F-FC7B-4C52-931F-EAABACA1CBDF}" type="slidenum">
              <a:rPr lang="en-US" smtClean="0"/>
              <a:pPr/>
              <a:t>58</a:t>
            </a:fld>
            <a:endParaRPr lang="en-US" dirty="0"/>
          </a:p>
        </p:txBody>
      </p:sp>
      <p:sp>
        <p:nvSpPr>
          <p:cNvPr id="5" name="TextBox 4"/>
          <p:cNvSpPr txBox="1"/>
          <p:nvPr/>
        </p:nvSpPr>
        <p:spPr>
          <a:xfrm>
            <a:off x="5902752" y="3454532"/>
            <a:ext cx="1625766" cy="400110"/>
          </a:xfrm>
          <a:prstGeom prst="rect">
            <a:avLst/>
          </a:prstGeom>
          <a:noFill/>
        </p:spPr>
        <p:txBody>
          <a:bodyPr wrap="none" rtlCol="0">
            <a:spAutoFit/>
          </a:bodyPr>
          <a:lstStyle/>
          <a:p>
            <a:pPr algn="ctr"/>
            <a:r>
              <a:rPr lang="en-US" sz="2000" u="sng" dirty="0" err="1" smtClean="0">
                <a:solidFill>
                  <a:srgbClr val="580000"/>
                </a:solidFill>
              </a:rPr>
              <a:t>SDId</a:t>
            </a:r>
            <a:r>
              <a:rPr lang="en-US" sz="2000" u="sng" dirty="0" smtClean="0">
                <a:solidFill>
                  <a:srgbClr val="580000"/>
                </a:solidFill>
              </a:rPr>
              <a:t> 3599086</a:t>
            </a:r>
            <a:endParaRPr lang="en-US" sz="2000" u="sng" dirty="0">
              <a:solidFill>
                <a:srgbClr val="580000"/>
              </a:solidFill>
            </a:endParaRPr>
          </a:p>
        </p:txBody>
      </p:sp>
      <p:sp>
        <p:nvSpPr>
          <p:cNvPr id="63" name="Content Placeholder 2"/>
          <p:cNvSpPr>
            <a:spLocks noGrp="1"/>
          </p:cNvSpPr>
          <p:nvPr>
            <p:ph idx="1"/>
          </p:nvPr>
        </p:nvSpPr>
        <p:spPr>
          <a:xfrm>
            <a:off x="463474" y="1438788"/>
            <a:ext cx="3357225" cy="380481"/>
          </a:xfrm>
        </p:spPr>
        <p:txBody>
          <a:bodyPr>
            <a:normAutofit/>
          </a:bodyPr>
          <a:lstStyle/>
          <a:p>
            <a:pPr lvl="1"/>
            <a:r>
              <a:rPr lang="en-GB" sz="1700" i="0" dirty="0" smtClean="0">
                <a:solidFill>
                  <a:schemeClr val="bg1">
                    <a:lumMod val="85000"/>
                  </a:schemeClr>
                </a:solidFill>
                <a:latin typeface="+mn-lt"/>
              </a:rPr>
              <a:t>Shower intrinsic width</a:t>
            </a:r>
          </a:p>
        </p:txBody>
      </p:sp>
      <p:sp>
        <p:nvSpPr>
          <p:cNvPr id="65" name="Content Placeholder 2"/>
          <p:cNvSpPr txBox="1">
            <a:spLocks/>
          </p:cNvSpPr>
          <p:nvPr/>
        </p:nvSpPr>
        <p:spPr>
          <a:xfrm>
            <a:off x="468914" y="1074570"/>
            <a:ext cx="3357225" cy="421687"/>
          </a:xfrm>
          <a:prstGeom prst="rect">
            <a:avLst/>
          </a:prstGeom>
        </p:spPr>
        <p:txBody>
          <a:bodyPr vert="horz" lIns="91440" tIns="45720" rIns="91440" bIns="45720" rtlCol="0">
            <a:normAutofit/>
          </a:bodyPr>
          <a:lstStyle>
            <a:lvl1pPr marL="358775" indent="-358775" algn="l" defTabSz="914400" rtl="0" eaLnBrk="1" latinLnBrk="0" hangingPunct="1">
              <a:lnSpc>
                <a:spcPct val="90000"/>
              </a:lnSpc>
              <a:spcBef>
                <a:spcPts val="1000"/>
              </a:spcBef>
              <a:buFont typeface="Wingdings" panose="05000000000000000000" pitchFamily="2" charset="2"/>
              <a:buChar char="q"/>
              <a:defRPr sz="2300" b="1" kern="1200">
                <a:solidFill>
                  <a:srgbClr val="C00000"/>
                </a:solidFill>
                <a:latin typeface="+mn-lt"/>
                <a:ea typeface="+mn-ea"/>
                <a:cs typeface="+mn-cs"/>
              </a:defRPr>
            </a:lvl1pPr>
            <a:lvl2pPr marL="742950" indent="-285750" algn="l" defTabSz="914400" rtl="0" eaLnBrk="1" latinLnBrk="0" hangingPunct="1">
              <a:lnSpc>
                <a:spcPct val="90000"/>
              </a:lnSpc>
              <a:spcBef>
                <a:spcPts val="500"/>
              </a:spcBef>
              <a:buClr>
                <a:schemeClr val="accent6">
                  <a:lumMod val="75000"/>
                </a:schemeClr>
              </a:buClr>
              <a:buFont typeface="Wingdings" panose="05000000000000000000" pitchFamily="2" charset="2"/>
              <a:buChar char="Ø"/>
              <a:defRPr sz="2000" b="0" kern="1200">
                <a:solidFill>
                  <a:schemeClr val="accent6">
                    <a:lumMod val="50000"/>
                  </a:schemeClr>
                </a:solidFill>
                <a:latin typeface="Tw Cen MT" panose="020B0602020104020603" pitchFamily="34" charset="0"/>
                <a:ea typeface="+mn-ea"/>
                <a:cs typeface="+mn-cs"/>
              </a:defRPr>
            </a:lvl2pPr>
            <a:lvl3pPr marL="1074738" indent="-160338" algn="l" defTabSz="914400" rtl="0" eaLnBrk="1" latinLnBrk="0" hangingPunct="1">
              <a:lnSpc>
                <a:spcPct val="90000"/>
              </a:lnSpc>
              <a:spcBef>
                <a:spcPts val="500"/>
              </a:spcBef>
              <a:buSzPct val="110000"/>
              <a:buFont typeface="Wingdings" panose="05000000000000000000" pitchFamily="2" charset="2"/>
              <a:buChar char="§"/>
              <a:defRPr sz="1800" kern="1200">
                <a:solidFill>
                  <a:schemeClr val="tx2">
                    <a:lumMod val="50000"/>
                  </a:schemeClr>
                </a:solidFill>
                <a:latin typeface="+mn-lt"/>
                <a:ea typeface="+mn-ea"/>
                <a:cs typeface="+mn-cs"/>
              </a:defRPr>
            </a:lvl3pPr>
            <a:lvl4pPr marL="1527175" indent="-155575" algn="l" defTabSz="914400" rtl="0" eaLnBrk="1" latinLnBrk="0" hangingPunct="1">
              <a:lnSpc>
                <a:spcPct val="90000"/>
              </a:lnSpc>
              <a:spcBef>
                <a:spcPts val="500"/>
              </a:spcBef>
              <a:buSzPct val="13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0" dirty="0" smtClean="0"/>
              <a:t>Shower in 3D space:</a:t>
            </a:r>
          </a:p>
        </p:txBody>
      </p:sp>
      <p:sp>
        <p:nvSpPr>
          <p:cNvPr id="66" name="Content Placeholder 2"/>
          <p:cNvSpPr txBox="1">
            <a:spLocks/>
          </p:cNvSpPr>
          <p:nvPr/>
        </p:nvSpPr>
        <p:spPr>
          <a:xfrm>
            <a:off x="466522" y="1703964"/>
            <a:ext cx="3357225" cy="380481"/>
          </a:xfrm>
          <a:prstGeom prst="rect">
            <a:avLst/>
          </a:prstGeom>
        </p:spPr>
        <p:txBody>
          <a:bodyPr vert="horz" lIns="91440" tIns="45720" rIns="91440" bIns="45720" rtlCol="0">
            <a:normAutofit/>
          </a:bodyPr>
          <a:lstStyle>
            <a:lvl1pPr marL="358775" indent="-358775" algn="l" defTabSz="914400" rtl="0" eaLnBrk="1" latinLnBrk="0" hangingPunct="1">
              <a:lnSpc>
                <a:spcPct val="90000"/>
              </a:lnSpc>
              <a:spcBef>
                <a:spcPts val="1000"/>
              </a:spcBef>
              <a:buFont typeface="Wingdings" panose="05000000000000000000" pitchFamily="2" charset="2"/>
              <a:buChar char="q"/>
              <a:defRPr sz="2300" b="1" kern="1200">
                <a:solidFill>
                  <a:srgbClr val="C00000"/>
                </a:solidFill>
                <a:latin typeface="+mn-lt"/>
                <a:ea typeface="+mn-ea"/>
                <a:cs typeface="+mn-cs"/>
              </a:defRPr>
            </a:lvl1pPr>
            <a:lvl2pPr marL="742950" indent="-285750" algn="l" defTabSz="914400" rtl="0" eaLnBrk="1" latinLnBrk="0" hangingPunct="1">
              <a:lnSpc>
                <a:spcPct val="90000"/>
              </a:lnSpc>
              <a:spcBef>
                <a:spcPts val="500"/>
              </a:spcBef>
              <a:buClr>
                <a:schemeClr val="accent6">
                  <a:lumMod val="75000"/>
                </a:schemeClr>
              </a:buClr>
              <a:buFont typeface="Wingdings" panose="05000000000000000000" pitchFamily="2" charset="2"/>
              <a:buChar char="Ø"/>
              <a:defRPr sz="2000" b="0" kern="1200">
                <a:solidFill>
                  <a:schemeClr val="accent6">
                    <a:lumMod val="50000"/>
                  </a:schemeClr>
                </a:solidFill>
                <a:latin typeface="Tw Cen MT" panose="020B0602020104020603" pitchFamily="34" charset="0"/>
                <a:ea typeface="+mn-ea"/>
                <a:cs typeface="+mn-cs"/>
              </a:defRPr>
            </a:lvl2pPr>
            <a:lvl3pPr marL="1074738" indent="-160338" algn="l" defTabSz="914400" rtl="0" eaLnBrk="1" latinLnBrk="0" hangingPunct="1">
              <a:lnSpc>
                <a:spcPct val="90000"/>
              </a:lnSpc>
              <a:spcBef>
                <a:spcPts val="500"/>
              </a:spcBef>
              <a:buSzPct val="110000"/>
              <a:buFont typeface="Wingdings" panose="05000000000000000000" pitchFamily="2" charset="2"/>
              <a:buChar char="§"/>
              <a:defRPr sz="1800" kern="1200">
                <a:solidFill>
                  <a:schemeClr val="tx2">
                    <a:lumMod val="50000"/>
                  </a:schemeClr>
                </a:solidFill>
                <a:latin typeface="+mn-lt"/>
                <a:ea typeface="+mn-ea"/>
                <a:cs typeface="+mn-cs"/>
              </a:defRPr>
            </a:lvl3pPr>
            <a:lvl4pPr marL="1527175" indent="-155575" algn="l" defTabSz="914400" rtl="0" eaLnBrk="1" latinLnBrk="0" hangingPunct="1">
              <a:lnSpc>
                <a:spcPct val="90000"/>
              </a:lnSpc>
              <a:spcBef>
                <a:spcPts val="500"/>
              </a:spcBef>
              <a:buSzPct val="13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sz="1700" dirty="0" smtClean="0">
                <a:solidFill>
                  <a:schemeClr val="bg1">
                    <a:lumMod val="85000"/>
                  </a:schemeClr>
                </a:solidFill>
                <a:latin typeface="+mn-lt"/>
              </a:rPr>
              <a:t>Atmospheric effects</a:t>
            </a:r>
            <a:endParaRPr lang="en-GB" sz="1700" dirty="0">
              <a:solidFill>
                <a:schemeClr val="bg1">
                  <a:lumMod val="85000"/>
                </a:schemeClr>
              </a:solidFill>
              <a:latin typeface="+mn-lt"/>
            </a:endParaRPr>
          </a:p>
        </p:txBody>
      </p:sp>
      <p:sp>
        <p:nvSpPr>
          <p:cNvPr id="67" name="Content Placeholder 2"/>
          <p:cNvSpPr txBox="1">
            <a:spLocks/>
          </p:cNvSpPr>
          <p:nvPr/>
        </p:nvSpPr>
        <p:spPr>
          <a:xfrm>
            <a:off x="463474" y="1959996"/>
            <a:ext cx="3357225" cy="380481"/>
          </a:xfrm>
          <a:prstGeom prst="rect">
            <a:avLst/>
          </a:prstGeom>
        </p:spPr>
        <p:txBody>
          <a:bodyPr vert="horz" lIns="91440" tIns="45720" rIns="91440" bIns="45720" rtlCol="0">
            <a:normAutofit/>
          </a:bodyPr>
          <a:lstStyle>
            <a:lvl1pPr marL="358775" indent="-358775" algn="l" defTabSz="914400" rtl="0" eaLnBrk="1" latinLnBrk="0" hangingPunct="1">
              <a:lnSpc>
                <a:spcPct val="90000"/>
              </a:lnSpc>
              <a:spcBef>
                <a:spcPts val="1000"/>
              </a:spcBef>
              <a:buFont typeface="Wingdings" panose="05000000000000000000" pitchFamily="2" charset="2"/>
              <a:buChar char="q"/>
              <a:defRPr sz="2300" b="1" kern="1200">
                <a:solidFill>
                  <a:srgbClr val="C00000"/>
                </a:solidFill>
                <a:latin typeface="+mn-lt"/>
                <a:ea typeface="+mn-ea"/>
                <a:cs typeface="+mn-cs"/>
              </a:defRPr>
            </a:lvl1pPr>
            <a:lvl2pPr marL="742950" indent="-285750" algn="l" defTabSz="914400" rtl="0" eaLnBrk="1" latinLnBrk="0" hangingPunct="1">
              <a:lnSpc>
                <a:spcPct val="90000"/>
              </a:lnSpc>
              <a:spcBef>
                <a:spcPts val="500"/>
              </a:spcBef>
              <a:buClr>
                <a:schemeClr val="accent6">
                  <a:lumMod val="75000"/>
                </a:schemeClr>
              </a:buClr>
              <a:buFont typeface="Wingdings" panose="05000000000000000000" pitchFamily="2" charset="2"/>
              <a:buChar char="Ø"/>
              <a:defRPr sz="2000" b="0" kern="1200">
                <a:solidFill>
                  <a:schemeClr val="accent6">
                    <a:lumMod val="50000"/>
                  </a:schemeClr>
                </a:solidFill>
                <a:latin typeface="Tw Cen MT" panose="020B0602020104020603" pitchFamily="34" charset="0"/>
                <a:ea typeface="+mn-ea"/>
                <a:cs typeface="+mn-cs"/>
              </a:defRPr>
            </a:lvl2pPr>
            <a:lvl3pPr marL="1074738" indent="-160338" algn="l" defTabSz="914400" rtl="0" eaLnBrk="1" latinLnBrk="0" hangingPunct="1">
              <a:lnSpc>
                <a:spcPct val="90000"/>
              </a:lnSpc>
              <a:spcBef>
                <a:spcPts val="500"/>
              </a:spcBef>
              <a:buSzPct val="110000"/>
              <a:buFont typeface="Wingdings" panose="05000000000000000000" pitchFamily="2" charset="2"/>
              <a:buChar char="§"/>
              <a:defRPr sz="1800" kern="1200">
                <a:solidFill>
                  <a:schemeClr val="tx2">
                    <a:lumMod val="50000"/>
                  </a:schemeClr>
                </a:solidFill>
                <a:latin typeface="+mn-lt"/>
                <a:ea typeface="+mn-ea"/>
                <a:cs typeface="+mn-cs"/>
              </a:defRPr>
            </a:lvl3pPr>
            <a:lvl4pPr marL="1527175" indent="-155575" algn="l" defTabSz="914400" rtl="0" eaLnBrk="1" latinLnBrk="0" hangingPunct="1">
              <a:lnSpc>
                <a:spcPct val="90000"/>
              </a:lnSpc>
              <a:spcBef>
                <a:spcPts val="500"/>
              </a:spcBef>
              <a:buSzPct val="13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sz="1700" dirty="0" smtClean="0">
                <a:solidFill>
                  <a:schemeClr val="bg1">
                    <a:lumMod val="85000"/>
                  </a:schemeClr>
                </a:solidFill>
                <a:latin typeface="+mn-lt"/>
              </a:rPr>
              <a:t>Detector effects</a:t>
            </a:r>
          </a:p>
        </p:txBody>
      </p:sp>
      <p:sp>
        <p:nvSpPr>
          <p:cNvPr id="68" name="Rounded Rectangle 67"/>
          <p:cNvSpPr/>
          <p:nvPr/>
        </p:nvSpPr>
        <p:spPr>
          <a:xfrm>
            <a:off x="3570108" y="1237770"/>
            <a:ext cx="5387668" cy="762866"/>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dirty="0" smtClean="0">
              <a:solidFill>
                <a:srgbClr val="800000"/>
              </a:solidFill>
              <a:latin typeface="Calibri" pitchFamily="34" charset="0"/>
              <a:cs typeface="Arial" pitchFamily="34" charset="0"/>
            </a:endParaRPr>
          </a:p>
        </p:txBody>
      </p:sp>
      <p:sp>
        <p:nvSpPr>
          <p:cNvPr id="14" name="TextBox 13"/>
          <p:cNvSpPr txBox="1"/>
          <p:nvPr/>
        </p:nvSpPr>
        <p:spPr>
          <a:xfrm>
            <a:off x="3533591" y="1340199"/>
            <a:ext cx="1288682" cy="584776"/>
          </a:xfrm>
          <a:prstGeom prst="rect">
            <a:avLst/>
          </a:prstGeom>
          <a:noFill/>
        </p:spPr>
        <p:txBody>
          <a:bodyPr wrap="square" rtlCol="0">
            <a:spAutoFit/>
          </a:bodyPr>
          <a:lstStyle/>
          <a:p>
            <a:pPr algn="ctr">
              <a:buClr>
                <a:srgbClr val="540000"/>
              </a:buClr>
              <a:buSzPct val="75000"/>
            </a:pPr>
            <a:r>
              <a:rPr lang="en-GB" sz="1600" b="1" dirty="0" smtClean="0">
                <a:solidFill>
                  <a:srgbClr val="990000"/>
                </a:solidFill>
              </a:rPr>
              <a:t>Shower Image width</a:t>
            </a:r>
            <a:endParaRPr lang="en-GB" sz="1600" b="1" dirty="0">
              <a:solidFill>
                <a:srgbClr val="990000"/>
              </a:solidFill>
            </a:endParaRPr>
          </a:p>
        </p:txBody>
      </p:sp>
      <p:sp>
        <p:nvSpPr>
          <p:cNvPr id="15" name="TextBox 14"/>
          <p:cNvSpPr txBox="1"/>
          <p:nvPr/>
        </p:nvSpPr>
        <p:spPr>
          <a:xfrm>
            <a:off x="4910138" y="1340198"/>
            <a:ext cx="1552276" cy="584775"/>
          </a:xfrm>
          <a:prstGeom prst="rect">
            <a:avLst/>
          </a:prstGeom>
          <a:noFill/>
        </p:spPr>
        <p:txBody>
          <a:bodyPr wrap="square" rtlCol="0">
            <a:spAutoFit/>
          </a:bodyPr>
          <a:lstStyle/>
          <a:p>
            <a:pPr algn="ctr">
              <a:buClr>
                <a:srgbClr val="540000"/>
              </a:buClr>
              <a:buSzPct val="75000"/>
            </a:pPr>
            <a:r>
              <a:rPr lang="en-GB" sz="1600" dirty="0" smtClean="0">
                <a:solidFill>
                  <a:srgbClr val="990000"/>
                </a:solidFill>
              </a:rPr>
              <a:t>Shower intrinsic width</a:t>
            </a:r>
            <a:endParaRPr lang="en-GB" sz="1600" dirty="0">
              <a:solidFill>
                <a:srgbClr val="990000"/>
              </a:solidFill>
            </a:endParaRPr>
          </a:p>
        </p:txBody>
      </p:sp>
      <p:sp>
        <p:nvSpPr>
          <p:cNvPr id="16" name="TextBox 15"/>
          <p:cNvSpPr txBox="1"/>
          <p:nvPr/>
        </p:nvSpPr>
        <p:spPr>
          <a:xfrm>
            <a:off x="7970944" y="1455955"/>
            <a:ext cx="966512" cy="338554"/>
          </a:xfrm>
          <a:prstGeom prst="rect">
            <a:avLst/>
          </a:prstGeom>
          <a:noFill/>
        </p:spPr>
        <p:txBody>
          <a:bodyPr wrap="square" rtlCol="0">
            <a:spAutoFit/>
          </a:bodyPr>
          <a:lstStyle/>
          <a:p>
            <a:pPr algn="ctr">
              <a:buClr>
                <a:srgbClr val="540000"/>
              </a:buClr>
              <a:buSzPct val="75000"/>
            </a:pPr>
            <a:r>
              <a:rPr lang="en-GB" sz="1600" dirty="0" smtClean="0">
                <a:solidFill>
                  <a:srgbClr val="990000"/>
                </a:solidFill>
              </a:rPr>
              <a:t>Detector</a:t>
            </a:r>
            <a:endParaRPr lang="en-GB" sz="1600" dirty="0">
              <a:solidFill>
                <a:srgbClr val="990000"/>
              </a:solidFill>
            </a:endParaRPr>
          </a:p>
        </p:txBody>
      </p:sp>
      <p:sp>
        <p:nvSpPr>
          <p:cNvPr id="17" name="TextBox 16"/>
          <p:cNvSpPr txBox="1"/>
          <p:nvPr/>
        </p:nvSpPr>
        <p:spPr>
          <a:xfrm>
            <a:off x="6596822" y="1455955"/>
            <a:ext cx="1230106" cy="338554"/>
          </a:xfrm>
          <a:prstGeom prst="rect">
            <a:avLst/>
          </a:prstGeom>
          <a:noFill/>
        </p:spPr>
        <p:txBody>
          <a:bodyPr wrap="square" rtlCol="0">
            <a:spAutoFit/>
          </a:bodyPr>
          <a:lstStyle/>
          <a:p>
            <a:pPr algn="ctr">
              <a:buClr>
                <a:srgbClr val="540000"/>
              </a:buClr>
              <a:buSzPct val="75000"/>
            </a:pPr>
            <a:r>
              <a:rPr lang="en-GB" sz="1600" dirty="0" smtClean="0">
                <a:solidFill>
                  <a:srgbClr val="990000"/>
                </a:solidFill>
              </a:rPr>
              <a:t>Atmosphere</a:t>
            </a:r>
            <a:endParaRPr lang="en-GB" sz="1600" dirty="0">
              <a:solidFill>
                <a:srgbClr val="990000"/>
              </a:solidFill>
            </a:endParaRPr>
          </a:p>
        </p:txBody>
      </p:sp>
      <p:pic>
        <p:nvPicPr>
          <p:cNvPr id="18" name="Picture 1"/>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6403837" y="1465519"/>
            <a:ext cx="234306" cy="309771"/>
          </a:xfrm>
          <a:prstGeom prst="rect">
            <a:avLst/>
          </a:prstGeom>
          <a:noFill/>
        </p:spPr>
      </p:pic>
      <p:pic>
        <p:nvPicPr>
          <p:cNvPr id="19" name="Picture 1"/>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790924" y="1470346"/>
            <a:ext cx="234306" cy="309771"/>
          </a:xfrm>
          <a:prstGeom prst="rect">
            <a:avLst/>
          </a:prstGeom>
          <a:noFill/>
        </p:spPr>
      </p:pic>
      <p:pic>
        <p:nvPicPr>
          <p:cNvPr id="20" name="Picture 3"/>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4705120" y="1389661"/>
            <a:ext cx="263443" cy="461487"/>
          </a:xfrm>
          <a:prstGeom prst="rect">
            <a:avLst/>
          </a:prstGeom>
          <a:noFill/>
        </p:spPr>
      </p:pic>
      <p:grpSp>
        <p:nvGrpSpPr>
          <p:cNvPr id="72" name="Group 71"/>
          <p:cNvGrpSpPr/>
          <p:nvPr/>
        </p:nvGrpSpPr>
        <p:grpSpPr>
          <a:xfrm rot="20577798">
            <a:off x="758618" y="4027133"/>
            <a:ext cx="1152129" cy="1152128"/>
            <a:chOff x="6746714" y="5427016"/>
            <a:chExt cx="1152129" cy="1152128"/>
          </a:xfrm>
        </p:grpSpPr>
        <p:sp>
          <p:nvSpPr>
            <p:cNvPr id="73" name="Oval 88"/>
            <p:cNvSpPr/>
            <p:nvPr/>
          </p:nvSpPr>
          <p:spPr>
            <a:xfrm rot="21012754">
              <a:off x="6746714" y="5463020"/>
              <a:ext cx="1152128" cy="1116124"/>
            </a:xfrm>
            <a:prstGeom prst="hexagon">
              <a:avLst/>
            </a:prstGeom>
            <a:blipFill dpi="0" rotWithShape="1">
              <a:blip r:embed="rId7" cstate="print"/>
              <a:srcRect/>
              <a:stretch>
                <a:fillRect l="-56000" t="-100000" r="-100000" b="-25000"/>
              </a:stretch>
            </a:blip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89"/>
            <p:cNvSpPr/>
            <p:nvPr/>
          </p:nvSpPr>
          <p:spPr>
            <a:xfrm rot="21012754">
              <a:off x="6746715" y="5427016"/>
              <a:ext cx="1152128" cy="1116124"/>
            </a:xfrm>
            <a:prstGeom prst="hexagon">
              <a:avLst/>
            </a:prstGeom>
            <a:gradFill flip="none" rotWithShape="1">
              <a:gsLst>
                <a:gs pos="0">
                  <a:srgbClr val="C00000"/>
                </a:gs>
                <a:gs pos="38000">
                  <a:srgbClr val="C00000">
                    <a:alpha val="69000"/>
                  </a:srgbClr>
                </a:gs>
                <a:gs pos="64000">
                  <a:srgbClr val="FF3737">
                    <a:alpha val="9000"/>
                  </a:srgbClr>
                </a:gs>
              </a:gsLst>
              <a:path path="circle">
                <a:fillToRect l="50000" t="50000" r="50000" b="50000"/>
              </a:path>
              <a:tileRect/>
            </a:gra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5" name="Picture 3" descr="C:\Users\João\Desktop\IDPASC Higgs\Untitled.png"/>
          <p:cNvPicPr>
            <a:picLocks noChangeAspect="1" noChangeArrowheads="1"/>
          </p:cNvPicPr>
          <p:nvPr/>
        </p:nvPicPr>
        <p:blipFill>
          <a:blip r:embed="rId8" cstate="print"/>
          <a:stretch>
            <a:fillRect/>
          </a:stretch>
        </p:blipFill>
        <p:spPr bwMode="auto">
          <a:xfrm rot="485371" flipH="1">
            <a:off x="2154289" y="3369856"/>
            <a:ext cx="3323900" cy="2473114"/>
          </a:xfrm>
          <a:prstGeom prst="rect">
            <a:avLst/>
          </a:prstGeom>
          <a:noFill/>
          <a:ln>
            <a:noFill/>
          </a:ln>
        </p:spPr>
      </p:pic>
      <p:cxnSp>
        <p:nvCxnSpPr>
          <p:cNvPr id="76" name="Straight Arrow Connector 75"/>
          <p:cNvCxnSpPr/>
          <p:nvPr/>
        </p:nvCxnSpPr>
        <p:spPr>
          <a:xfrm flipH="1">
            <a:off x="3058823" y="4531689"/>
            <a:ext cx="859465" cy="184043"/>
          </a:xfrm>
          <a:prstGeom prst="straightConnector1">
            <a:avLst/>
          </a:prstGeom>
          <a:ln w="38100">
            <a:solidFill>
              <a:srgbClr val="0000FF"/>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flipH="1">
            <a:off x="3094827" y="4695917"/>
            <a:ext cx="644600" cy="136211"/>
          </a:xfrm>
          <a:prstGeom prst="straightConnector1">
            <a:avLst/>
          </a:prstGeom>
          <a:ln w="38100">
            <a:solidFill>
              <a:srgbClr val="0000FF"/>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flipH="1">
            <a:off x="3094827" y="4409556"/>
            <a:ext cx="886323" cy="187638"/>
          </a:xfrm>
          <a:prstGeom prst="straightConnector1">
            <a:avLst/>
          </a:prstGeom>
          <a:ln w="38100">
            <a:solidFill>
              <a:srgbClr val="0000FF"/>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H="1">
            <a:off x="2374747" y="4287927"/>
            <a:ext cx="658029" cy="402875"/>
          </a:xfrm>
          <a:prstGeom prst="straightConnector1">
            <a:avLst/>
          </a:prstGeom>
          <a:ln w="34925">
            <a:solidFill>
              <a:schemeClr val="tx2">
                <a:lumMod val="60000"/>
                <a:lumOff val="4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flipH="1">
            <a:off x="2527147" y="4702656"/>
            <a:ext cx="316046" cy="140546"/>
          </a:xfrm>
          <a:prstGeom prst="straightConnector1">
            <a:avLst/>
          </a:prstGeom>
          <a:ln w="34925">
            <a:solidFill>
              <a:schemeClr val="tx2">
                <a:lumMod val="60000"/>
                <a:lumOff val="4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flipH="1">
            <a:off x="2590771" y="5033129"/>
            <a:ext cx="349161" cy="53717"/>
          </a:xfrm>
          <a:prstGeom prst="straightConnector1">
            <a:avLst/>
          </a:prstGeom>
          <a:ln w="34925">
            <a:solidFill>
              <a:schemeClr val="tx2">
                <a:lumMod val="60000"/>
                <a:lumOff val="4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flipH="1">
            <a:off x="3531971" y="4605151"/>
            <a:ext cx="557770" cy="913553"/>
          </a:xfrm>
          <a:prstGeom prst="straightConnector1">
            <a:avLst/>
          </a:prstGeom>
          <a:ln w="38100">
            <a:solidFill>
              <a:srgbClr val="FF3333"/>
            </a:solidFill>
            <a:tailEnd type="triangle"/>
          </a:ln>
          <a:effectLst>
            <a:outerShdw blurRad="63500" sx="106000" sy="106000" algn="tl"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flipH="1">
            <a:off x="3390964" y="4843202"/>
            <a:ext cx="342904" cy="489704"/>
          </a:xfrm>
          <a:prstGeom prst="straightConnector1">
            <a:avLst/>
          </a:prstGeom>
          <a:ln w="38100">
            <a:solidFill>
              <a:srgbClr val="FF3333"/>
            </a:solidFill>
            <a:tailEnd type="triangle"/>
          </a:ln>
          <a:effectLst>
            <a:outerShdw blurRad="63500" sx="106000" sy="106000" algn="tl" rotWithShape="0">
              <a:schemeClr val="tx1"/>
            </a:outerShdw>
          </a:effectLst>
        </p:spPr>
        <p:style>
          <a:lnRef idx="1">
            <a:schemeClr val="accent1"/>
          </a:lnRef>
          <a:fillRef idx="0">
            <a:schemeClr val="accent1"/>
          </a:fillRef>
          <a:effectRef idx="0">
            <a:schemeClr val="accent1"/>
          </a:effectRef>
          <a:fontRef idx="minor">
            <a:schemeClr val="tx1"/>
          </a:fontRef>
        </p:style>
      </p:cxnSp>
      <p:grpSp>
        <p:nvGrpSpPr>
          <p:cNvPr id="84" name="Group 83"/>
          <p:cNvGrpSpPr/>
          <p:nvPr/>
        </p:nvGrpSpPr>
        <p:grpSpPr>
          <a:xfrm rot="5619034">
            <a:off x="3005798" y="5185231"/>
            <a:ext cx="725175" cy="805750"/>
            <a:chOff x="5976156" y="4257092"/>
            <a:chExt cx="972108" cy="1080120"/>
          </a:xfrm>
        </p:grpSpPr>
        <p:cxnSp>
          <p:nvCxnSpPr>
            <p:cNvPr id="85" name="Straight Arrow Connector 84"/>
            <p:cNvCxnSpPr/>
            <p:nvPr/>
          </p:nvCxnSpPr>
          <p:spPr>
            <a:xfrm>
              <a:off x="6552220" y="4869160"/>
              <a:ext cx="360040" cy="324036"/>
            </a:xfrm>
            <a:prstGeom prst="straightConnector1">
              <a:avLst/>
            </a:prstGeom>
            <a:ln w="38100">
              <a:solidFill>
                <a:srgbClr val="FFC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a:off x="6588224" y="4761148"/>
              <a:ext cx="360040" cy="144016"/>
            </a:xfrm>
            <a:prstGeom prst="straightConnector1">
              <a:avLst/>
            </a:prstGeom>
            <a:ln w="38100">
              <a:solidFill>
                <a:srgbClr val="FFC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flipV="1">
              <a:off x="6552220" y="4473116"/>
              <a:ext cx="252028" cy="216024"/>
            </a:xfrm>
            <a:prstGeom prst="straightConnector1">
              <a:avLst/>
            </a:prstGeom>
            <a:ln w="38100">
              <a:solidFill>
                <a:srgbClr val="FFC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flipV="1">
              <a:off x="6480212" y="4257092"/>
              <a:ext cx="36004" cy="396044"/>
            </a:xfrm>
            <a:prstGeom prst="straightConnector1">
              <a:avLst/>
            </a:prstGeom>
            <a:ln w="38100">
              <a:solidFill>
                <a:srgbClr val="FFC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rot="10800000">
              <a:off x="6012161" y="4365104"/>
              <a:ext cx="360040" cy="324036"/>
            </a:xfrm>
            <a:prstGeom prst="straightConnector1">
              <a:avLst/>
            </a:prstGeom>
            <a:ln w="38100">
              <a:solidFill>
                <a:srgbClr val="FFC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90" name="Group 30"/>
            <p:cNvGrpSpPr/>
            <p:nvPr/>
          </p:nvGrpSpPr>
          <p:grpSpPr>
            <a:xfrm rot="10800000">
              <a:off x="5976156" y="4689140"/>
              <a:ext cx="468052" cy="648072"/>
              <a:chOff x="6632612" y="4409492"/>
              <a:chExt cx="468052" cy="648072"/>
            </a:xfrm>
          </p:grpSpPr>
          <p:cxnSp>
            <p:nvCxnSpPr>
              <p:cNvPr id="91" name="Straight Arrow Connector 90"/>
              <p:cNvCxnSpPr/>
              <p:nvPr/>
            </p:nvCxnSpPr>
            <p:spPr>
              <a:xfrm>
                <a:off x="6740624" y="4913548"/>
                <a:ext cx="360040" cy="144016"/>
              </a:xfrm>
              <a:prstGeom prst="straightConnector1">
                <a:avLst/>
              </a:prstGeom>
              <a:ln w="38100">
                <a:solidFill>
                  <a:srgbClr val="FFC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flipV="1">
                <a:off x="6704620" y="4625516"/>
                <a:ext cx="252028" cy="216024"/>
              </a:xfrm>
              <a:prstGeom prst="straightConnector1">
                <a:avLst/>
              </a:prstGeom>
              <a:ln w="38100">
                <a:solidFill>
                  <a:srgbClr val="FFC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flipV="1">
                <a:off x="6632612" y="4409492"/>
                <a:ext cx="36004" cy="396044"/>
              </a:xfrm>
              <a:prstGeom prst="straightConnector1">
                <a:avLst/>
              </a:prstGeom>
              <a:ln w="38100">
                <a:solidFill>
                  <a:srgbClr val="FFC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cxnSp>
        <p:nvCxnSpPr>
          <p:cNvPr id="94" name="Straight Arrow Connector 93"/>
          <p:cNvCxnSpPr/>
          <p:nvPr/>
        </p:nvCxnSpPr>
        <p:spPr>
          <a:xfrm flipH="1" flipV="1">
            <a:off x="2554767" y="5194858"/>
            <a:ext cx="644601" cy="128039"/>
          </a:xfrm>
          <a:prstGeom prst="straightConnector1">
            <a:avLst/>
          </a:prstGeom>
          <a:ln w="38100">
            <a:solidFill>
              <a:srgbClr val="FFC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flipH="1" flipV="1">
            <a:off x="2518763" y="5374878"/>
            <a:ext cx="725175" cy="210350"/>
          </a:xfrm>
          <a:prstGeom prst="straightConnector1">
            <a:avLst/>
          </a:prstGeom>
          <a:ln w="38100">
            <a:solidFill>
              <a:srgbClr val="FFC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96" name="Group 95"/>
          <p:cNvGrpSpPr/>
          <p:nvPr/>
        </p:nvGrpSpPr>
        <p:grpSpPr>
          <a:xfrm>
            <a:off x="2806795" y="4361672"/>
            <a:ext cx="725175" cy="725174"/>
            <a:chOff x="3023828" y="3429000"/>
            <a:chExt cx="648072" cy="648071"/>
          </a:xfrm>
        </p:grpSpPr>
        <p:cxnSp>
          <p:nvCxnSpPr>
            <p:cNvPr id="97" name="Straight Arrow Connector 96"/>
            <p:cNvCxnSpPr/>
            <p:nvPr/>
          </p:nvCxnSpPr>
          <p:spPr>
            <a:xfrm flipV="1">
              <a:off x="3348038" y="3429000"/>
              <a:ext cx="0" cy="252028"/>
            </a:xfrm>
            <a:prstGeom prst="straightConnector1">
              <a:avLst/>
            </a:prstGeom>
            <a:ln w="34925">
              <a:solidFill>
                <a:schemeClr val="tx2">
                  <a:lumMod val="60000"/>
                  <a:lumOff val="4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rot="5400000" flipV="1">
              <a:off x="3545886" y="3627022"/>
              <a:ext cx="0" cy="252028"/>
            </a:xfrm>
            <a:prstGeom prst="straightConnector1">
              <a:avLst/>
            </a:prstGeom>
            <a:ln w="34925">
              <a:solidFill>
                <a:schemeClr val="tx2">
                  <a:lumMod val="60000"/>
                  <a:lumOff val="4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rot="10800000" flipV="1">
              <a:off x="3348038" y="3825043"/>
              <a:ext cx="0" cy="252028"/>
            </a:xfrm>
            <a:prstGeom prst="straightConnector1">
              <a:avLst/>
            </a:prstGeom>
            <a:ln w="34925">
              <a:solidFill>
                <a:schemeClr val="tx2">
                  <a:lumMod val="60000"/>
                  <a:lumOff val="4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rot="16200000" flipV="1">
              <a:off x="3149842" y="3627022"/>
              <a:ext cx="0" cy="252028"/>
            </a:xfrm>
            <a:prstGeom prst="straightConnector1">
              <a:avLst/>
            </a:prstGeom>
            <a:ln w="34925">
              <a:solidFill>
                <a:schemeClr val="tx2">
                  <a:lumMod val="60000"/>
                  <a:lumOff val="4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flipH="1">
              <a:off x="3131840" y="3825044"/>
              <a:ext cx="144016" cy="144016"/>
            </a:xfrm>
            <a:prstGeom prst="straightConnector1">
              <a:avLst/>
            </a:prstGeom>
            <a:ln w="34925">
              <a:solidFill>
                <a:schemeClr val="tx2">
                  <a:lumMod val="60000"/>
                  <a:lumOff val="4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flipH="1" flipV="1">
              <a:off x="3167510" y="3537012"/>
              <a:ext cx="108346" cy="144016"/>
            </a:xfrm>
            <a:prstGeom prst="straightConnector1">
              <a:avLst/>
            </a:prstGeom>
            <a:ln w="34925">
              <a:solidFill>
                <a:schemeClr val="tx2">
                  <a:lumMod val="60000"/>
                  <a:lumOff val="4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rot="16200000" flipH="1">
              <a:off x="3419872" y="3825044"/>
              <a:ext cx="144016" cy="144016"/>
            </a:xfrm>
            <a:prstGeom prst="straightConnector1">
              <a:avLst/>
            </a:prstGeom>
            <a:ln w="34925">
              <a:solidFill>
                <a:schemeClr val="tx2">
                  <a:lumMod val="60000"/>
                  <a:lumOff val="4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rot="10800000" flipH="1">
              <a:off x="3419872" y="3537012"/>
              <a:ext cx="144016" cy="144016"/>
            </a:xfrm>
            <a:prstGeom prst="straightConnector1">
              <a:avLst/>
            </a:prstGeom>
            <a:ln w="34925">
              <a:solidFill>
                <a:schemeClr val="tx2">
                  <a:lumMod val="60000"/>
                  <a:lumOff val="4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105" name="TextBox 104"/>
          <p:cNvSpPr txBox="1"/>
          <p:nvPr/>
        </p:nvSpPr>
        <p:spPr>
          <a:xfrm>
            <a:off x="3131426" y="3937327"/>
            <a:ext cx="1332148" cy="276999"/>
          </a:xfrm>
          <a:prstGeom prst="rect">
            <a:avLst/>
          </a:prstGeom>
          <a:noFill/>
          <a:effectLst>
            <a:outerShdw blurRad="114300" algn="tl" rotWithShape="0">
              <a:prstClr val="black"/>
            </a:outerShdw>
          </a:effectLst>
        </p:spPr>
        <p:txBody>
          <a:bodyPr wrap="square" rtlCol="0">
            <a:spAutoFit/>
          </a:bodyPr>
          <a:lstStyle/>
          <a:p>
            <a:pPr algn="ctr"/>
            <a:r>
              <a:rPr lang="en-GB" sz="1200" b="1" dirty="0" smtClean="0">
                <a:solidFill>
                  <a:srgbClr val="FF3737"/>
                </a:solidFill>
                <a:effectLst>
                  <a:outerShdw blurRad="38100" dist="38100" dir="2700000" algn="tl">
                    <a:srgbClr val="000000">
                      <a:alpha val="43137"/>
                    </a:srgbClr>
                  </a:outerShdw>
                </a:effectLst>
              </a:rPr>
              <a:t>Multi Scattering</a:t>
            </a:r>
            <a:endParaRPr lang="en-GB" sz="1200" b="1" dirty="0">
              <a:solidFill>
                <a:srgbClr val="FF3737"/>
              </a:solidFill>
              <a:effectLst>
                <a:outerShdw blurRad="38100" dist="38100" dir="2700000" algn="tl">
                  <a:srgbClr val="000000">
                    <a:alpha val="43137"/>
                  </a:srgbClr>
                </a:outerShdw>
              </a:effectLst>
            </a:endParaRPr>
          </a:p>
        </p:txBody>
      </p:sp>
      <p:sp>
        <p:nvSpPr>
          <p:cNvPr id="70" name="Left-Right Arrow 69"/>
          <p:cNvSpPr/>
          <p:nvPr/>
        </p:nvSpPr>
        <p:spPr>
          <a:xfrm>
            <a:off x="835968" y="5464808"/>
            <a:ext cx="1332148" cy="288032"/>
          </a:xfrm>
          <a:prstGeom prst="leftRightArrow">
            <a:avLst/>
          </a:prstGeom>
          <a:solidFill>
            <a:srgbClr val="FF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Hexagon 105"/>
          <p:cNvSpPr/>
          <p:nvPr/>
        </p:nvSpPr>
        <p:spPr>
          <a:xfrm rot="21012754">
            <a:off x="734046" y="3872744"/>
            <a:ext cx="1152128" cy="1116124"/>
          </a:xfrm>
          <a:prstGeom prst="hexagon">
            <a:avLst/>
          </a:prstGeom>
          <a:blipFill dpi="0" rotWithShape="1">
            <a:blip r:embed="rId7" cstate="print"/>
            <a:srcRect/>
            <a:stretch>
              <a:fillRect l="-56000" t="-100000" r="-100000" b="-25000"/>
            </a:stretch>
          </a:blip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06"/>
          <p:cNvSpPr txBox="1"/>
          <p:nvPr/>
        </p:nvSpPr>
        <p:spPr>
          <a:xfrm>
            <a:off x="2805568" y="3073026"/>
            <a:ext cx="2303748" cy="954107"/>
          </a:xfrm>
          <a:prstGeom prst="rect">
            <a:avLst/>
          </a:prstGeom>
          <a:noFill/>
        </p:spPr>
        <p:txBody>
          <a:bodyPr wrap="square" rtlCol="0">
            <a:spAutoFit/>
          </a:bodyPr>
          <a:lstStyle/>
          <a:p>
            <a:pPr>
              <a:buFont typeface="Wingdings" pitchFamily="2" charset="2"/>
              <a:buChar char="q"/>
            </a:pPr>
            <a:r>
              <a:rPr lang="en-GB" sz="1400" dirty="0" smtClean="0">
                <a:solidFill>
                  <a:schemeClr val="tx2">
                    <a:lumMod val="50000"/>
                  </a:schemeClr>
                </a:solidFill>
              </a:rPr>
              <a:t>Light aberration </a:t>
            </a:r>
          </a:p>
          <a:p>
            <a:pPr>
              <a:buFont typeface="Wingdings" pitchFamily="2" charset="2"/>
              <a:buChar char="q"/>
            </a:pPr>
            <a:r>
              <a:rPr lang="en-GB" sz="1400" dirty="0" smtClean="0">
                <a:solidFill>
                  <a:schemeClr val="tx2">
                    <a:lumMod val="50000"/>
                  </a:schemeClr>
                </a:solidFill>
              </a:rPr>
              <a:t>Internal reflections</a:t>
            </a:r>
          </a:p>
          <a:p>
            <a:pPr>
              <a:buFont typeface="Wingdings" pitchFamily="2" charset="2"/>
              <a:buChar char="q"/>
            </a:pPr>
            <a:r>
              <a:rPr lang="en-GB" sz="1400" dirty="0" smtClean="0">
                <a:solidFill>
                  <a:schemeClr val="tx2">
                    <a:lumMod val="50000"/>
                  </a:schemeClr>
                </a:solidFill>
              </a:rPr>
              <a:t>Reflections and detections efficiencies</a:t>
            </a:r>
            <a:endParaRPr lang="en-GB" sz="1400" dirty="0">
              <a:solidFill>
                <a:schemeClr val="tx2">
                  <a:lumMod val="50000"/>
                </a:schemeClr>
              </a:solidFill>
            </a:endParaRPr>
          </a:p>
        </p:txBody>
      </p:sp>
      <p:pic>
        <p:nvPicPr>
          <p:cNvPr id="108" name="Picture 4" descr="C:\Users\João\Desktop\Thesis\Thesis\apresentação\images 2\eye2.jpg"/>
          <p:cNvPicPr>
            <a:picLocks noChangeAspect="1" noChangeArrowheads="1"/>
          </p:cNvPicPr>
          <p:nvPr/>
        </p:nvPicPr>
        <p:blipFill>
          <a:blip r:embed="rId9" cstate="print"/>
          <a:srcRect/>
          <a:stretch>
            <a:fillRect/>
          </a:stretch>
        </p:blipFill>
        <p:spPr bwMode="auto">
          <a:xfrm>
            <a:off x="-1262734" y="1862475"/>
            <a:ext cx="1872199" cy="1831750"/>
          </a:xfrm>
          <a:prstGeom prst="rect">
            <a:avLst/>
          </a:prstGeom>
          <a:noFill/>
        </p:spPr>
      </p:pic>
    </p:spTree>
    <p:extLst>
      <p:ext uri="{BB962C8B-B14F-4D97-AF65-F5344CB8AC3E}">
        <p14:creationId xmlns:p14="http://schemas.microsoft.com/office/powerpoint/2010/main" val="67776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 presetClass="entr" presetSubtype="32"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diamond(out)">
                                      <p:cBhvr>
                                        <p:cTn id="11" dur="500"/>
                                        <p:tgtEl>
                                          <p:spTgt spid="59"/>
                                        </p:tgtEl>
                                      </p:cBhvr>
                                    </p:animEffect>
                                  </p:childTnLst>
                                </p:cTn>
                              </p:par>
                              <p:par>
                                <p:cTn id="12" presetID="8" presetClass="entr" presetSubtype="32" fill="hold" grpId="0" nodeType="with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diamond(out)">
                                      <p:cBhvr>
                                        <p:cTn id="14" dur="500"/>
                                        <p:tgtEl>
                                          <p:spTgt spid="70"/>
                                        </p:tgtEl>
                                      </p:cBhvr>
                                    </p:animEffect>
                                  </p:childTnLst>
                                </p:cTn>
                              </p:par>
                              <p:par>
                                <p:cTn id="15" presetID="3" presetClass="emph" presetSubtype="2" fill="hold" grpId="0" nodeType="withEffect">
                                  <p:stCondLst>
                                    <p:cond delay="0"/>
                                  </p:stCondLst>
                                  <p:iterate type="lt">
                                    <p:tmPct val="0"/>
                                  </p:iterate>
                                  <p:childTnLst>
                                    <p:animClr clrSpc="rgb" dir="cw">
                                      <p:cBhvr override="childStyle">
                                        <p:cTn id="16" dur="2000" fill="hold"/>
                                        <p:tgtEl>
                                          <p:spTgt spid="63">
                                            <p:txEl>
                                              <p:pRg st="0" end="0"/>
                                            </p:txEl>
                                          </p:spTgt>
                                        </p:tgtEl>
                                        <p:attrNameLst>
                                          <p:attrName>style.color</p:attrName>
                                        </p:attrNameLst>
                                      </p:cBhvr>
                                      <p:to>
                                        <a:srgbClr val="548235"/>
                                      </p:to>
                                    </p:animClr>
                                  </p:childTnLst>
                                </p:cTn>
                              </p:par>
                              <p:par>
                                <p:cTn id="17" presetID="18" presetClass="emph" presetSubtype="0" fill="hold" grpId="1" nodeType="withEffect">
                                  <p:stCondLst>
                                    <p:cond delay="0"/>
                                  </p:stCondLst>
                                  <p:iterate type="lt">
                                    <p:tmPct val="4000"/>
                                  </p:iterate>
                                  <p:childTnLst>
                                    <p:set>
                                      <p:cBhvr override="childStyle">
                                        <p:cTn id="18" dur="500" fill="hold"/>
                                        <p:tgtEl>
                                          <p:spTgt spid="63">
                                            <p:txEl>
                                              <p:pRg st="0" end="0"/>
                                            </p:txEl>
                                          </p:spTgt>
                                        </p:tgtEl>
                                        <p:attrNameLst>
                                          <p:attrName>style.textDecorationUnderline</p:attrName>
                                        </p:attrNameLst>
                                      </p:cBhvr>
                                      <p:to>
                                        <p:strVal val="true"/>
                                      </p:to>
                                    </p:set>
                                  </p:childTnLst>
                                </p:cTn>
                              </p:par>
                              <p:par>
                                <p:cTn id="19" presetID="15" presetClass="emph" presetSubtype="0" grpId="2" nodeType="withEffect">
                                  <p:stCondLst>
                                    <p:cond delay="0"/>
                                  </p:stCondLst>
                                  <p:endCondLst>
                                    <p:cond evt="onNext" delay="0">
                                      <p:tgtEl>
                                        <p:sldTgt/>
                                      </p:tgtEl>
                                    </p:cond>
                                  </p:endCondLst>
                                  <p:iterate type="lt">
                                    <p:tmAbs val="25"/>
                                  </p:iterate>
                                  <p:childTnLst>
                                    <p:set>
                                      <p:cBhvr override="childStyle">
                                        <p:cTn id="20" dur="indefinite"/>
                                        <p:tgtEl>
                                          <p:spTgt spid="63">
                                            <p:txEl>
                                              <p:pRg st="0" end="0"/>
                                            </p:txEl>
                                          </p:spTgt>
                                        </p:tgtEl>
                                        <p:attrNameLst>
                                          <p:attrName>style.fontWeight</p:attrName>
                                        </p:attrNameLst>
                                      </p:cBhvr>
                                      <p:to>
                                        <p:strVal val="bold"/>
                                      </p:to>
                                    </p:se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3" presetClass="emph" presetSubtype="2" fill="hold" grpId="0" nodeType="withEffect">
                                  <p:stCondLst>
                                    <p:cond delay="0"/>
                                  </p:stCondLst>
                                  <p:iterate type="lt">
                                    <p:tmPct val="0"/>
                                  </p:iterate>
                                  <p:childTnLst>
                                    <p:animClr clrSpc="rgb" dir="cw">
                                      <p:cBhvr override="childStyle">
                                        <p:cTn id="30" dur="2000" fill="hold"/>
                                        <p:tgtEl>
                                          <p:spTgt spid="66"/>
                                        </p:tgtEl>
                                        <p:attrNameLst>
                                          <p:attrName>style.color</p:attrName>
                                        </p:attrNameLst>
                                      </p:cBhvr>
                                      <p:to>
                                        <a:srgbClr val="538135"/>
                                      </p:to>
                                    </p:animClr>
                                  </p:childTnLst>
                                </p:cTn>
                              </p:par>
                              <p:par>
                                <p:cTn id="31" presetID="18" presetClass="emph" presetSubtype="0" fill="hold" grpId="1" nodeType="withEffect">
                                  <p:stCondLst>
                                    <p:cond delay="0"/>
                                  </p:stCondLst>
                                  <p:iterate type="lt">
                                    <p:tmPct val="4000"/>
                                  </p:iterate>
                                  <p:childTnLst>
                                    <p:set>
                                      <p:cBhvr override="childStyle">
                                        <p:cTn id="32" dur="500" fill="hold"/>
                                        <p:tgtEl>
                                          <p:spTgt spid="66"/>
                                        </p:tgtEl>
                                        <p:attrNameLst>
                                          <p:attrName>style.textDecorationUnderline</p:attrName>
                                        </p:attrNameLst>
                                      </p:cBhvr>
                                      <p:to>
                                        <p:strVal val="true"/>
                                      </p:to>
                                    </p:set>
                                  </p:childTnLst>
                                </p:cTn>
                              </p:par>
                              <p:par>
                                <p:cTn id="33" presetID="15" presetClass="emph" presetSubtype="0" grpId="2" nodeType="withEffect">
                                  <p:stCondLst>
                                    <p:cond delay="0"/>
                                  </p:stCondLst>
                                  <p:endCondLst>
                                    <p:cond evt="onNext" delay="0">
                                      <p:tgtEl>
                                        <p:sldTgt/>
                                      </p:tgtEl>
                                    </p:cond>
                                  </p:endCondLst>
                                  <p:iterate type="lt">
                                    <p:tmAbs val="25"/>
                                  </p:iterate>
                                  <p:childTnLst>
                                    <p:set>
                                      <p:cBhvr override="childStyle">
                                        <p:cTn id="34" dur="indefinite"/>
                                        <p:tgtEl>
                                          <p:spTgt spid="66"/>
                                        </p:tgtEl>
                                        <p:attrNameLst>
                                          <p:attrName>style.fontWeight</p:attrName>
                                        </p:attrNameLst>
                                      </p:cBhvr>
                                      <p:to>
                                        <p:strVal val="bold"/>
                                      </p:to>
                                    </p:set>
                                  </p:childTnLst>
                                </p:cTn>
                              </p:par>
                              <p:par>
                                <p:cTn id="35" presetID="10" presetClass="entr" presetSubtype="0" fill="hold" nodeType="withEffect">
                                  <p:stCondLst>
                                    <p:cond delay="0"/>
                                  </p:stCondLst>
                                  <p:childTnLst>
                                    <p:set>
                                      <p:cBhvr>
                                        <p:cTn id="36" dur="1" fill="hold">
                                          <p:stCondLst>
                                            <p:cond delay="0"/>
                                          </p:stCondLst>
                                        </p:cTn>
                                        <p:tgtEl>
                                          <p:spTgt spid="72"/>
                                        </p:tgtEl>
                                        <p:attrNameLst>
                                          <p:attrName>style.visibility</p:attrName>
                                        </p:attrNameLst>
                                      </p:cBhvr>
                                      <p:to>
                                        <p:strVal val="visible"/>
                                      </p:to>
                                    </p:set>
                                    <p:animEffect transition="in" filter="fade">
                                      <p:cBhvr>
                                        <p:cTn id="37" dur="500"/>
                                        <p:tgtEl>
                                          <p:spTgt spid="72"/>
                                        </p:tgtEl>
                                      </p:cBhvr>
                                    </p:animEffect>
                                  </p:childTnLst>
                                </p:cTn>
                              </p:par>
                              <p:par>
                                <p:cTn id="38" presetID="12" presetClass="entr" presetSubtype="1" fill="hold" grpId="0" nodeType="withEffect">
                                  <p:stCondLst>
                                    <p:cond delay="0"/>
                                  </p:stCondLst>
                                  <p:childTnLst>
                                    <p:set>
                                      <p:cBhvr>
                                        <p:cTn id="39" dur="1" fill="hold">
                                          <p:stCondLst>
                                            <p:cond delay="0"/>
                                          </p:stCondLst>
                                        </p:cTn>
                                        <p:tgtEl>
                                          <p:spTgt spid="105"/>
                                        </p:tgtEl>
                                        <p:attrNameLst>
                                          <p:attrName>style.visibility</p:attrName>
                                        </p:attrNameLst>
                                      </p:cBhvr>
                                      <p:to>
                                        <p:strVal val="visible"/>
                                      </p:to>
                                    </p:set>
                                    <p:animEffect transition="in" filter="slide(fromTop)">
                                      <p:cBhvr>
                                        <p:cTn id="40" dur="500"/>
                                        <p:tgtEl>
                                          <p:spTgt spid="105"/>
                                        </p:tgtEl>
                                      </p:cBhvr>
                                    </p:animEffect>
                                  </p:childTnLst>
                                </p:cTn>
                              </p:par>
                              <p:par>
                                <p:cTn id="41" presetID="4" presetClass="entr" presetSubtype="32" repeatCount="indefinite" fill="hold" nodeType="withEffect">
                                  <p:stCondLst>
                                    <p:cond delay="0"/>
                                  </p:stCondLst>
                                  <p:endCondLst>
                                    <p:cond evt="onNext" delay="0">
                                      <p:tgtEl>
                                        <p:sldTgt/>
                                      </p:tgtEl>
                                    </p:cond>
                                  </p:endCondLst>
                                  <p:childTnLst>
                                    <p:set>
                                      <p:cBhvr>
                                        <p:cTn id="42" dur="1" fill="hold">
                                          <p:stCondLst>
                                            <p:cond delay="0"/>
                                          </p:stCondLst>
                                        </p:cTn>
                                        <p:tgtEl>
                                          <p:spTgt spid="96"/>
                                        </p:tgtEl>
                                        <p:attrNameLst>
                                          <p:attrName>style.visibility</p:attrName>
                                        </p:attrNameLst>
                                      </p:cBhvr>
                                      <p:to>
                                        <p:strVal val="visible"/>
                                      </p:to>
                                    </p:set>
                                    <p:animEffect transition="in" filter="box(out)">
                                      <p:cBhvr>
                                        <p:cTn id="43" dur="1000"/>
                                        <p:tgtEl>
                                          <p:spTgt spid="96"/>
                                        </p:tgtEl>
                                      </p:cBhvr>
                                    </p:animEffect>
                                  </p:childTnLst>
                                </p:cTn>
                              </p:par>
                              <p:par>
                                <p:cTn id="44" presetID="6" presetClass="entr" presetSubtype="32" repeatCount="indefinite" fill="hold" nodeType="withEffect">
                                  <p:stCondLst>
                                    <p:cond delay="0"/>
                                  </p:stCondLst>
                                  <p:endCondLst>
                                    <p:cond evt="onNext" delay="0">
                                      <p:tgtEl>
                                        <p:sldTgt/>
                                      </p:tgtEl>
                                    </p:cond>
                                  </p:endCondLst>
                                  <p:childTnLst>
                                    <p:set>
                                      <p:cBhvr>
                                        <p:cTn id="45" dur="1" fill="hold">
                                          <p:stCondLst>
                                            <p:cond delay="0"/>
                                          </p:stCondLst>
                                        </p:cTn>
                                        <p:tgtEl>
                                          <p:spTgt spid="84"/>
                                        </p:tgtEl>
                                        <p:attrNameLst>
                                          <p:attrName>style.visibility</p:attrName>
                                        </p:attrNameLst>
                                      </p:cBhvr>
                                      <p:to>
                                        <p:strVal val="visible"/>
                                      </p:to>
                                    </p:set>
                                    <p:animEffect transition="in" filter="circle(out)">
                                      <p:cBhvr>
                                        <p:cTn id="46" dur="1000"/>
                                        <p:tgtEl>
                                          <p:spTgt spid="84"/>
                                        </p:tgtEl>
                                      </p:cBhvr>
                                    </p:animEffect>
                                  </p:childTnLst>
                                </p:cTn>
                              </p:par>
                              <p:par>
                                <p:cTn id="47" presetID="12" presetClass="entr" presetSubtype="2" fill="hold" nodeType="withEffect">
                                  <p:stCondLst>
                                    <p:cond delay="0"/>
                                  </p:stCondLst>
                                  <p:childTnLst>
                                    <p:set>
                                      <p:cBhvr>
                                        <p:cTn id="48" dur="1" fill="hold">
                                          <p:stCondLst>
                                            <p:cond delay="0"/>
                                          </p:stCondLst>
                                        </p:cTn>
                                        <p:tgtEl>
                                          <p:spTgt spid="76"/>
                                        </p:tgtEl>
                                        <p:attrNameLst>
                                          <p:attrName>style.visibility</p:attrName>
                                        </p:attrNameLst>
                                      </p:cBhvr>
                                      <p:to>
                                        <p:strVal val="visible"/>
                                      </p:to>
                                    </p:set>
                                    <p:animEffect transition="in" filter="slide(fromRight)">
                                      <p:cBhvr>
                                        <p:cTn id="49" dur="500"/>
                                        <p:tgtEl>
                                          <p:spTgt spid="76"/>
                                        </p:tgtEl>
                                      </p:cBhvr>
                                    </p:animEffect>
                                  </p:childTnLst>
                                </p:cTn>
                              </p:par>
                              <p:par>
                                <p:cTn id="50" presetID="12" presetClass="entr" presetSubtype="2" fill="hold" nodeType="withEffect">
                                  <p:stCondLst>
                                    <p:cond delay="0"/>
                                  </p:stCondLst>
                                  <p:childTnLst>
                                    <p:set>
                                      <p:cBhvr>
                                        <p:cTn id="51" dur="1" fill="hold">
                                          <p:stCondLst>
                                            <p:cond delay="0"/>
                                          </p:stCondLst>
                                        </p:cTn>
                                        <p:tgtEl>
                                          <p:spTgt spid="77"/>
                                        </p:tgtEl>
                                        <p:attrNameLst>
                                          <p:attrName>style.visibility</p:attrName>
                                        </p:attrNameLst>
                                      </p:cBhvr>
                                      <p:to>
                                        <p:strVal val="visible"/>
                                      </p:to>
                                    </p:set>
                                    <p:animEffect transition="in" filter="slide(fromRight)">
                                      <p:cBhvr>
                                        <p:cTn id="52" dur="500"/>
                                        <p:tgtEl>
                                          <p:spTgt spid="77"/>
                                        </p:tgtEl>
                                      </p:cBhvr>
                                    </p:animEffect>
                                  </p:childTnLst>
                                </p:cTn>
                              </p:par>
                              <p:par>
                                <p:cTn id="53" presetID="12" presetClass="entr" presetSubtype="2" fill="hold" nodeType="withEffect">
                                  <p:stCondLst>
                                    <p:cond delay="0"/>
                                  </p:stCondLst>
                                  <p:childTnLst>
                                    <p:set>
                                      <p:cBhvr>
                                        <p:cTn id="54" dur="1" fill="hold">
                                          <p:stCondLst>
                                            <p:cond delay="0"/>
                                          </p:stCondLst>
                                        </p:cTn>
                                        <p:tgtEl>
                                          <p:spTgt spid="78"/>
                                        </p:tgtEl>
                                        <p:attrNameLst>
                                          <p:attrName>style.visibility</p:attrName>
                                        </p:attrNameLst>
                                      </p:cBhvr>
                                      <p:to>
                                        <p:strVal val="visible"/>
                                      </p:to>
                                    </p:set>
                                    <p:animEffect transition="in" filter="slide(fromRight)">
                                      <p:cBhvr>
                                        <p:cTn id="55" dur="500"/>
                                        <p:tgtEl>
                                          <p:spTgt spid="78"/>
                                        </p:tgtEl>
                                      </p:cBhvr>
                                    </p:animEffect>
                                  </p:childTnLst>
                                </p:cTn>
                              </p:par>
                              <p:par>
                                <p:cTn id="56" presetID="12" presetClass="entr" presetSubtype="1" fill="hold" nodeType="withEffect">
                                  <p:stCondLst>
                                    <p:cond delay="0"/>
                                  </p:stCondLst>
                                  <p:childTnLst>
                                    <p:set>
                                      <p:cBhvr>
                                        <p:cTn id="57" dur="1" fill="hold">
                                          <p:stCondLst>
                                            <p:cond delay="0"/>
                                          </p:stCondLst>
                                        </p:cTn>
                                        <p:tgtEl>
                                          <p:spTgt spid="82"/>
                                        </p:tgtEl>
                                        <p:attrNameLst>
                                          <p:attrName>style.visibility</p:attrName>
                                        </p:attrNameLst>
                                      </p:cBhvr>
                                      <p:to>
                                        <p:strVal val="visible"/>
                                      </p:to>
                                    </p:set>
                                    <p:animEffect transition="in" filter="slide(fromTop)">
                                      <p:cBhvr>
                                        <p:cTn id="58" dur="500"/>
                                        <p:tgtEl>
                                          <p:spTgt spid="82"/>
                                        </p:tgtEl>
                                      </p:cBhvr>
                                    </p:animEffect>
                                  </p:childTnLst>
                                </p:cTn>
                              </p:par>
                              <p:par>
                                <p:cTn id="59" presetID="12" presetClass="entr" presetSubtype="1" fill="hold" nodeType="withEffect">
                                  <p:stCondLst>
                                    <p:cond delay="0"/>
                                  </p:stCondLst>
                                  <p:childTnLst>
                                    <p:set>
                                      <p:cBhvr>
                                        <p:cTn id="60" dur="1" fill="hold">
                                          <p:stCondLst>
                                            <p:cond delay="0"/>
                                          </p:stCondLst>
                                        </p:cTn>
                                        <p:tgtEl>
                                          <p:spTgt spid="83"/>
                                        </p:tgtEl>
                                        <p:attrNameLst>
                                          <p:attrName>style.visibility</p:attrName>
                                        </p:attrNameLst>
                                      </p:cBhvr>
                                      <p:to>
                                        <p:strVal val="visible"/>
                                      </p:to>
                                    </p:set>
                                    <p:animEffect transition="in" filter="slide(fromTop)">
                                      <p:cBhvr>
                                        <p:cTn id="61" dur="500"/>
                                        <p:tgtEl>
                                          <p:spTgt spid="83"/>
                                        </p:tgtEl>
                                      </p:cBhvr>
                                    </p:animEffect>
                                  </p:childTnLst>
                                </p:cTn>
                              </p:par>
                              <p:par>
                                <p:cTn id="62" presetID="1" presetClass="entr" presetSubtype="0" fill="hold" nodeType="withEffect">
                                  <p:stCondLst>
                                    <p:cond delay="0"/>
                                  </p:stCondLst>
                                  <p:childTnLst>
                                    <p:set>
                                      <p:cBhvr>
                                        <p:cTn id="63" dur="1" fill="hold">
                                          <p:stCondLst>
                                            <p:cond delay="0"/>
                                          </p:stCondLst>
                                        </p:cTn>
                                        <p:tgtEl>
                                          <p:spTgt spid="75"/>
                                        </p:tgtEl>
                                        <p:attrNameLst>
                                          <p:attrName>style.visibility</p:attrName>
                                        </p:attrNameLst>
                                      </p:cBhvr>
                                      <p:to>
                                        <p:strVal val="visible"/>
                                      </p:to>
                                    </p:set>
                                  </p:childTnLst>
                                </p:cTn>
                              </p:par>
                              <p:par>
                                <p:cTn id="64" presetID="22" presetClass="entr" presetSubtype="2" fill="hold" nodeType="withEffect">
                                  <p:stCondLst>
                                    <p:cond delay="0"/>
                                  </p:stCondLst>
                                  <p:childTnLst>
                                    <p:set>
                                      <p:cBhvr>
                                        <p:cTn id="65" dur="1" fill="hold">
                                          <p:stCondLst>
                                            <p:cond delay="0"/>
                                          </p:stCondLst>
                                        </p:cTn>
                                        <p:tgtEl>
                                          <p:spTgt spid="95"/>
                                        </p:tgtEl>
                                        <p:attrNameLst>
                                          <p:attrName>style.visibility</p:attrName>
                                        </p:attrNameLst>
                                      </p:cBhvr>
                                      <p:to>
                                        <p:strVal val="visible"/>
                                      </p:to>
                                    </p:set>
                                    <p:animEffect transition="in" filter="wipe(right)">
                                      <p:cBhvr>
                                        <p:cTn id="66" dur="500"/>
                                        <p:tgtEl>
                                          <p:spTgt spid="95"/>
                                        </p:tgtEl>
                                      </p:cBhvr>
                                    </p:animEffect>
                                  </p:childTnLst>
                                </p:cTn>
                              </p:par>
                              <p:par>
                                <p:cTn id="67" presetID="22" presetClass="entr" presetSubtype="2" fill="hold" nodeType="withEffect">
                                  <p:stCondLst>
                                    <p:cond delay="0"/>
                                  </p:stCondLst>
                                  <p:childTnLst>
                                    <p:set>
                                      <p:cBhvr>
                                        <p:cTn id="68" dur="1" fill="hold">
                                          <p:stCondLst>
                                            <p:cond delay="0"/>
                                          </p:stCondLst>
                                        </p:cTn>
                                        <p:tgtEl>
                                          <p:spTgt spid="94"/>
                                        </p:tgtEl>
                                        <p:attrNameLst>
                                          <p:attrName>style.visibility</p:attrName>
                                        </p:attrNameLst>
                                      </p:cBhvr>
                                      <p:to>
                                        <p:strVal val="visible"/>
                                      </p:to>
                                    </p:set>
                                    <p:animEffect transition="in" filter="wipe(right)">
                                      <p:cBhvr>
                                        <p:cTn id="69" dur="500"/>
                                        <p:tgtEl>
                                          <p:spTgt spid="94"/>
                                        </p:tgtEl>
                                      </p:cBhvr>
                                    </p:animEffect>
                                  </p:childTnLst>
                                </p:cTn>
                              </p:par>
                              <p:par>
                                <p:cTn id="70" presetID="22" presetClass="entr" presetSubtype="2" fill="hold" nodeType="withEffect">
                                  <p:stCondLst>
                                    <p:cond delay="0"/>
                                  </p:stCondLst>
                                  <p:childTnLst>
                                    <p:set>
                                      <p:cBhvr>
                                        <p:cTn id="71" dur="1" fill="hold">
                                          <p:stCondLst>
                                            <p:cond delay="0"/>
                                          </p:stCondLst>
                                        </p:cTn>
                                        <p:tgtEl>
                                          <p:spTgt spid="81"/>
                                        </p:tgtEl>
                                        <p:attrNameLst>
                                          <p:attrName>style.visibility</p:attrName>
                                        </p:attrNameLst>
                                      </p:cBhvr>
                                      <p:to>
                                        <p:strVal val="visible"/>
                                      </p:to>
                                    </p:set>
                                    <p:animEffect transition="in" filter="wipe(right)">
                                      <p:cBhvr>
                                        <p:cTn id="72" dur="500"/>
                                        <p:tgtEl>
                                          <p:spTgt spid="81"/>
                                        </p:tgtEl>
                                      </p:cBhvr>
                                    </p:animEffect>
                                  </p:childTnLst>
                                </p:cTn>
                              </p:par>
                              <p:par>
                                <p:cTn id="73" presetID="22" presetClass="entr" presetSubtype="2" fill="hold" nodeType="withEffect">
                                  <p:stCondLst>
                                    <p:cond delay="0"/>
                                  </p:stCondLst>
                                  <p:childTnLst>
                                    <p:set>
                                      <p:cBhvr>
                                        <p:cTn id="74" dur="1" fill="hold">
                                          <p:stCondLst>
                                            <p:cond delay="0"/>
                                          </p:stCondLst>
                                        </p:cTn>
                                        <p:tgtEl>
                                          <p:spTgt spid="80"/>
                                        </p:tgtEl>
                                        <p:attrNameLst>
                                          <p:attrName>style.visibility</p:attrName>
                                        </p:attrNameLst>
                                      </p:cBhvr>
                                      <p:to>
                                        <p:strVal val="visible"/>
                                      </p:to>
                                    </p:set>
                                    <p:animEffect transition="in" filter="wipe(right)">
                                      <p:cBhvr>
                                        <p:cTn id="75" dur="500"/>
                                        <p:tgtEl>
                                          <p:spTgt spid="80"/>
                                        </p:tgtEl>
                                      </p:cBhvr>
                                    </p:animEffect>
                                  </p:childTnLst>
                                </p:cTn>
                              </p:par>
                              <p:par>
                                <p:cTn id="76" presetID="22" presetClass="entr" presetSubtype="2" fill="hold" nodeType="withEffect">
                                  <p:stCondLst>
                                    <p:cond delay="0"/>
                                  </p:stCondLst>
                                  <p:childTnLst>
                                    <p:set>
                                      <p:cBhvr>
                                        <p:cTn id="77" dur="1" fill="hold">
                                          <p:stCondLst>
                                            <p:cond delay="0"/>
                                          </p:stCondLst>
                                        </p:cTn>
                                        <p:tgtEl>
                                          <p:spTgt spid="79"/>
                                        </p:tgtEl>
                                        <p:attrNameLst>
                                          <p:attrName>style.visibility</p:attrName>
                                        </p:attrNameLst>
                                      </p:cBhvr>
                                      <p:to>
                                        <p:strVal val="visible"/>
                                      </p:to>
                                    </p:set>
                                    <p:animEffect transition="in" filter="wipe(right)">
                                      <p:cBhvr>
                                        <p:cTn id="78" dur="500"/>
                                        <p:tgtEl>
                                          <p:spTgt spid="79"/>
                                        </p:tgtEl>
                                      </p:cBhvr>
                                    </p:animEffect>
                                  </p:childTnLst>
                                </p:cTn>
                              </p:par>
                              <p:par>
                                <p:cTn id="79" presetID="1" presetClass="entr" presetSubtype="0" fill="hold" nodeType="withEffect">
                                  <p:stCondLst>
                                    <p:cond delay="0"/>
                                  </p:stCondLst>
                                  <p:childTnLst>
                                    <p:set>
                                      <p:cBhvr>
                                        <p:cTn id="80" dur="1" fill="hold">
                                          <p:stCondLst>
                                            <p:cond delay="0"/>
                                          </p:stCondLst>
                                        </p:cTn>
                                        <p:tgtEl>
                                          <p:spTgt spid="1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fade">
                                      <p:cBhvr>
                                        <p:cTn id="85" dur="500"/>
                                        <p:tgtEl>
                                          <p:spTgt spid="16"/>
                                        </p:tgtEl>
                                      </p:cBhvr>
                                    </p:animEffect>
                                  </p:childTnLst>
                                </p:cTn>
                              </p:par>
                              <p:par>
                                <p:cTn id="86" presetID="1" presetClass="entr" presetSubtype="0" fill="hold" nodeType="withEffect">
                                  <p:stCondLst>
                                    <p:cond delay="0"/>
                                  </p:stCondLst>
                                  <p:childTnLst>
                                    <p:set>
                                      <p:cBhvr>
                                        <p:cTn id="87" dur="1" fill="hold">
                                          <p:stCondLst>
                                            <p:cond delay="0"/>
                                          </p:stCondLst>
                                        </p:cTn>
                                        <p:tgtEl>
                                          <p:spTgt spid="19"/>
                                        </p:tgtEl>
                                        <p:attrNameLst>
                                          <p:attrName>style.visibility</p:attrName>
                                        </p:attrNameLst>
                                      </p:cBhvr>
                                      <p:to>
                                        <p:strVal val="visible"/>
                                      </p:to>
                                    </p:set>
                                  </p:childTnLst>
                                </p:cTn>
                              </p:par>
                              <p:par>
                                <p:cTn id="88" presetID="3" presetClass="emph" presetSubtype="2" fill="hold" grpId="0" nodeType="withEffect">
                                  <p:stCondLst>
                                    <p:cond delay="0"/>
                                  </p:stCondLst>
                                  <p:iterate type="lt">
                                    <p:tmPct val="0"/>
                                  </p:iterate>
                                  <p:childTnLst>
                                    <p:animClr clrSpc="rgb" dir="cw">
                                      <p:cBhvr override="childStyle">
                                        <p:cTn id="89" dur="2000" fill="hold"/>
                                        <p:tgtEl>
                                          <p:spTgt spid="67"/>
                                        </p:tgtEl>
                                        <p:attrNameLst>
                                          <p:attrName>style.color</p:attrName>
                                        </p:attrNameLst>
                                      </p:cBhvr>
                                      <p:to>
                                        <a:srgbClr val="538135"/>
                                      </p:to>
                                    </p:animClr>
                                  </p:childTnLst>
                                </p:cTn>
                              </p:par>
                              <p:par>
                                <p:cTn id="90" presetID="18" presetClass="emph" presetSubtype="0" fill="hold" grpId="1" nodeType="withEffect">
                                  <p:stCondLst>
                                    <p:cond delay="0"/>
                                  </p:stCondLst>
                                  <p:iterate type="lt">
                                    <p:tmPct val="4000"/>
                                  </p:iterate>
                                  <p:childTnLst>
                                    <p:set>
                                      <p:cBhvr override="childStyle">
                                        <p:cTn id="91" dur="500" fill="hold"/>
                                        <p:tgtEl>
                                          <p:spTgt spid="67"/>
                                        </p:tgtEl>
                                        <p:attrNameLst>
                                          <p:attrName>style.textDecorationUnderline</p:attrName>
                                        </p:attrNameLst>
                                      </p:cBhvr>
                                      <p:to>
                                        <p:strVal val="true"/>
                                      </p:to>
                                    </p:set>
                                  </p:childTnLst>
                                </p:cTn>
                              </p:par>
                              <p:par>
                                <p:cTn id="92" presetID="15" presetClass="emph" presetSubtype="0" grpId="2" nodeType="withEffect">
                                  <p:stCondLst>
                                    <p:cond delay="0"/>
                                  </p:stCondLst>
                                  <p:endCondLst>
                                    <p:cond evt="onNext" delay="0">
                                      <p:tgtEl>
                                        <p:sldTgt/>
                                      </p:tgtEl>
                                    </p:cond>
                                  </p:endCondLst>
                                  <p:iterate type="lt">
                                    <p:tmAbs val="25"/>
                                  </p:iterate>
                                  <p:childTnLst>
                                    <p:set>
                                      <p:cBhvr override="childStyle">
                                        <p:cTn id="93" dur="indefinite"/>
                                        <p:tgtEl>
                                          <p:spTgt spid="67"/>
                                        </p:tgtEl>
                                        <p:attrNameLst>
                                          <p:attrName>style.fontWeight</p:attrName>
                                        </p:attrNameLst>
                                      </p:cBhvr>
                                      <p:to>
                                        <p:strVal val="bold"/>
                                      </p:to>
                                    </p:set>
                                  </p:childTnLst>
                                </p:cTn>
                              </p:par>
                              <p:par>
                                <p:cTn id="94" presetID="9" presetClass="entr" presetSubtype="0" fill="hold" grpId="0" nodeType="withEffect">
                                  <p:stCondLst>
                                    <p:cond delay="0"/>
                                  </p:stCondLst>
                                  <p:childTnLst>
                                    <p:set>
                                      <p:cBhvr>
                                        <p:cTn id="95" dur="1" fill="hold">
                                          <p:stCondLst>
                                            <p:cond delay="0"/>
                                          </p:stCondLst>
                                        </p:cTn>
                                        <p:tgtEl>
                                          <p:spTgt spid="106"/>
                                        </p:tgtEl>
                                        <p:attrNameLst>
                                          <p:attrName>style.visibility</p:attrName>
                                        </p:attrNameLst>
                                      </p:cBhvr>
                                      <p:to>
                                        <p:strVal val="visible"/>
                                      </p:to>
                                    </p:set>
                                    <p:animEffect transition="in" filter="dissolve">
                                      <p:cBhvr>
                                        <p:cTn id="96" dur="500"/>
                                        <p:tgtEl>
                                          <p:spTgt spid="106"/>
                                        </p:tgtEl>
                                      </p:cBhvr>
                                    </p:animEffect>
                                  </p:childTnLst>
                                </p:cTn>
                              </p:par>
                              <p:par>
                                <p:cTn id="97" presetID="9" presetClass="entr" presetSubtype="0" fill="hold" nodeType="withEffect">
                                  <p:stCondLst>
                                    <p:cond delay="0"/>
                                  </p:stCondLst>
                                  <p:childTnLst>
                                    <p:set>
                                      <p:cBhvr>
                                        <p:cTn id="98" dur="1" fill="hold">
                                          <p:stCondLst>
                                            <p:cond delay="0"/>
                                          </p:stCondLst>
                                        </p:cTn>
                                        <p:tgtEl>
                                          <p:spTgt spid="108"/>
                                        </p:tgtEl>
                                        <p:attrNameLst>
                                          <p:attrName>style.visibility</p:attrName>
                                        </p:attrNameLst>
                                      </p:cBhvr>
                                      <p:to>
                                        <p:strVal val="visible"/>
                                      </p:to>
                                    </p:set>
                                    <p:animEffect transition="in" filter="dissolve">
                                      <p:cBhvr>
                                        <p:cTn id="99" dur="500"/>
                                        <p:tgtEl>
                                          <p:spTgt spid="108"/>
                                        </p:tgtEl>
                                      </p:cBhvr>
                                    </p:animEffect>
                                  </p:childTnLst>
                                </p:cTn>
                              </p:par>
                              <p:par>
                                <p:cTn id="100" presetID="12" presetClass="entr" presetSubtype="2" fill="hold" grpId="0" nodeType="withEffect">
                                  <p:stCondLst>
                                    <p:cond delay="0"/>
                                  </p:stCondLst>
                                  <p:childTnLst>
                                    <p:set>
                                      <p:cBhvr>
                                        <p:cTn id="101" dur="1" fill="hold">
                                          <p:stCondLst>
                                            <p:cond delay="0"/>
                                          </p:stCondLst>
                                        </p:cTn>
                                        <p:tgtEl>
                                          <p:spTgt spid="107"/>
                                        </p:tgtEl>
                                        <p:attrNameLst>
                                          <p:attrName>style.visibility</p:attrName>
                                        </p:attrNameLst>
                                      </p:cBhvr>
                                      <p:to>
                                        <p:strVal val="visible"/>
                                      </p:to>
                                    </p:set>
                                    <p:animEffect transition="in" filter="slide(fromRight)">
                                      <p:cBhvr>
                                        <p:cTn id="102" dur="300"/>
                                        <p:tgtEl>
                                          <p:spTgt spid="107"/>
                                        </p:tgtEl>
                                      </p:cBhvr>
                                    </p:animEffect>
                                  </p:childTnLst>
                                </p:cTn>
                              </p:par>
                              <p:par>
                                <p:cTn id="103" presetID="10" presetClass="exit" presetSubtype="0" fill="hold" grpId="1" nodeType="withEffect">
                                  <p:stCondLst>
                                    <p:cond delay="0"/>
                                  </p:stCondLst>
                                  <p:childTnLst>
                                    <p:animEffect transition="out" filter="fade">
                                      <p:cBhvr>
                                        <p:cTn id="104" dur="500"/>
                                        <p:tgtEl>
                                          <p:spTgt spid="105"/>
                                        </p:tgtEl>
                                      </p:cBhvr>
                                    </p:animEffect>
                                    <p:set>
                                      <p:cBhvr>
                                        <p:cTn id="105" dur="1" fill="hold">
                                          <p:stCondLst>
                                            <p:cond delay="499"/>
                                          </p:stCondLst>
                                        </p:cTn>
                                        <p:tgtEl>
                                          <p:spTgt spid="105"/>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500"/>
                                        <p:tgtEl>
                                          <p:spTgt spid="96"/>
                                        </p:tgtEl>
                                      </p:cBhvr>
                                    </p:animEffect>
                                    <p:set>
                                      <p:cBhvr>
                                        <p:cTn id="108" dur="1" fill="hold">
                                          <p:stCondLst>
                                            <p:cond delay="499"/>
                                          </p:stCondLst>
                                        </p:cTn>
                                        <p:tgtEl>
                                          <p:spTgt spid="96"/>
                                        </p:tgtEl>
                                        <p:attrNameLst>
                                          <p:attrName>style.visibility</p:attrName>
                                        </p:attrNameLst>
                                      </p:cBhvr>
                                      <p:to>
                                        <p:strVal val="hidden"/>
                                      </p:to>
                                    </p:set>
                                  </p:childTnLst>
                                </p:cTn>
                              </p:par>
                              <p:par>
                                <p:cTn id="109" presetID="10" presetClass="exit" presetSubtype="0" fill="hold" nodeType="withEffect">
                                  <p:stCondLst>
                                    <p:cond delay="0"/>
                                  </p:stCondLst>
                                  <p:childTnLst>
                                    <p:animEffect transition="out" filter="fade">
                                      <p:cBhvr>
                                        <p:cTn id="110" dur="500"/>
                                        <p:tgtEl>
                                          <p:spTgt spid="84"/>
                                        </p:tgtEl>
                                      </p:cBhvr>
                                    </p:animEffect>
                                    <p:set>
                                      <p:cBhvr>
                                        <p:cTn id="111" dur="1" fill="hold">
                                          <p:stCondLst>
                                            <p:cond delay="499"/>
                                          </p:stCondLst>
                                        </p:cTn>
                                        <p:tgtEl>
                                          <p:spTgt spid="84"/>
                                        </p:tgtEl>
                                        <p:attrNameLst>
                                          <p:attrName>style.visibility</p:attrName>
                                        </p:attrNameLst>
                                      </p:cBhvr>
                                      <p:to>
                                        <p:strVal val="hidden"/>
                                      </p:to>
                                    </p:set>
                                  </p:childTnLst>
                                </p:cTn>
                              </p:par>
                              <p:par>
                                <p:cTn id="112" presetID="10" presetClass="exit" presetSubtype="0" fill="hold" nodeType="withEffect">
                                  <p:stCondLst>
                                    <p:cond delay="0"/>
                                  </p:stCondLst>
                                  <p:childTnLst>
                                    <p:animEffect transition="out" filter="fade">
                                      <p:cBhvr>
                                        <p:cTn id="113" dur="500"/>
                                        <p:tgtEl>
                                          <p:spTgt spid="76"/>
                                        </p:tgtEl>
                                      </p:cBhvr>
                                    </p:animEffect>
                                    <p:set>
                                      <p:cBhvr>
                                        <p:cTn id="114" dur="1" fill="hold">
                                          <p:stCondLst>
                                            <p:cond delay="499"/>
                                          </p:stCondLst>
                                        </p:cTn>
                                        <p:tgtEl>
                                          <p:spTgt spid="76"/>
                                        </p:tgtEl>
                                        <p:attrNameLst>
                                          <p:attrName>style.visibility</p:attrName>
                                        </p:attrNameLst>
                                      </p:cBhvr>
                                      <p:to>
                                        <p:strVal val="hidden"/>
                                      </p:to>
                                    </p:set>
                                  </p:childTnLst>
                                </p:cTn>
                              </p:par>
                              <p:par>
                                <p:cTn id="115" presetID="10" presetClass="exit" presetSubtype="0" fill="hold" nodeType="withEffect">
                                  <p:stCondLst>
                                    <p:cond delay="0"/>
                                  </p:stCondLst>
                                  <p:childTnLst>
                                    <p:animEffect transition="out" filter="fade">
                                      <p:cBhvr>
                                        <p:cTn id="116" dur="500"/>
                                        <p:tgtEl>
                                          <p:spTgt spid="77"/>
                                        </p:tgtEl>
                                      </p:cBhvr>
                                    </p:animEffect>
                                    <p:set>
                                      <p:cBhvr>
                                        <p:cTn id="117" dur="1" fill="hold">
                                          <p:stCondLst>
                                            <p:cond delay="499"/>
                                          </p:stCondLst>
                                        </p:cTn>
                                        <p:tgtEl>
                                          <p:spTgt spid="77"/>
                                        </p:tgtEl>
                                        <p:attrNameLst>
                                          <p:attrName>style.visibility</p:attrName>
                                        </p:attrNameLst>
                                      </p:cBhvr>
                                      <p:to>
                                        <p:strVal val="hidden"/>
                                      </p:to>
                                    </p:set>
                                  </p:childTnLst>
                                </p:cTn>
                              </p:par>
                              <p:par>
                                <p:cTn id="118" presetID="10" presetClass="exit" presetSubtype="0" fill="hold" nodeType="withEffect">
                                  <p:stCondLst>
                                    <p:cond delay="0"/>
                                  </p:stCondLst>
                                  <p:childTnLst>
                                    <p:animEffect transition="out" filter="fade">
                                      <p:cBhvr>
                                        <p:cTn id="119" dur="500"/>
                                        <p:tgtEl>
                                          <p:spTgt spid="78"/>
                                        </p:tgtEl>
                                      </p:cBhvr>
                                    </p:animEffect>
                                    <p:set>
                                      <p:cBhvr>
                                        <p:cTn id="120" dur="1" fill="hold">
                                          <p:stCondLst>
                                            <p:cond delay="499"/>
                                          </p:stCondLst>
                                        </p:cTn>
                                        <p:tgtEl>
                                          <p:spTgt spid="78"/>
                                        </p:tgtEl>
                                        <p:attrNameLst>
                                          <p:attrName>style.visibility</p:attrName>
                                        </p:attrNameLst>
                                      </p:cBhvr>
                                      <p:to>
                                        <p:strVal val="hidden"/>
                                      </p:to>
                                    </p:set>
                                  </p:childTnLst>
                                </p:cTn>
                              </p:par>
                              <p:par>
                                <p:cTn id="121" presetID="10" presetClass="exit" presetSubtype="0" fill="hold" nodeType="withEffect">
                                  <p:stCondLst>
                                    <p:cond delay="0"/>
                                  </p:stCondLst>
                                  <p:childTnLst>
                                    <p:animEffect transition="out" filter="fade">
                                      <p:cBhvr>
                                        <p:cTn id="122" dur="500"/>
                                        <p:tgtEl>
                                          <p:spTgt spid="82"/>
                                        </p:tgtEl>
                                      </p:cBhvr>
                                    </p:animEffect>
                                    <p:set>
                                      <p:cBhvr>
                                        <p:cTn id="123" dur="1" fill="hold">
                                          <p:stCondLst>
                                            <p:cond delay="499"/>
                                          </p:stCondLst>
                                        </p:cTn>
                                        <p:tgtEl>
                                          <p:spTgt spid="82"/>
                                        </p:tgtEl>
                                        <p:attrNameLst>
                                          <p:attrName>style.visibility</p:attrName>
                                        </p:attrNameLst>
                                      </p:cBhvr>
                                      <p:to>
                                        <p:strVal val="hidden"/>
                                      </p:to>
                                    </p:set>
                                  </p:childTnLst>
                                </p:cTn>
                              </p:par>
                              <p:par>
                                <p:cTn id="124" presetID="10" presetClass="exit" presetSubtype="0" fill="hold" nodeType="withEffect">
                                  <p:stCondLst>
                                    <p:cond delay="0"/>
                                  </p:stCondLst>
                                  <p:childTnLst>
                                    <p:animEffect transition="out" filter="fade">
                                      <p:cBhvr>
                                        <p:cTn id="125" dur="500"/>
                                        <p:tgtEl>
                                          <p:spTgt spid="83"/>
                                        </p:tgtEl>
                                      </p:cBhvr>
                                    </p:animEffect>
                                    <p:set>
                                      <p:cBhvr>
                                        <p:cTn id="126" dur="1" fill="hold">
                                          <p:stCondLst>
                                            <p:cond delay="499"/>
                                          </p:stCondLst>
                                        </p:cTn>
                                        <p:tgtEl>
                                          <p:spTgt spid="83"/>
                                        </p:tgtEl>
                                        <p:attrNameLst>
                                          <p:attrName>style.visibility</p:attrName>
                                        </p:attrNameLst>
                                      </p:cBhvr>
                                      <p:to>
                                        <p:strVal val="hidden"/>
                                      </p:to>
                                    </p:set>
                                  </p:childTnLst>
                                </p:cTn>
                              </p:par>
                              <p:par>
                                <p:cTn id="127" presetID="10" presetClass="exit" presetSubtype="0" fill="hold" nodeType="withEffect">
                                  <p:stCondLst>
                                    <p:cond delay="0"/>
                                  </p:stCondLst>
                                  <p:childTnLst>
                                    <p:animEffect transition="out" filter="fade">
                                      <p:cBhvr>
                                        <p:cTn id="128" dur="500"/>
                                        <p:tgtEl>
                                          <p:spTgt spid="75"/>
                                        </p:tgtEl>
                                      </p:cBhvr>
                                    </p:animEffect>
                                    <p:set>
                                      <p:cBhvr>
                                        <p:cTn id="129" dur="1" fill="hold">
                                          <p:stCondLst>
                                            <p:cond delay="499"/>
                                          </p:stCondLst>
                                        </p:cTn>
                                        <p:tgtEl>
                                          <p:spTgt spid="75"/>
                                        </p:tgtEl>
                                        <p:attrNameLst>
                                          <p:attrName>style.visibility</p:attrName>
                                        </p:attrNameLst>
                                      </p:cBhvr>
                                      <p:to>
                                        <p:strVal val="hidden"/>
                                      </p:to>
                                    </p:set>
                                  </p:childTnLst>
                                </p:cTn>
                              </p:par>
                              <p:par>
                                <p:cTn id="130" presetID="10" presetClass="exit" presetSubtype="0" fill="hold" nodeType="withEffect">
                                  <p:stCondLst>
                                    <p:cond delay="0"/>
                                  </p:stCondLst>
                                  <p:childTnLst>
                                    <p:animEffect transition="out" filter="fade">
                                      <p:cBhvr>
                                        <p:cTn id="131" dur="500"/>
                                        <p:tgtEl>
                                          <p:spTgt spid="95"/>
                                        </p:tgtEl>
                                      </p:cBhvr>
                                    </p:animEffect>
                                    <p:set>
                                      <p:cBhvr>
                                        <p:cTn id="132" dur="1" fill="hold">
                                          <p:stCondLst>
                                            <p:cond delay="499"/>
                                          </p:stCondLst>
                                        </p:cTn>
                                        <p:tgtEl>
                                          <p:spTgt spid="95"/>
                                        </p:tgtEl>
                                        <p:attrNameLst>
                                          <p:attrName>style.visibility</p:attrName>
                                        </p:attrNameLst>
                                      </p:cBhvr>
                                      <p:to>
                                        <p:strVal val="hidden"/>
                                      </p:to>
                                    </p:set>
                                  </p:childTnLst>
                                </p:cTn>
                              </p:par>
                              <p:par>
                                <p:cTn id="133" presetID="10" presetClass="exit" presetSubtype="0" fill="hold" nodeType="withEffect">
                                  <p:stCondLst>
                                    <p:cond delay="0"/>
                                  </p:stCondLst>
                                  <p:childTnLst>
                                    <p:animEffect transition="out" filter="fade">
                                      <p:cBhvr>
                                        <p:cTn id="134" dur="500"/>
                                        <p:tgtEl>
                                          <p:spTgt spid="94"/>
                                        </p:tgtEl>
                                      </p:cBhvr>
                                    </p:animEffect>
                                    <p:set>
                                      <p:cBhvr>
                                        <p:cTn id="135" dur="1" fill="hold">
                                          <p:stCondLst>
                                            <p:cond delay="499"/>
                                          </p:stCondLst>
                                        </p:cTn>
                                        <p:tgtEl>
                                          <p:spTgt spid="94"/>
                                        </p:tgtEl>
                                        <p:attrNameLst>
                                          <p:attrName>style.visibility</p:attrName>
                                        </p:attrNameLst>
                                      </p:cBhvr>
                                      <p:to>
                                        <p:strVal val="hidden"/>
                                      </p:to>
                                    </p:set>
                                  </p:childTnLst>
                                </p:cTn>
                              </p:par>
                              <p:par>
                                <p:cTn id="136" presetID="10" presetClass="exit" presetSubtype="0" fill="hold" nodeType="withEffect">
                                  <p:stCondLst>
                                    <p:cond delay="0"/>
                                  </p:stCondLst>
                                  <p:childTnLst>
                                    <p:animEffect transition="out" filter="fade">
                                      <p:cBhvr>
                                        <p:cTn id="137" dur="500"/>
                                        <p:tgtEl>
                                          <p:spTgt spid="81"/>
                                        </p:tgtEl>
                                      </p:cBhvr>
                                    </p:animEffect>
                                    <p:set>
                                      <p:cBhvr>
                                        <p:cTn id="138" dur="1" fill="hold">
                                          <p:stCondLst>
                                            <p:cond delay="499"/>
                                          </p:stCondLst>
                                        </p:cTn>
                                        <p:tgtEl>
                                          <p:spTgt spid="81"/>
                                        </p:tgtEl>
                                        <p:attrNameLst>
                                          <p:attrName>style.visibility</p:attrName>
                                        </p:attrNameLst>
                                      </p:cBhvr>
                                      <p:to>
                                        <p:strVal val="hidden"/>
                                      </p:to>
                                    </p:set>
                                  </p:childTnLst>
                                </p:cTn>
                              </p:par>
                              <p:par>
                                <p:cTn id="139" presetID="10" presetClass="exit" presetSubtype="0" fill="hold" nodeType="withEffect">
                                  <p:stCondLst>
                                    <p:cond delay="0"/>
                                  </p:stCondLst>
                                  <p:childTnLst>
                                    <p:animEffect transition="out" filter="fade">
                                      <p:cBhvr>
                                        <p:cTn id="140" dur="500"/>
                                        <p:tgtEl>
                                          <p:spTgt spid="80"/>
                                        </p:tgtEl>
                                      </p:cBhvr>
                                    </p:animEffect>
                                    <p:set>
                                      <p:cBhvr>
                                        <p:cTn id="141" dur="1" fill="hold">
                                          <p:stCondLst>
                                            <p:cond delay="499"/>
                                          </p:stCondLst>
                                        </p:cTn>
                                        <p:tgtEl>
                                          <p:spTgt spid="80"/>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79"/>
                                        </p:tgtEl>
                                      </p:cBhvr>
                                    </p:animEffect>
                                    <p:set>
                                      <p:cBhvr>
                                        <p:cTn id="144" dur="1" fill="hold">
                                          <p:stCondLst>
                                            <p:cond delay="499"/>
                                          </p:stCondLst>
                                        </p:cTn>
                                        <p:tgtEl>
                                          <p:spTgt spid="79"/>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8" presetClass="exit" presetSubtype="16" fill="hold" grpId="1" nodeType="clickEffect">
                                  <p:stCondLst>
                                    <p:cond delay="0"/>
                                  </p:stCondLst>
                                  <p:childTnLst>
                                    <p:animEffect transition="out" filter="diamond(in)">
                                      <p:cBhvr>
                                        <p:cTn id="148" dur="500"/>
                                        <p:tgtEl>
                                          <p:spTgt spid="106"/>
                                        </p:tgtEl>
                                      </p:cBhvr>
                                    </p:animEffect>
                                    <p:set>
                                      <p:cBhvr>
                                        <p:cTn id="149" dur="1" fill="hold">
                                          <p:stCondLst>
                                            <p:cond delay="499"/>
                                          </p:stCondLst>
                                        </p:cTn>
                                        <p:tgtEl>
                                          <p:spTgt spid="106"/>
                                        </p:tgtEl>
                                        <p:attrNameLst>
                                          <p:attrName>style.visibility</p:attrName>
                                        </p:attrNameLst>
                                      </p:cBhvr>
                                      <p:to>
                                        <p:strVal val="hidden"/>
                                      </p:to>
                                    </p:set>
                                  </p:childTnLst>
                                </p:cTn>
                              </p:par>
                              <p:par>
                                <p:cTn id="150" presetID="1" presetClass="exit" presetSubtype="0" fill="hold" nodeType="withEffect">
                                  <p:stCondLst>
                                    <p:cond delay="0"/>
                                  </p:stCondLst>
                                  <p:childTnLst>
                                    <p:set>
                                      <p:cBhvr>
                                        <p:cTn id="151" dur="1" fill="hold">
                                          <p:stCondLst>
                                            <p:cond delay="0"/>
                                          </p:stCondLst>
                                        </p:cTn>
                                        <p:tgtEl>
                                          <p:spTgt spid="108"/>
                                        </p:tgtEl>
                                        <p:attrNameLst>
                                          <p:attrName>style.visibility</p:attrName>
                                        </p:attrNameLst>
                                      </p:cBhvr>
                                      <p:to>
                                        <p:strVal val="hidden"/>
                                      </p:to>
                                    </p:set>
                                  </p:childTnLst>
                                </p:cTn>
                              </p:par>
                              <p:par>
                                <p:cTn id="152" presetID="1" presetClass="exit" presetSubtype="0" fill="hold" grpId="1" nodeType="withEffect">
                                  <p:stCondLst>
                                    <p:cond delay="0"/>
                                  </p:stCondLst>
                                  <p:childTnLst>
                                    <p:set>
                                      <p:cBhvr>
                                        <p:cTn id="153" dur="1" fill="hold">
                                          <p:stCondLst>
                                            <p:cond delay="0"/>
                                          </p:stCondLst>
                                        </p:cTn>
                                        <p:tgtEl>
                                          <p:spTgt spid="10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3" grpId="0" build="p"/>
      <p:bldP spid="63" grpId="1" build="p"/>
      <p:bldP spid="63" grpId="2" build="p"/>
      <p:bldP spid="66" grpId="0"/>
      <p:bldP spid="66" grpId="1"/>
      <p:bldP spid="66" grpId="2"/>
      <p:bldP spid="67" grpId="0"/>
      <p:bldP spid="67" grpId="1"/>
      <p:bldP spid="67" grpId="2"/>
      <p:bldP spid="68" grpId="0" animBg="1"/>
      <p:bldP spid="15" grpId="0"/>
      <p:bldP spid="16" grpId="0"/>
      <p:bldP spid="17" grpId="0"/>
      <p:bldP spid="105" grpId="0"/>
      <p:bldP spid="105" grpId="1"/>
      <p:bldP spid="70" grpId="0" animBg="1"/>
      <p:bldP spid="106" grpId="0" animBg="1"/>
      <p:bldP spid="106" grpId="1" animBg="1"/>
      <p:bldP spid="107" grpId="0"/>
      <p:bldP spid="107" grpI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p:cNvSpPr/>
          <p:nvPr/>
        </p:nvSpPr>
        <p:spPr>
          <a:xfrm>
            <a:off x="-5145442" y="5975902"/>
            <a:ext cx="3816424" cy="1764196"/>
          </a:xfrm>
          <a:prstGeom prst="rect">
            <a:avLst/>
          </a:prstGeom>
          <a:solidFill>
            <a:schemeClr val="bg1"/>
          </a:solidFill>
          <a:ln w="381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3" name="Picture 3" descr="C:\Users\João\Desktop\IDPASC Higgs\Untitled.png"/>
          <p:cNvPicPr>
            <a:picLocks noChangeAspect="1" noChangeArrowheads="1"/>
          </p:cNvPicPr>
          <p:nvPr/>
        </p:nvPicPr>
        <p:blipFill>
          <a:blip r:embed="rId3" cstate="print"/>
          <a:srcRect/>
          <a:stretch>
            <a:fillRect/>
          </a:stretch>
        </p:blipFill>
        <p:spPr bwMode="auto">
          <a:xfrm>
            <a:off x="251520" y="1484784"/>
            <a:ext cx="3312368" cy="2465724"/>
          </a:xfrm>
          <a:prstGeom prst="rect">
            <a:avLst/>
          </a:prstGeom>
          <a:noFill/>
        </p:spPr>
      </p:pic>
      <p:sp>
        <p:nvSpPr>
          <p:cNvPr id="54" name="TextBox 53"/>
          <p:cNvSpPr txBox="1"/>
          <p:nvPr/>
        </p:nvSpPr>
        <p:spPr>
          <a:xfrm>
            <a:off x="1223628" y="1440069"/>
            <a:ext cx="2916324" cy="338554"/>
          </a:xfrm>
          <a:prstGeom prst="rect">
            <a:avLst/>
          </a:prstGeom>
          <a:noFill/>
        </p:spPr>
        <p:txBody>
          <a:bodyPr wrap="square" rtlCol="0">
            <a:spAutoFit/>
          </a:bodyPr>
          <a:lstStyle/>
          <a:p>
            <a:pPr indent="179388">
              <a:buClr>
                <a:srgbClr val="254159"/>
              </a:buClr>
              <a:buSzPct val="75000"/>
              <a:buBlip>
                <a:blip r:embed="rId4"/>
              </a:buBlip>
            </a:pPr>
            <a:r>
              <a:rPr lang="en-GB" sz="1600" b="1" dirty="0" smtClean="0">
                <a:solidFill>
                  <a:schemeClr val="tx2">
                    <a:lumMod val="50000"/>
                  </a:schemeClr>
                </a:solidFill>
              </a:rPr>
              <a:t>We generate the air showers</a:t>
            </a:r>
          </a:p>
        </p:txBody>
      </p:sp>
      <p:sp>
        <p:nvSpPr>
          <p:cNvPr id="55" name="Left Arrow 54"/>
          <p:cNvSpPr/>
          <p:nvPr/>
        </p:nvSpPr>
        <p:spPr>
          <a:xfrm flipH="1">
            <a:off x="3599892" y="2240868"/>
            <a:ext cx="1944216" cy="144016"/>
          </a:xfrm>
          <a:prstGeom prst="leftArrow">
            <a:avLst/>
          </a:prstGeom>
          <a:solidFill>
            <a:srgbClr val="2541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TextBox 55"/>
          <p:cNvSpPr txBox="1"/>
          <p:nvPr/>
        </p:nvSpPr>
        <p:spPr>
          <a:xfrm>
            <a:off x="3599892" y="1736812"/>
            <a:ext cx="2880320" cy="584775"/>
          </a:xfrm>
          <a:prstGeom prst="rect">
            <a:avLst/>
          </a:prstGeom>
          <a:noFill/>
        </p:spPr>
        <p:txBody>
          <a:bodyPr wrap="square" rtlCol="0">
            <a:spAutoFit/>
          </a:bodyPr>
          <a:lstStyle/>
          <a:p>
            <a:r>
              <a:rPr lang="en-GB" sz="1600" dirty="0" smtClean="0">
                <a:solidFill>
                  <a:schemeClr val="tx2">
                    <a:lumMod val="50000"/>
                  </a:schemeClr>
                </a:solidFill>
              </a:rPr>
              <a:t>All information</a:t>
            </a:r>
            <a:br>
              <a:rPr lang="en-GB" sz="1600" dirty="0" smtClean="0">
                <a:solidFill>
                  <a:schemeClr val="tx2">
                    <a:lumMod val="50000"/>
                  </a:schemeClr>
                </a:solidFill>
              </a:rPr>
            </a:br>
            <a:r>
              <a:rPr lang="en-GB" sz="1600" dirty="0" smtClean="0">
                <a:solidFill>
                  <a:schemeClr val="tx2">
                    <a:lumMod val="50000"/>
                  </a:schemeClr>
                </a:solidFill>
              </a:rPr>
              <a:t>is projected into a line</a:t>
            </a:r>
            <a:endParaRPr lang="en-GB" sz="1600" dirty="0">
              <a:solidFill>
                <a:schemeClr val="tx2">
                  <a:lumMod val="50000"/>
                </a:schemeClr>
              </a:solidFill>
            </a:endParaRPr>
          </a:p>
        </p:txBody>
      </p:sp>
      <p:pic>
        <p:nvPicPr>
          <p:cNvPr id="57" name="Picture 56" descr="C:\Users\João\Desktop\Thesis\Thesis\Mathematic\GHex.jpg"/>
          <p:cNvPicPr>
            <a:picLocks noChangeAspect="1" noChangeArrowheads="1"/>
          </p:cNvPicPr>
          <p:nvPr/>
        </p:nvPicPr>
        <p:blipFill>
          <a:blip r:embed="rId5" cstate="print"/>
          <a:srcRect/>
          <a:stretch>
            <a:fillRect/>
          </a:stretch>
        </p:blipFill>
        <p:spPr bwMode="auto">
          <a:xfrm rot="2632920">
            <a:off x="5871451" y="1001439"/>
            <a:ext cx="3753417" cy="2144810"/>
          </a:xfrm>
          <a:prstGeom prst="rect">
            <a:avLst/>
          </a:prstGeom>
          <a:noFill/>
          <a:effectLst>
            <a:outerShdw blurRad="368300" dir="15480000" kx="-1200000" algn="bl" rotWithShape="0">
              <a:prstClr val="black">
                <a:alpha val="32000"/>
              </a:prstClr>
            </a:outerShdw>
          </a:effectLst>
        </p:spPr>
      </p:pic>
      <p:sp>
        <p:nvSpPr>
          <p:cNvPr id="58" name="TextBox 57"/>
          <p:cNvSpPr txBox="1"/>
          <p:nvPr/>
        </p:nvSpPr>
        <p:spPr>
          <a:xfrm>
            <a:off x="-4752601" y="6128321"/>
            <a:ext cx="3168352" cy="1323439"/>
          </a:xfrm>
          <a:prstGeom prst="rect">
            <a:avLst/>
          </a:prstGeom>
          <a:noFill/>
        </p:spPr>
        <p:txBody>
          <a:bodyPr wrap="square" rtlCol="0">
            <a:spAutoFit/>
          </a:bodyPr>
          <a:lstStyle/>
          <a:p>
            <a:pPr indent="179388">
              <a:buClr>
                <a:srgbClr val="254159"/>
              </a:buClr>
              <a:buSzPct val="75000"/>
              <a:buBlip>
                <a:blip r:embed="rId4"/>
              </a:buBlip>
            </a:pPr>
            <a:r>
              <a:rPr lang="en-GB" sz="1600" dirty="0" smtClean="0">
                <a:solidFill>
                  <a:schemeClr val="tx2">
                    <a:lumMod val="50000"/>
                  </a:schemeClr>
                </a:solidFill>
              </a:rPr>
              <a:t>To study interesting lateral  information we need to  have a </a:t>
            </a:r>
            <a:r>
              <a:rPr lang="en-GB" sz="1600" u="sng" dirty="0" smtClean="0">
                <a:solidFill>
                  <a:schemeClr val="tx2">
                    <a:lumMod val="50000"/>
                  </a:schemeClr>
                </a:solidFill>
              </a:rPr>
              <a:t>3D simulation</a:t>
            </a:r>
            <a:r>
              <a:rPr lang="en-GB" sz="1600" dirty="0" smtClean="0">
                <a:solidFill>
                  <a:schemeClr val="tx2">
                    <a:lumMod val="50000"/>
                  </a:schemeClr>
                </a:solidFill>
              </a:rPr>
              <a:t>, instead of  having the information projected into a line</a:t>
            </a:r>
            <a:br>
              <a:rPr lang="en-GB" sz="1600" dirty="0" smtClean="0">
                <a:solidFill>
                  <a:schemeClr val="tx2">
                    <a:lumMod val="50000"/>
                  </a:schemeClr>
                </a:solidFill>
              </a:rPr>
            </a:br>
            <a:r>
              <a:rPr lang="en-GB" sz="1600" dirty="0" smtClean="0">
                <a:solidFill>
                  <a:schemeClr val="tx2">
                    <a:lumMod val="50000"/>
                  </a:schemeClr>
                </a:solidFill>
              </a:rPr>
              <a:t>( </a:t>
            </a:r>
            <a:r>
              <a:rPr lang="en-GB" sz="1600" u="sng" dirty="0" smtClean="0">
                <a:solidFill>
                  <a:schemeClr val="tx2">
                    <a:lumMod val="50000"/>
                  </a:schemeClr>
                </a:solidFill>
              </a:rPr>
              <a:t>at the generator level</a:t>
            </a:r>
            <a:r>
              <a:rPr lang="en-GB" sz="1600" dirty="0" smtClean="0">
                <a:solidFill>
                  <a:schemeClr val="tx2">
                    <a:lumMod val="50000"/>
                  </a:schemeClr>
                </a:solidFill>
              </a:rPr>
              <a:t>)</a:t>
            </a:r>
          </a:p>
        </p:txBody>
      </p:sp>
      <p:sp>
        <p:nvSpPr>
          <p:cNvPr id="59" name="Left Arrow 58"/>
          <p:cNvSpPr/>
          <p:nvPr/>
        </p:nvSpPr>
        <p:spPr>
          <a:xfrm rot="2649850" flipH="1">
            <a:off x="5521781" y="2774733"/>
            <a:ext cx="2939565" cy="156405"/>
          </a:xfrm>
          <a:prstGeom prst="leftArrow">
            <a:avLst/>
          </a:prstGeom>
          <a:solidFill>
            <a:srgbClr val="2541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0" name="Group 59"/>
          <p:cNvGrpSpPr/>
          <p:nvPr/>
        </p:nvGrpSpPr>
        <p:grpSpPr>
          <a:xfrm rot="18030099">
            <a:off x="913355" y="1571994"/>
            <a:ext cx="2012354" cy="2435664"/>
            <a:chOff x="-72845" y="1706039"/>
            <a:chExt cx="3005337" cy="3637526"/>
          </a:xfrm>
        </p:grpSpPr>
        <p:sp>
          <p:nvSpPr>
            <p:cNvPr id="61" name="Teardrop 60"/>
            <p:cNvSpPr/>
            <p:nvPr/>
          </p:nvSpPr>
          <p:spPr>
            <a:xfrm rot="19570474">
              <a:off x="41122" y="3601073"/>
              <a:ext cx="2052228" cy="1742492"/>
            </a:xfrm>
            <a:prstGeom prst="teardrop">
              <a:avLst>
                <a:gd name="adj" fmla="val 200000"/>
              </a:avLst>
            </a:prstGeom>
            <a:gradFill flip="none" rotWithShape="1">
              <a:gsLst>
                <a:gs pos="0">
                  <a:srgbClr val="540000">
                    <a:alpha val="77000"/>
                  </a:srgbClr>
                </a:gs>
                <a:gs pos="68000">
                  <a:schemeClr val="accent6">
                    <a:lumMod val="50000"/>
                    <a:alpha val="25000"/>
                  </a:schemeClr>
                </a:gs>
              </a:gsLst>
              <a:lin ang="8100000" scaled="1"/>
              <a:tileRect/>
            </a:gradFill>
            <a:ln>
              <a:solidFill>
                <a:srgbClr val="5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2" name="Picture 3"/>
            <p:cNvPicPr>
              <a:picLocks noChangeAspect="1" noChangeArrowheads="1"/>
            </p:cNvPicPr>
            <p:nvPr/>
          </p:nvPicPr>
          <p:blipFill>
            <a:blip r:embed="rId6" cstate="print">
              <a:clrChange>
                <a:clrFrom>
                  <a:srgbClr val="FFFFFF"/>
                </a:clrFrom>
                <a:clrTo>
                  <a:srgbClr val="FFFFFF">
                    <a:alpha val="0"/>
                  </a:srgbClr>
                </a:clrTo>
              </a:clrChange>
              <a:duotone>
                <a:prstClr val="black"/>
                <a:schemeClr val="accent5">
                  <a:tint val="45000"/>
                  <a:satMod val="400000"/>
                </a:schemeClr>
              </a:duotone>
            </a:blip>
            <a:srcRect/>
            <a:stretch>
              <a:fillRect/>
            </a:stretch>
          </p:blipFill>
          <p:spPr bwMode="auto">
            <a:xfrm rot="20612892">
              <a:off x="-72845" y="1706039"/>
              <a:ext cx="3005337" cy="2379543"/>
            </a:xfrm>
            <a:prstGeom prst="rect">
              <a:avLst/>
            </a:prstGeom>
            <a:noFill/>
            <a:ln w="9525">
              <a:noFill/>
              <a:miter lim="800000"/>
              <a:headEnd/>
              <a:tailEnd/>
            </a:ln>
          </p:spPr>
        </p:pic>
        <p:sp>
          <p:nvSpPr>
            <p:cNvPr id="63" name="Teardrop 62"/>
            <p:cNvSpPr/>
            <p:nvPr/>
          </p:nvSpPr>
          <p:spPr>
            <a:xfrm rot="19760005">
              <a:off x="587154" y="3041746"/>
              <a:ext cx="1263199" cy="1072549"/>
            </a:xfrm>
            <a:prstGeom prst="teardrop">
              <a:avLst>
                <a:gd name="adj" fmla="val 200000"/>
              </a:avLst>
            </a:prstGeom>
            <a:gradFill flip="none" rotWithShape="1">
              <a:gsLst>
                <a:gs pos="0">
                  <a:schemeClr val="tx2">
                    <a:lumMod val="50000"/>
                    <a:alpha val="90000"/>
                  </a:schemeClr>
                </a:gs>
                <a:gs pos="68000">
                  <a:schemeClr val="accent1">
                    <a:lumMod val="75000"/>
                    <a:alpha val="35000"/>
                  </a:schemeClr>
                </a:gs>
              </a:gsLst>
              <a:lin ang="8100000" scaled="1"/>
              <a:tileRect/>
            </a:gra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64" name="Picture 2" descr="C:\Users\João\Documents\Phd\seminarios\imagens\trafix14prhme.gif"/>
          <p:cNvPicPr>
            <a:picLocks noChangeAspect="1" noChangeArrowheads="1" noCrop="1"/>
          </p:cNvPicPr>
          <p:nvPr/>
        </p:nvPicPr>
        <p:blipFill>
          <a:blip r:embed="rId7" cstate="print"/>
          <a:srcRect/>
          <a:stretch>
            <a:fillRect/>
          </a:stretch>
        </p:blipFill>
        <p:spPr bwMode="auto">
          <a:xfrm>
            <a:off x="5234732" y="3789040"/>
            <a:ext cx="2649636" cy="2775382"/>
          </a:xfrm>
          <a:prstGeom prst="rect">
            <a:avLst/>
          </a:prstGeom>
          <a:noFill/>
        </p:spPr>
      </p:pic>
      <p:pic>
        <p:nvPicPr>
          <p:cNvPr id="65" name="Picture 3" descr="C:\Users\João\Documents\LIP\GAPnote\Images\SkyBins.png"/>
          <p:cNvPicPr>
            <a:picLocks noChangeAspect="1" noChangeArrowheads="1"/>
          </p:cNvPicPr>
          <p:nvPr/>
        </p:nvPicPr>
        <p:blipFill>
          <a:blip r:embed="rId8" cstate="print">
            <a:clrChange>
              <a:clrFrom>
                <a:srgbClr val="FFFFFF"/>
              </a:clrFrom>
              <a:clrTo>
                <a:srgbClr val="FFFFFF">
                  <a:alpha val="0"/>
                </a:srgbClr>
              </a:clrTo>
            </a:clrChange>
          </a:blip>
          <a:stretch>
            <a:fillRect/>
          </a:stretch>
        </p:blipFill>
        <p:spPr bwMode="auto">
          <a:xfrm>
            <a:off x="5702784" y="4617132"/>
            <a:ext cx="1744921" cy="1352024"/>
          </a:xfrm>
          <a:prstGeom prst="rect">
            <a:avLst/>
          </a:prstGeom>
          <a:noFill/>
          <a:ln>
            <a:noFill/>
          </a:ln>
          <a:effectLst>
            <a:outerShdw blurRad="38100" algn="tl" rotWithShape="0">
              <a:schemeClr val="bg1"/>
            </a:outerShdw>
          </a:effectLst>
        </p:spPr>
      </p:pic>
      <p:sp>
        <p:nvSpPr>
          <p:cNvPr id="66" name="Left Arrow 65"/>
          <p:cNvSpPr/>
          <p:nvPr/>
        </p:nvSpPr>
        <p:spPr>
          <a:xfrm rot="1356215" flipH="1">
            <a:off x="3866360" y="3784734"/>
            <a:ext cx="1556125" cy="180229"/>
          </a:xfrm>
          <a:prstGeom prst="leftArrow">
            <a:avLst/>
          </a:prstGeom>
          <a:solidFill>
            <a:srgbClr val="2541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TextBox 66"/>
          <p:cNvSpPr txBox="1"/>
          <p:nvPr/>
        </p:nvSpPr>
        <p:spPr>
          <a:xfrm>
            <a:off x="4572000" y="3356992"/>
            <a:ext cx="1224136" cy="584775"/>
          </a:xfrm>
          <a:prstGeom prst="rect">
            <a:avLst/>
          </a:prstGeom>
          <a:noFill/>
        </p:spPr>
        <p:txBody>
          <a:bodyPr wrap="square" rtlCol="0">
            <a:spAutoFit/>
          </a:bodyPr>
          <a:lstStyle/>
          <a:p>
            <a:r>
              <a:rPr lang="en-GB" sz="1600" dirty="0" smtClean="0">
                <a:solidFill>
                  <a:schemeClr val="tx2">
                    <a:lumMod val="50000"/>
                  </a:schemeClr>
                </a:solidFill>
              </a:rPr>
              <a:t>Is Better</a:t>
            </a:r>
            <a:br>
              <a:rPr lang="en-GB" sz="1600" dirty="0" smtClean="0">
                <a:solidFill>
                  <a:schemeClr val="tx2">
                    <a:lumMod val="50000"/>
                  </a:schemeClr>
                </a:solidFill>
              </a:rPr>
            </a:br>
            <a:r>
              <a:rPr lang="en-GB" sz="1600" dirty="0" smtClean="0">
                <a:solidFill>
                  <a:schemeClr val="tx2">
                    <a:lumMod val="50000"/>
                  </a:schemeClr>
                </a:solidFill>
              </a:rPr>
              <a:t> to have </a:t>
            </a:r>
            <a:endParaRPr lang="en-GB" sz="1600" dirty="0">
              <a:solidFill>
                <a:schemeClr val="tx2">
                  <a:lumMod val="50000"/>
                </a:schemeClr>
              </a:solidFill>
            </a:endParaRPr>
          </a:p>
        </p:txBody>
      </p:sp>
      <p:sp>
        <p:nvSpPr>
          <p:cNvPr id="68" name="Rectangle 67"/>
          <p:cNvSpPr/>
          <p:nvPr/>
        </p:nvSpPr>
        <p:spPr>
          <a:xfrm>
            <a:off x="6192180" y="0"/>
            <a:ext cx="2951820" cy="726440"/>
          </a:xfrm>
          <a:prstGeom prst="rect">
            <a:avLst/>
          </a:prstGeom>
          <a:solidFill>
            <a:srgbClr val="006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TextBox 68"/>
          <p:cNvSpPr txBox="1"/>
          <p:nvPr/>
        </p:nvSpPr>
        <p:spPr>
          <a:xfrm>
            <a:off x="5600531" y="2604773"/>
            <a:ext cx="1245480" cy="523220"/>
          </a:xfrm>
          <a:prstGeom prst="rect">
            <a:avLst/>
          </a:prstGeom>
          <a:noFill/>
        </p:spPr>
        <p:txBody>
          <a:bodyPr wrap="square" rtlCol="0">
            <a:spAutoFit/>
          </a:bodyPr>
          <a:lstStyle/>
          <a:p>
            <a:pPr algn="r"/>
            <a:r>
              <a:rPr lang="en-GB" sz="1400" dirty="0" smtClean="0">
                <a:solidFill>
                  <a:schemeClr val="tx2">
                    <a:lumMod val="50000"/>
                  </a:schemeClr>
                </a:solidFill>
              </a:rPr>
              <a:t>Longitudinal </a:t>
            </a:r>
            <a:br>
              <a:rPr lang="en-GB" sz="1400" dirty="0" smtClean="0">
                <a:solidFill>
                  <a:schemeClr val="tx2">
                    <a:lumMod val="50000"/>
                  </a:schemeClr>
                </a:solidFill>
              </a:rPr>
            </a:br>
            <a:r>
              <a:rPr lang="en-GB" sz="1400" dirty="0" smtClean="0">
                <a:solidFill>
                  <a:schemeClr val="tx2">
                    <a:lumMod val="50000"/>
                  </a:schemeClr>
                </a:solidFill>
              </a:rPr>
              <a:t>profiles</a:t>
            </a:r>
            <a:endParaRPr lang="en-GB" sz="1400" dirty="0">
              <a:solidFill>
                <a:schemeClr val="tx2">
                  <a:lumMod val="50000"/>
                </a:schemeClr>
              </a:solidFill>
            </a:endParaRPr>
          </a:p>
        </p:txBody>
      </p:sp>
      <p:sp>
        <p:nvSpPr>
          <p:cNvPr id="71" name="Slide Number Placeholder 70"/>
          <p:cNvSpPr>
            <a:spLocks noGrp="1"/>
          </p:cNvSpPr>
          <p:nvPr>
            <p:ph type="sldNum" sz="quarter" idx="12"/>
          </p:nvPr>
        </p:nvSpPr>
        <p:spPr/>
        <p:txBody>
          <a:bodyPr/>
          <a:lstStyle/>
          <a:p>
            <a:fld id="{8745C66F-FC7B-4C52-931F-EAABACA1CBDF}" type="slidenum">
              <a:rPr lang="en-US" smtClean="0"/>
              <a:pPr/>
              <a:t>59</a:t>
            </a:fld>
            <a:endParaRPr lang="en-US" dirty="0"/>
          </a:p>
        </p:txBody>
      </p:sp>
      <p:sp>
        <p:nvSpPr>
          <p:cNvPr id="2" name="Title 1"/>
          <p:cNvSpPr>
            <a:spLocks noGrp="1"/>
          </p:cNvSpPr>
          <p:nvPr>
            <p:ph type="title"/>
          </p:nvPr>
        </p:nvSpPr>
        <p:spPr/>
        <p:txBody>
          <a:bodyPr/>
          <a:lstStyle/>
          <a:p>
            <a:r>
              <a:rPr lang="en-US" dirty="0"/>
              <a:t>3D </a:t>
            </a:r>
            <a:r>
              <a:rPr lang="en-US" dirty="0" smtClean="0"/>
              <a:t>Simulation vs standard Offline simulation</a:t>
            </a:r>
            <a:endParaRPr lang="en-US" dirty="0"/>
          </a:p>
        </p:txBody>
      </p:sp>
      <p:sp>
        <p:nvSpPr>
          <p:cNvPr id="72" name="Rounded Rectangle 71"/>
          <p:cNvSpPr/>
          <p:nvPr/>
        </p:nvSpPr>
        <p:spPr>
          <a:xfrm>
            <a:off x="459423" y="4493245"/>
            <a:ext cx="4103688" cy="1529901"/>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2075">
              <a:buClr>
                <a:schemeClr val="bg1"/>
              </a:buClr>
              <a:buSzPct val="100000"/>
              <a:buFont typeface="Wingdings" panose="05000000000000000000" pitchFamily="2" charset="2"/>
              <a:buChar char="Ø"/>
            </a:pPr>
            <a:r>
              <a:rPr lang="en-GB" sz="1600" dirty="0" smtClean="0">
                <a:solidFill>
                  <a:schemeClr val="bg1"/>
                </a:solidFill>
              </a:rPr>
              <a:t>To study interesting lateral  information we need to  have a </a:t>
            </a:r>
            <a:r>
              <a:rPr lang="en-GB" sz="1600" u="sng" dirty="0" smtClean="0">
                <a:solidFill>
                  <a:schemeClr val="bg1"/>
                </a:solidFill>
              </a:rPr>
              <a:t>3D simulation</a:t>
            </a:r>
            <a:r>
              <a:rPr lang="en-GB" sz="1600" dirty="0" smtClean="0">
                <a:solidFill>
                  <a:schemeClr val="bg1"/>
                </a:solidFill>
              </a:rPr>
              <a:t>, instead of  having the information projected into a line</a:t>
            </a:r>
            <a:br>
              <a:rPr lang="en-GB" sz="1600" dirty="0" smtClean="0">
                <a:solidFill>
                  <a:schemeClr val="bg1"/>
                </a:solidFill>
              </a:rPr>
            </a:br>
            <a:r>
              <a:rPr lang="en-GB" sz="1600" dirty="0" smtClean="0">
                <a:solidFill>
                  <a:schemeClr val="bg1"/>
                </a:solidFill>
              </a:rPr>
              <a:t>( </a:t>
            </a:r>
            <a:r>
              <a:rPr lang="en-GB" sz="1600" u="sng" dirty="0" smtClean="0">
                <a:solidFill>
                  <a:schemeClr val="bg1"/>
                </a:solidFill>
              </a:rPr>
              <a:t>at the generator level</a:t>
            </a:r>
            <a:r>
              <a:rPr lang="en-GB" sz="1600" dirty="0" smtClean="0">
                <a:solidFill>
                  <a:schemeClr val="bg1"/>
                </a:solidFill>
              </a:rPr>
              <a:t>)</a:t>
            </a:r>
          </a:p>
        </p:txBody>
      </p:sp>
      <p:sp>
        <p:nvSpPr>
          <p:cNvPr id="73" name="Rectangle 72"/>
          <p:cNvSpPr/>
          <p:nvPr/>
        </p:nvSpPr>
        <p:spPr>
          <a:xfrm rot="18788485">
            <a:off x="3078700" y="2249509"/>
            <a:ext cx="625570" cy="1327030"/>
          </a:xfrm>
          <a:prstGeom prst="rect">
            <a:avLst/>
          </a:prstGeom>
          <a:gradFill flip="none" rotWithShape="1">
            <a:gsLst>
              <a:gs pos="0">
                <a:schemeClr val="bg1">
                  <a:alpha val="0"/>
                </a:schemeClr>
              </a:gs>
              <a:gs pos="22000">
                <a:schemeClr val="bg1">
                  <a:alpha val="67000"/>
                </a:schemeClr>
              </a:gs>
              <a:gs pos="46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62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slide(fromRight)">
                                      <p:cBhvr>
                                        <p:cTn id="13" dur="300"/>
                                        <p:tgtEl>
                                          <p:spTgt spid="55"/>
                                        </p:tgtEl>
                                      </p:cBhvr>
                                    </p:animEffect>
                                  </p:childTnLst>
                                </p:cTn>
                              </p:par>
                              <p:par>
                                <p:cTn id="14" presetID="12" presetClass="entr" presetSubtype="2" fill="hold" grpId="0" nodeType="withEffect">
                                  <p:stCondLst>
                                    <p:cond delay="500"/>
                                  </p:stCondLst>
                                  <p:childTnLst>
                                    <p:set>
                                      <p:cBhvr>
                                        <p:cTn id="15" dur="1" fill="hold">
                                          <p:stCondLst>
                                            <p:cond delay="0"/>
                                          </p:stCondLst>
                                        </p:cTn>
                                        <p:tgtEl>
                                          <p:spTgt spid="56"/>
                                        </p:tgtEl>
                                        <p:attrNameLst>
                                          <p:attrName>style.visibility</p:attrName>
                                        </p:attrNameLst>
                                      </p:cBhvr>
                                      <p:to>
                                        <p:strVal val="visible"/>
                                      </p:to>
                                    </p:set>
                                    <p:animEffect transition="in" filter="slide(fromRight)">
                                      <p:cBhvr>
                                        <p:cTn id="16" dur="300"/>
                                        <p:tgtEl>
                                          <p:spTgt spid="56"/>
                                        </p:tgtEl>
                                      </p:cBhvr>
                                    </p:animEffect>
                                  </p:childTnLst>
                                </p:cTn>
                              </p:par>
                              <p:par>
                                <p:cTn id="17" presetID="1" presetClass="entr" presetSubtype="0" fill="hold" nodeType="with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par>
                                <p:cTn id="19" presetID="12" presetClass="entr" presetSubtype="2"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slide(fromRight)">
                                      <p:cBhvr>
                                        <p:cTn id="21" dur="300"/>
                                        <p:tgtEl>
                                          <p:spTgt spid="59"/>
                                        </p:tgtEl>
                                      </p:cBhvr>
                                    </p:animEffect>
                                  </p:childTnLst>
                                </p:cTn>
                              </p:par>
                              <p:par>
                                <p:cTn id="22" presetID="12" presetClass="entr" presetSubtype="2" fill="hold" grpId="0" nodeType="withEffect">
                                  <p:stCondLst>
                                    <p:cond delay="0"/>
                                  </p:stCondLst>
                                  <p:childTnLst>
                                    <p:set>
                                      <p:cBhvr>
                                        <p:cTn id="23" dur="1" fill="hold">
                                          <p:stCondLst>
                                            <p:cond delay="0"/>
                                          </p:stCondLst>
                                        </p:cTn>
                                        <p:tgtEl>
                                          <p:spTgt spid="69"/>
                                        </p:tgtEl>
                                        <p:attrNameLst>
                                          <p:attrName>style.visibility</p:attrName>
                                        </p:attrNameLst>
                                      </p:cBhvr>
                                      <p:to>
                                        <p:strVal val="visible"/>
                                      </p:to>
                                    </p:set>
                                    <p:animEffect transition="in" filter="slide(fromRight)">
                                      <p:cBhvr>
                                        <p:cTn id="24" dur="300"/>
                                        <p:tgtEl>
                                          <p:spTgt spid="6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wipe(up)">
                                      <p:cBhvr>
                                        <p:cTn id="29" dur="500"/>
                                        <p:tgtEl>
                                          <p:spTgt spid="60"/>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2" fill="hold" grpId="0" nodeType="click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slide(fromRight)">
                                      <p:cBhvr>
                                        <p:cTn id="34" dur="300"/>
                                        <p:tgtEl>
                                          <p:spTgt spid="66"/>
                                        </p:tgtEl>
                                      </p:cBhvr>
                                    </p:animEffect>
                                  </p:childTnLst>
                                </p:cTn>
                              </p:par>
                              <p:par>
                                <p:cTn id="35" presetID="22" presetClass="entr" presetSubtype="4" fill="hold" nodeType="withEffect">
                                  <p:stCondLst>
                                    <p:cond delay="0"/>
                                  </p:stCondLst>
                                  <p:childTnLst>
                                    <p:set>
                                      <p:cBhvr>
                                        <p:cTn id="36" dur="1" fill="hold">
                                          <p:stCondLst>
                                            <p:cond delay="0"/>
                                          </p:stCondLst>
                                        </p:cTn>
                                        <p:tgtEl>
                                          <p:spTgt spid="65"/>
                                        </p:tgtEl>
                                        <p:attrNameLst>
                                          <p:attrName>style.visibility</p:attrName>
                                        </p:attrNameLst>
                                      </p:cBhvr>
                                      <p:to>
                                        <p:strVal val="visible"/>
                                      </p:to>
                                    </p:set>
                                    <p:animEffect transition="in" filter="wipe(down)">
                                      <p:cBhvr>
                                        <p:cTn id="37" dur="500"/>
                                        <p:tgtEl>
                                          <p:spTgt spid="65"/>
                                        </p:tgtEl>
                                      </p:cBhvr>
                                    </p:animEffect>
                                  </p:childTnLst>
                                </p:cTn>
                              </p:par>
                              <p:par>
                                <p:cTn id="38" presetID="1" presetClass="entr" presetSubtype="0" fill="hold" nodeType="withEffect">
                                  <p:stCondLst>
                                    <p:cond delay="0"/>
                                  </p:stCondLst>
                                  <p:childTnLst>
                                    <p:set>
                                      <p:cBhvr>
                                        <p:cTn id="39" dur="1" fill="hold">
                                          <p:stCondLst>
                                            <p:cond delay="0"/>
                                          </p:stCondLst>
                                        </p:cTn>
                                        <p:tgtEl>
                                          <p:spTgt spid="64"/>
                                        </p:tgtEl>
                                        <p:attrNameLst>
                                          <p:attrName>style.visibility</p:attrName>
                                        </p:attrNameLst>
                                      </p:cBhvr>
                                      <p:to>
                                        <p:strVal val="visible"/>
                                      </p:to>
                                    </p:set>
                                  </p:childTnLst>
                                </p:cTn>
                              </p:par>
                              <p:par>
                                <p:cTn id="40" presetID="12" presetClass="entr" presetSubtype="2" fill="hold" grpId="0" nodeType="withEffect">
                                  <p:stCondLst>
                                    <p:cond delay="0"/>
                                  </p:stCondLst>
                                  <p:childTnLst>
                                    <p:set>
                                      <p:cBhvr>
                                        <p:cTn id="41" dur="1" fill="hold">
                                          <p:stCondLst>
                                            <p:cond delay="0"/>
                                          </p:stCondLst>
                                        </p:cTn>
                                        <p:tgtEl>
                                          <p:spTgt spid="67"/>
                                        </p:tgtEl>
                                        <p:attrNameLst>
                                          <p:attrName>style.visibility</p:attrName>
                                        </p:attrNameLst>
                                      </p:cBhvr>
                                      <p:to>
                                        <p:strVal val="visible"/>
                                      </p:to>
                                    </p:set>
                                    <p:animEffect transition="in" filter="slide(fromRight)">
                                      <p:cBhvr>
                                        <p:cTn id="42" dur="300"/>
                                        <p:tgtEl>
                                          <p:spTgt spid="67"/>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58"/>
                                        </p:tgtEl>
                                        <p:attrNameLst>
                                          <p:attrName>style.visibility</p:attrName>
                                        </p:attrNameLst>
                                      </p:cBhvr>
                                      <p:to>
                                        <p:strVal val="visible"/>
                                      </p:to>
                                    </p:set>
                                    <p:animEffect transition="in" filter="dissolve">
                                      <p:cBhvr>
                                        <p:cTn id="45" dur="500"/>
                                        <p:tgtEl>
                                          <p:spTgt spid="58"/>
                                        </p:tgtEl>
                                      </p:cBhvr>
                                    </p:animEffect>
                                  </p:childTnLst>
                                </p:cTn>
                              </p:par>
                              <p:par>
                                <p:cTn id="46" presetID="1" presetClass="entr" presetSubtype="0" fill="hold" grpId="0" nodeType="withEffect">
                                  <p:stCondLst>
                                    <p:cond delay="0"/>
                                  </p:stCondLst>
                                  <p:childTnLst>
                                    <p:set>
                                      <p:cBhvr>
                                        <p:cTn id="47" dur="1" fill="hold">
                                          <p:stCondLst>
                                            <p:cond delay="0"/>
                                          </p:stCondLst>
                                        </p:cTn>
                                        <p:tgtEl>
                                          <p:spTgt spid="52"/>
                                        </p:tgtEl>
                                        <p:attrNameLst>
                                          <p:attrName>style.visibility</p:attrName>
                                        </p:attrNameLst>
                                      </p:cBhvr>
                                      <p:to>
                                        <p:strVal val="visible"/>
                                      </p:to>
                                    </p:set>
                                  </p:childTnLst>
                                </p:cTn>
                              </p:par>
                              <p:par>
                                <p:cTn id="48" presetID="10" presetClass="entr" presetSubtype="0" fill="hold" grpId="0" nodeType="withEffect">
                                  <p:stCondLst>
                                    <p:cond delay="0"/>
                                  </p:stCondLst>
                                  <p:childTnLst>
                                    <p:set>
                                      <p:cBhvr>
                                        <p:cTn id="49" dur="1" fill="hold">
                                          <p:stCondLst>
                                            <p:cond delay="0"/>
                                          </p:stCondLst>
                                        </p:cTn>
                                        <p:tgtEl>
                                          <p:spTgt spid="72"/>
                                        </p:tgtEl>
                                        <p:attrNameLst>
                                          <p:attrName>style.visibility</p:attrName>
                                        </p:attrNameLst>
                                      </p:cBhvr>
                                      <p:to>
                                        <p:strVal val="visible"/>
                                      </p:to>
                                    </p:set>
                                    <p:animEffect transition="in" filter="fade">
                                      <p:cBhvr>
                                        <p:cTn id="50"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4" grpId="0"/>
      <p:bldP spid="55" grpId="0" animBg="1"/>
      <p:bldP spid="56" grpId="0"/>
      <p:bldP spid="58" grpId="0"/>
      <p:bldP spid="59" grpId="0" animBg="1"/>
      <p:bldP spid="66" grpId="0" animBg="1"/>
      <p:bldP spid="67" grpId="0"/>
      <p:bldP spid="69" grpId="0"/>
      <p:bldP spid="7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a:picLocks noChangeAspect="1"/>
          </p:cNvPicPr>
          <p:nvPr/>
        </p:nvPicPr>
        <p:blipFill>
          <a:blip r:embed="rId2"/>
          <a:stretch>
            <a:fillRect/>
          </a:stretch>
        </p:blipFill>
        <p:spPr>
          <a:xfrm>
            <a:off x="4999066" y="2190610"/>
            <a:ext cx="3517352" cy="1606231"/>
          </a:xfrm>
          <a:prstGeom prst="rect">
            <a:avLst/>
          </a:prstGeom>
        </p:spPr>
      </p:pic>
      <p:sp>
        <p:nvSpPr>
          <p:cNvPr id="2" name="Title 1"/>
          <p:cNvSpPr>
            <a:spLocks noGrp="1"/>
          </p:cNvSpPr>
          <p:nvPr>
            <p:ph type="title"/>
          </p:nvPr>
        </p:nvSpPr>
        <p:spPr/>
        <p:txBody>
          <a:bodyPr/>
          <a:lstStyle/>
          <a:p>
            <a:r>
              <a:rPr lang="en-GB" b="0" dirty="0"/>
              <a:t>Anisotropies in the arrival </a:t>
            </a:r>
            <a:r>
              <a:rPr lang="en-GB" b="0" dirty="0" smtClean="0"/>
              <a:t>directions: Full-Sky</a:t>
            </a:r>
            <a:endParaRPr lang="en-US"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6</a:t>
            </a:fld>
            <a:endParaRPr lang="en-US" dirty="0"/>
          </a:p>
        </p:txBody>
      </p:sp>
      <p:sp>
        <p:nvSpPr>
          <p:cNvPr id="6" name="Rounded Rectangle 5"/>
          <p:cNvSpPr/>
          <p:nvPr/>
        </p:nvSpPr>
        <p:spPr>
          <a:xfrm>
            <a:off x="3359125" y="934582"/>
            <a:ext cx="2361237" cy="818458"/>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GB" sz="2000" i="1" dirty="0">
                <a:solidFill>
                  <a:prstClr val="white"/>
                </a:solidFill>
                <a:cs typeface="Arial" pitchFamily="34" charset="0"/>
              </a:rPr>
              <a:t>Full-Sky: Auger </a:t>
            </a:r>
            <a:r>
              <a:rPr lang="en-GB" sz="2000" i="1" dirty="0" smtClean="0">
                <a:solidFill>
                  <a:prstClr val="white"/>
                </a:solidFill>
                <a:cs typeface="Arial" pitchFamily="34" charset="0"/>
              </a:rPr>
              <a:t>+Telescope Array</a:t>
            </a:r>
            <a:endParaRPr lang="en-US" sz="2000" i="1" dirty="0" smtClean="0">
              <a:solidFill>
                <a:prstClr val="white"/>
              </a:solidFill>
              <a:cs typeface="Arial" pitchFamily="34" charset="0"/>
            </a:endParaRPr>
          </a:p>
        </p:txBody>
      </p:sp>
      <p:sp>
        <p:nvSpPr>
          <p:cNvPr id="9" name="5-Point Star 8"/>
          <p:cNvSpPr/>
          <p:nvPr/>
        </p:nvSpPr>
        <p:spPr>
          <a:xfrm>
            <a:off x="5348621" y="2610941"/>
            <a:ext cx="111246" cy="111246"/>
          </a:xfrm>
          <a:prstGeom prst="star5">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Rounded Rectangle 11"/>
              <p:cNvSpPr/>
              <p:nvPr/>
            </p:nvSpPr>
            <p:spPr>
              <a:xfrm>
                <a:off x="1417679" y="1903821"/>
                <a:ext cx="2624238" cy="1257367"/>
              </a:xfrm>
              <a:prstGeom prst="roundRect">
                <a:avLst>
                  <a:gd name="adj" fmla="val 8240"/>
                </a:avLst>
              </a:prstGeom>
              <a:solidFill>
                <a:schemeClr val="bg1"/>
              </a:solidFill>
              <a:ln w="508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dirty="0" smtClean="0">
                    <a:solidFill>
                      <a:srgbClr val="C00000"/>
                    </a:solidFill>
                    <a:cs typeface="Arial" pitchFamily="34" charset="0"/>
                  </a:rPr>
                  <a:t>Auger </a:t>
                </a:r>
                <a:r>
                  <a:rPr lang="pt-PT" dirty="0" err="1" smtClean="0">
                    <a:solidFill>
                      <a:srgbClr val="C00000"/>
                    </a:solidFill>
                    <a:cs typeface="Arial" pitchFamily="34" charset="0"/>
                  </a:rPr>
                  <a:t>Warm</a:t>
                </a:r>
                <a:r>
                  <a:rPr lang="pt-PT" dirty="0" smtClean="0">
                    <a:solidFill>
                      <a:srgbClr val="C00000"/>
                    </a:solidFill>
                    <a:cs typeface="Arial" pitchFamily="34" charset="0"/>
                  </a:rPr>
                  <a:t> Spot</a:t>
                </a:r>
              </a:p>
              <a:p>
                <a14:m>
                  <m:oMath xmlns:m="http://schemas.openxmlformats.org/officeDocument/2006/math">
                    <m:r>
                      <a:rPr lang="pt-PT" sz="1500" b="0" i="1" smtClean="0">
                        <a:solidFill>
                          <a:schemeClr val="tx1">
                            <a:lumMod val="75000"/>
                            <a:lumOff val="25000"/>
                          </a:schemeClr>
                        </a:solidFill>
                        <a:latin typeface="Cambria Math" panose="02040503050406030204" pitchFamily="18" charset="0"/>
                        <a:cs typeface="Arial" pitchFamily="34" charset="0"/>
                      </a:rPr>
                      <m:t>𝑝</m:t>
                    </m:r>
                    <m:r>
                      <a:rPr lang="pt-PT" sz="1500" b="0" i="1" smtClean="0">
                        <a:solidFill>
                          <a:schemeClr val="tx1">
                            <a:lumMod val="75000"/>
                            <a:lumOff val="25000"/>
                          </a:schemeClr>
                        </a:solidFill>
                        <a:latin typeface="Cambria Math" panose="02040503050406030204" pitchFamily="18" charset="0"/>
                        <a:cs typeface="Arial" pitchFamily="34" charset="0"/>
                      </a:rPr>
                      <m:t>=5.9×</m:t>
                    </m:r>
                    <m:sSup>
                      <m:sSupPr>
                        <m:ctrlPr>
                          <a:rPr lang="pt-PT" sz="1500" i="1" smtClean="0">
                            <a:solidFill>
                              <a:schemeClr val="tx1">
                                <a:lumMod val="75000"/>
                                <a:lumOff val="25000"/>
                              </a:schemeClr>
                            </a:solidFill>
                            <a:latin typeface="Cambria Math" panose="02040503050406030204" pitchFamily="18" charset="0"/>
                            <a:cs typeface="Arial" pitchFamily="34" charset="0"/>
                          </a:rPr>
                        </m:ctrlPr>
                      </m:sSupPr>
                      <m:e>
                        <m:r>
                          <a:rPr lang="pt-PT" sz="1500" b="0" i="1" smtClean="0">
                            <a:solidFill>
                              <a:schemeClr val="tx1">
                                <a:lumMod val="75000"/>
                                <a:lumOff val="25000"/>
                              </a:schemeClr>
                            </a:solidFill>
                            <a:latin typeface="Cambria Math" panose="02040503050406030204" pitchFamily="18" charset="0"/>
                            <a:cs typeface="Arial" pitchFamily="34" charset="0"/>
                          </a:rPr>
                          <m:t>10</m:t>
                        </m:r>
                      </m:e>
                      <m:sup>
                        <m:r>
                          <a:rPr lang="pt-PT" sz="1500" b="0" i="1" smtClean="0">
                            <a:solidFill>
                              <a:schemeClr val="tx1">
                                <a:lumMod val="75000"/>
                                <a:lumOff val="25000"/>
                              </a:schemeClr>
                            </a:solidFill>
                            <a:latin typeface="Cambria Math" panose="02040503050406030204" pitchFamily="18" charset="0"/>
                            <a:cs typeface="Arial" pitchFamily="34" charset="0"/>
                          </a:rPr>
                          <m:t>−6</m:t>
                        </m:r>
                      </m:sup>
                    </m:sSup>
                  </m:oMath>
                </a14:m>
                <a:r>
                  <a:rPr lang="pt-PT" sz="1500" i="1" dirty="0" smtClean="0">
                    <a:solidFill>
                      <a:schemeClr val="tx1">
                        <a:lumMod val="75000"/>
                        <a:lumOff val="25000"/>
                      </a:schemeClr>
                    </a:solidFill>
                    <a:latin typeface="Cambria Math" panose="02040503050406030204" pitchFamily="18" charset="0"/>
                    <a:cs typeface="Arial" pitchFamily="34" charset="0"/>
                  </a:rPr>
                  <a:t>   </a:t>
                </a:r>
                <a14:m>
                  <m:oMath xmlns:m="http://schemas.openxmlformats.org/officeDocument/2006/math">
                    <m:r>
                      <a:rPr lang="en-GB" sz="1500" b="0" i="1"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m:t>
                    </m:r>
                    <m:r>
                      <a:rPr lang="en-GB" sz="1500" b="0" i="1" smtClean="0">
                        <a:solidFill>
                          <a:srgbClr val="C00000"/>
                        </a:solidFill>
                        <a:latin typeface="Cambria Math" panose="02040503050406030204" pitchFamily="18" charset="0"/>
                        <a:cs typeface="Arial" pitchFamily="34" charset="0"/>
                      </a:rPr>
                      <m:t>4.3</m:t>
                    </m:r>
                    <m:r>
                      <a:rPr lang="en-GB" sz="1500" b="0" i="1" smtClean="0">
                        <a:solidFill>
                          <a:srgbClr val="C00000"/>
                        </a:solidFill>
                        <a:latin typeface="Cambria Math" panose="02040503050406030204" pitchFamily="18" charset="0"/>
                        <a:cs typeface="Arial" pitchFamily="34" charset="0"/>
                      </a:rPr>
                      <m:t>𝜎</m:t>
                    </m:r>
                  </m:oMath>
                </a14:m>
                <a:endParaRPr lang="pt-PT" sz="1500" i="1" dirty="0" smtClean="0">
                  <a:solidFill>
                    <a:srgbClr val="C00000"/>
                  </a:solidFill>
                  <a:latin typeface="Cambria Math" panose="02040503050406030204" pitchFamily="18" charset="0"/>
                  <a:cs typeface="Arial" pitchFamily="34" charset="0"/>
                </a:endParaRPr>
              </a:p>
              <a:p>
                <a14:m>
                  <m:oMath xmlns:m="http://schemas.openxmlformats.org/officeDocument/2006/math">
                    <m:r>
                      <a:rPr lang="en-GB" sz="1500" i="1">
                        <a:solidFill>
                          <a:schemeClr val="tx1">
                            <a:lumMod val="75000"/>
                            <a:lumOff val="25000"/>
                          </a:schemeClr>
                        </a:solidFill>
                        <a:latin typeface="Cambria Math" panose="02040503050406030204" pitchFamily="18" charset="0"/>
                        <a:cs typeface="Arial" pitchFamily="34" charset="0"/>
                      </a:rPr>
                      <m:t>𝑛</m:t>
                    </m:r>
                    <m:r>
                      <a:rPr lang="en-GB" sz="1500" i="1">
                        <a:solidFill>
                          <a:schemeClr val="tx1">
                            <a:lumMod val="75000"/>
                            <a:lumOff val="25000"/>
                          </a:schemeClr>
                        </a:solidFill>
                        <a:latin typeface="Cambria Math" panose="02040503050406030204" pitchFamily="18" charset="0"/>
                        <a:cs typeface="Arial" pitchFamily="34" charset="0"/>
                      </a:rPr>
                      <m:t>=14/3.23</m:t>
                    </m:r>
                  </m:oMath>
                </a14:m>
                <a:r>
                  <a:rPr lang="pt-PT" sz="1500" i="1" dirty="0">
                    <a:solidFill>
                      <a:schemeClr val="tx1">
                        <a:lumMod val="75000"/>
                        <a:lumOff val="25000"/>
                      </a:schemeClr>
                    </a:solidFill>
                    <a:latin typeface="Cambria Math" panose="02040503050406030204" pitchFamily="18" charset="0"/>
                    <a:cs typeface="Arial" pitchFamily="34" charset="0"/>
                  </a:rPr>
                  <a:t> </a:t>
                </a:r>
                <a:endParaRPr lang="pt-PT" sz="1500" i="1" dirty="0" smtClean="0">
                  <a:solidFill>
                    <a:schemeClr val="tx1">
                      <a:lumMod val="75000"/>
                      <a:lumOff val="25000"/>
                    </a:schemeClr>
                  </a:solidFill>
                  <a:latin typeface="Cambria Math" panose="02040503050406030204" pitchFamily="18" charset="0"/>
                  <a:cs typeface="Arial" pitchFamily="34" charset="0"/>
                </a:endParaRPr>
              </a:p>
              <a:p>
                <a14:m>
                  <m:oMath xmlns:m="http://schemas.openxmlformats.org/officeDocument/2006/math">
                    <m:sSub>
                      <m:sSubPr>
                        <m:ctrlPr>
                          <a:rPr lang="pt-PT" sz="1500" i="1" smtClean="0">
                            <a:solidFill>
                              <a:schemeClr val="tx1">
                                <a:lumMod val="75000"/>
                                <a:lumOff val="25000"/>
                              </a:schemeClr>
                            </a:solidFill>
                            <a:latin typeface="Cambria Math" panose="02040503050406030204" pitchFamily="18" charset="0"/>
                            <a:cs typeface="Arial" pitchFamily="34" charset="0"/>
                          </a:rPr>
                        </m:ctrlPr>
                      </m:sSubPr>
                      <m:e>
                        <m:r>
                          <a:rPr lang="pt-PT" sz="1500" b="0" i="1" smtClean="0">
                            <a:solidFill>
                              <a:schemeClr val="tx1">
                                <a:lumMod val="75000"/>
                                <a:lumOff val="25000"/>
                              </a:schemeClr>
                            </a:solidFill>
                            <a:latin typeface="Cambria Math" panose="02040503050406030204" pitchFamily="18" charset="0"/>
                            <a:cs typeface="Arial" pitchFamily="34" charset="0"/>
                          </a:rPr>
                          <m:t>𝐸</m:t>
                        </m:r>
                      </m:e>
                      <m:sub>
                        <m:r>
                          <a:rPr lang="pt-PT" sz="1500" b="0" i="1" smtClean="0">
                            <a:solidFill>
                              <a:schemeClr val="tx1">
                                <a:lumMod val="75000"/>
                                <a:lumOff val="25000"/>
                              </a:schemeClr>
                            </a:solidFill>
                            <a:latin typeface="Cambria Math" panose="02040503050406030204" pitchFamily="18" charset="0"/>
                            <a:cs typeface="Arial" pitchFamily="34" charset="0"/>
                          </a:rPr>
                          <m:t>𝑡h</m:t>
                        </m:r>
                      </m:sub>
                    </m:sSub>
                    <m:r>
                      <a:rPr lang="pt-PT" sz="1500" b="0" i="1" smtClean="0">
                        <a:solidFill>
                          <a:schemeClr val="tx1">
                            <a:lumMod val="75000"/>
                            <a:lumOff val="25000"/>
                          </a:schemeClr>
                        </a:solidFill>
                        <a:latin typeface="Cambria Math" panose="02040503050406030204" pitchFamily="18" charset="0"/>
                        <a:cs typeface="Arial" pitchFamily="34" charset="0"/>
                      </a:rPr>
                      <m:t>&gt;54</m:t>
                    </m:r>
                  </m:oMath>
                </a14:m>
                <a:r>
                  <a:rPr lang="en-GB" sz="1500" dirty="0" smtClean="0">
                    <a:solidFill>
                      <a:schemeClr val="tx1">
                        <a:lumMod val="75000"/>
                        <a:lumOff val="25000"/>
                      </a:schemeClr>
                    </a:solidFill>
                    <a:latin typeface="Calibri" pitchFamily="34" charset="0"/>
                    <a:cs typeface="Arial" pitchFamily="34" charset="0"/>
                  </a:rPr>
                  <a:t> </a:t>
                </a:r>
                <a:r>
                  <a:rPr lang="en-GB" sz="1500" dirty="0" err="1" smtClean="0">
                    <a:solidFill>
                      <a:schemeClr val="tx1">
                        <a:lumMod val="75000"/>
                        <a:lumOff val="25000"/>
                      </a:schemeClr>
                    </a:solidFill>
                    <a:latin typeface="Calibri" pitchFamily="34" charset="0"/>
                    <a:cs typeface="Arial" pitchFamily="34" charset="0"/>
                  </a:rPr>
                  <a:t>EeV</a:t>
                </a:r>
                <a:endParaRPr lang="en-GB" sz="1500" dirty="0">
                  <a:solidFill>
                    <a:schemeClr val="tx1">
                      <a:lumMod val="75000"/>
                      <a:lumOff val="25000"/>
                    </a:schemeClr>
                  </a:solidFill>
                  <a:latin typeface="Calibri" pitchFamily="34" charset="0"/>
                  <a:cs typeface="Arial" pitchFamily="34" charset="0"/>
                </a:endParaRPr>
              </a:p>
              <a:p>
                <a14:m>
                  <m:oMath xmlns:m="http://schemas.openxmlformats.org/officeDocument/2006/math">
                    <m:r>
                      <m:rPr>
                        <m:sty m:val="p"/>
                      </m:rPr>
                      <a:rPr lang="pt-PT" sz="1500" b="0" i="0" smtClean="0">
                        <a:solidFill>
                          <a:schemeClr val="tx1">
                            <a:lumMod val="75000"/>
                            <a:lumOff val="25000"/>
                          </a:schemeClr>
                        </a:solidFill>
                        <a:latin typeface="Cambria Math" panose="02040503050406030204" pitchFamily="18" charset="0"/>
                        <a:cs typeface="Arial" pitchFamily="34" charset="0"/>
                      </a:rPr>
                      <m:t>Ψ</m:t>
                    </m:r>
                    <m:r>
                      <a:rPr lang="pt-PT" sz="1500" b="0" i="1" smtClean="0">
                        <a:solidFill>
                          <a:schemeClr val="tx1">
                            <a:lumMod val="75000"/>
                            <a:lumOff val="25000"/>
                          </a:schemeClr>
                        </a:solidFill>
                        <a:latin typeface="Cambria Math" panose="02040503050406030204" pitchFamily="18" charset="0"/>
                        <a:cs typeface="Arial" pitchFamily="34" charset="0"/>
                      </a:rPr>
                      <m:t>=12</m:t>
                    </m:r>
                    <m:r>
                      <a:rPr lang="pt-PT" sz="1500" b="0" i="1"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m:t>
                    </m:r>
                  </m:oMath>
                </a14:m>
                <a:r>
                  <a:rPr lang="en-GB" sz="1500" dirty="0" smtClean="0">
                    <a:solidFill>
                      <a:schemeClr val="tx1">
                        <a:lumMod val="75000"/>
                        <a:lumOff val="25000"/>
                      </a:schemeClr>
                    </a:solidFill>
                    <a:latin typeface="Calibri" pitchFamily="34" charset="0"/>
                    <a:cs typeface="Arial" pitchFamily="34" charset="0"/>
                  </a:rPr>
                  <a:t> </a:t>
                </a:r>
              </a:p>
            </p:txBody>
          </p:sp>
        </mc:Choice>
        <mc:Fallback xmlns="">
          <p:sp>
            <p:nvSpPr>
              <p:cNvPr id="12" name="Rounded Rectangle 11"/>
              <p:cNvSpPr>
                <a:spLocks noRot="1" noChangeAspect="1" noMove="1" noResize="1" noEditPoints="1" noAdjustHandles="1" noChangeArrowheads="1" noChangeShapeType="1" noTextEdit="1"/>
              </p:cNvSpPr>
              <p:nvPr/>
            </p:nvSpPr>
            <p:spPr>
              <a:xfrm>
                <a:off x="1417679" y="1903821"/>
                <a:ext cx="2624238" cy="1257367"/>
              </a:xfrm>
              <a:prstGeom prst="roundRect">
                <a:avLst>
                  <a:gd name="adj" fmla="val 8240"/>
                </a:avLst>
              </a:prstGeom>
              <a:blipFill rotWithShape="0">
                <a:blip r:embed="rId3"/>
                <a:stretch>
                  <a:fillRect/>
                </a:stretch>
              </a:blipFill>
              <a:ln w="50800">
                <a:solidFill>
                  <a:srgbClr val="C00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ounded Rectangle 12"/>
              <p:cNvSpPr/>
              <p:nvPr/>
            </p:nvSpPr>
            <p:spPr>
              <a:xfrm>
                <a:off x="1417680" y="3257207"/>
                <a:ext cx="2624238" cy="447257"/>
              </a:xfrm>
              <a:prstGeom prst="roundRect">
                <a:avLst>
                  <a:gd name="adj" fmla="val 20505"/>
                </a:avLst>
              </a:prstGeom>
              <a:solidFill>
                <a:schemeClr val="bg1"/>
              </a:solidFill>
              <a:ln w="254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14:m>
                  <m:oMath xmlns:m="http://schemas.openxmlformats.org/officeDocument/2006/math">
                    <m:d>
                      <m:dPr>
                        <m:ctrlPr>
                          <a:rPr lang="pt-PT" sz="1100" i="1">
                            <a:solidFill>
                              <a:prstClr val="black">
                                <a:lumMod val="75000"/>
                                <a:lumOff val="25000"/>
                              </a:prstClr>
                            </a:solidFill>
                            <a:latin typeface="Cambria Math" panose="02040503050406030204" pitchFamily="18" charset="0"/>
                            <a:cs typeface="Arial" pitchFamily="34" charset="0"/>
                          </a:rPr>
                        </m:ctrlPr>
                      </m:dPr>
                      <m:e>
                        <m:r>
                          <a:rPr lang="pt-PT" sz="1100" i="1">
                            <a:solidFill>
                              <a:prstClr val="black">
                                <a:lumMod val="75000"/>
                                <a:lumOff val="25000"/>
                              </a:prstClr>
                            </a:solidFill>
                            <a:latin typeface="Cambria Math" panose="02040503050406030204" pitchFamily="18" charset="0"/>
                            <a:cs typeface="Arial" pitchFamily="34" charset="0"/>
                          </a:rPr>
                          <m:t>𝛼</m:t>
                        </m:r>
                        <m:r>
                          <a:rPr lang="pt-PT" sz="1100" i="1">
                            <a:solidFill>
                              <a:prstClr val="black">
                                <a:lumMod val="75000"/>
                                <a:lumOff val="25000"/>
                              </a:prstClr>
                            </a:solidFill>
                            <a:latin typeface="Cambria Math" panose="02040503050406030204" pitchFamily="18" charset="0"/>
                            <a:cs typeface="Arial" pitchFamily="34" charset="0"/>
                          </a:rPr>
                          <m:t>,</m:t>
                        </m:r>
                        <m:r>
                          <a:rPr lang="pt-PT" sz="1100" i="1">
                            <a:solidFill>
                              <a:prstClr val="black">
                                <a:lumMod val="75000"/>
                                <a:lumOff val="25000"/>
                              </a:prstClr>
                            </a:solidFill>
                            <a:latin typeface="Cambria Math" panose="02040503050406030204" pitchFamily="18" charset="0"/>
                            <a:cs typeface="Arial" pitchFamily="34" charset="0"/>
                          </a:rPr>
                          <m:t>𝛿</m:t>
                        </m:r>
                      </m:e>
                    </m:d>
                    <m:r>
                      <a:rPr lang="pt-PT" sz="1100" i="1">
                        <a:solidFill>
                          <a:prstClr val="black">
                            <a:lumMod val="75000"/>
                            <a:lumOff val="25000"/>
                          </a:prstClr>
                        </a:solidFill>
                        <a:latin typeface="Cambria Math" panose="02040503050406030204" pitchFamily="18" charset="0"/>
                        <a:cs typeface="Arial" pitchFamily="34" charset="0"/>
                      </a:rPr>
                      <m:t>=(198</m:t>
                    </m:r>
                    <m:r>
                      <a:rPr lang="pt-PT" sz="1100" i="1">
                        <a:solidFill>
                          <a:prstClr val="black">
                            <a:lumMod val="75000"/>
                            <a:lumOff val="25000"/>
                          </a:prstClr>
                        </a:solidFill>
                        <a:latin typeface="Cambria Math" panose="02040503050406030204" pitchFamily="18" charset="0"/>
                        <a:ea typeface="Cambria Math" panose="02040503050406030204" pitchFamily="18" charset="0"/>
                        <a:cs typeface="Arial" pitchFamily="34" charset="0"/>
                      </a:rPr>
                      <m:t>°,−25°)</m:t>
                    </m:r>
                  </m:oMath>
                </a14:m>
                <a:r>
                  <a:rPr lang="en-GB" sz="1100" dirty="0">
                    <a:solidFill>
                      <a:prstClr val="black">
                        <a:lumMod val="75000"/>
                        <a:lumOff val="25000"/>
                      </a:prstClr>
                    </a:solidFill>
                    <a:latin typeface="Calibri" pitchFamily="34" charset="0"/>
                    <a:cs typeface="Arial" pitchFamily="34" charset="0"/>
                  </a:rPr>
                  <a:t> </a:t>
                </a:r>
                <a:r>
                  <a:rPr lang="en-GB" sz="1000" dirty="0" smtClean="0">
                    <a:solidFill>
                      <a:prstClr val="black">
                        <a:lumMod val="75000"/>
                        <a:lumOff val="25000"/>
                      </a:prstClr>
                    </a:solidFill>
                    <a:latin typeface="Calibri" pitchFamily="34" charset="0"/>
                    <a:cs typeface="Arial" pitchFamily="34" charset="0"/>
                  </a:rPr>
                  <a:t>equatorial </a:t>
                </a:r>
                <a:r>
                  <a:rPr lang="en-GB" sz="1000" dirty="0" err="1" smtClean="0">
                    <a:solidFill>
                      <a:prstClr val="black">
                        <a:lumMod val="75000"/>
                        <a:lumOff val="25000"/>
                      </a:prstClr>
                    </a:solidFill>
                    <a:latin typeface="Calibri" pitchFamily="34" charset="0"/>
                    <a:cs typeface="Arial" pitchFamily="34" charset="0"/>
                  </a:rPr>
                  <a:t>coord</a:t>
                </a:r>
                <a:r>
                  <a:rPr lang="en-GB" sz="1000" dirty="0" smtClean="0">
                    <a:solidFill>
                      <a:prstClr val="black">
                        <a:lumMod val="75000"/>
                        <a:lumOff val="25000"/>
                      </a:prstClr>
                    </a:solidFill>
                    <a:latin typeface="Calibri" pitchFamily="34" charset="0"/>
                    <a:cs typeface="Arial" pitchFamily="34" charset="0"/>
                  </a:rPr>
                  <a:t>.</a:t>
                </a:r>
                <a:endParaRPr lang="en-GB" sz="1000" dirty="0">
                  <a:solidFill>
                    <a:prstClr val="black">
                      <a:lumMod val="75000"/>
                      <a:lumOff val="25000"/>
                    </a:prstClr>
                  </a:solidFill>
                  <a:latin typeface="Calibri" pitchFamily="34" charset="0"/>
                  <a:cs typeface="Arial" pitchFamily="34" charset="0"/>
                </a:endParaRPr>
              </a:p>
              <a:p>
                <a:pPr lvl="0" algn="ctr"/>
                <a14:m>
                  <m:oMath xmlns:m="http://schemas.openxmlformats.org/officeDocument/2006/math">
                    <m:d>
                      <m:dPr>
                        <m:ctrlPr>
                          <a:rPr lang="pt-PT" sz="1100" i="1">
                            <a:solidFill>
                              <a:prstClr val="black">
                                <a:lumMod val="75000"/>
                                <a:lumOff val="25000"/>
                              </a:prstClr>
                            </a:solidFill>
                            <a:latin typeface="Cambria Math" panose="02040503050406030204" pitchFamily="18" charset="0"/>
                            <a:cs typeface="Arial" pitchFamily="34" charset="0"/>
                          </a:rPr>
                        </m:ctrlPr>
                      </m:dPr>
                      <m:e>
                        <m:r>
                          <a:rPr lang="pt-PT" sz="1100" i="1">
                            <a:solidFill>
                              <a:prstClr val="black">
                                <a:lumMod val="75000"/>
                                <a:lumOff val="25000"/>
                              </a:prstClr>
                            </a:solidFill>
                            <a:latin typeface="Cambria Math" panose="02040503050406030204" pitchFamily="18" charset="0"/>
                            <a:cs typeface="Arial" pitchFamily="34" charset="0"/>
                          </a:rPr>
                          <m:t>𝑙</m:t>
                        </m:r>
                        <m:r>
                          <a:rPr lang="pt-PT" sz="1100" i="1">
                            <a:solidFill>
                              <a:prstClr val="black">
                                <a:lumMod val="75000"/>
                                <a:lumOff val="25000"/>
                              </a:prstClr>
                            </a:solidFill>
                            <a:latin typeface="Cambria Math" panose="02040503050406030204" pitchFamily="18" charset="0"/>
                            <a:cs typeface="Arial" pitchFamily="34" charset="0"/>
                          </a:rPr>
                          <m:t>,</m:t>
                        </m:r>
                        <m:r>
                          <a:rPr lang="pt-PT" sz="1100" i="1">
                            <a:solidFill>
                              <a:prstClr val="black">
                                <a:lumMod val="75000"/>
                                <a:lumOff val="25000"/>
                              </a:prstClr>
                            </a:solidFill>
                            <a:latin typeface="Cambria Math" panose="02040503050406030204" pitchFamily="18" charset="0"/>
                            <a:cs typeface="Arial" pitchFamily="34" charset="0"/>
                          </a:rPr>
                          <m:t>𝑏</m:t>
                        </m:r>
                      </m:e>
                    </m:d>
                    <m:r>
                      <a:rPr lang="pt-PT" sz="1100" i="1">
                        <a:solidFill>
                          <a:prstClr val="black">
                            <a:lumMod val="75000"/>
                            <a:lumOff val="25000"/>
                          </a:prstClr>
                        </a:solidFill>
                        <a:latin typeface="Cambria Math" panose="02040503050406030204" pitchFamily="18" charset="0"/>
                        <a:cs typeface="Arial" pitchFamily="34" charset="0"/>
                      </a:rPr>
                      <m:t>=(</m:t>
                    </m:r>
                    <m:r>
                      <a:rPr lang="en-GB" sz="1100" i="1">
                        <a:solidFill>
                          <a:prstClr val="black">
                            <a:lumMod val="75000"/>
                            <a:lumOff val="25000"/>
                          </a:prstClr>
                        </a:solidFill>
                        <a:latin typeface="Cambria Math" panose="02040503050406030204" pitchFamily="18" charset="0"/>
                        <a:cs typeface="Arial" pitchFamily="34" charset="0"/>
                      </a:rPr>
                      <m:t>−51.1</m:t>
                    </m:r>
                    <m:r>
                      <a:rPr lang="en-GB" sz="1100" i="1">
                        <a:solidFill>
                          <a:prstClr val="black">
                            <a:lumMod val="75000"/>
                            <a:lumOff val="25000"/>
                          </a:prstClr>
                        </a:solidFill>
                        <a:latin typeface="Cambria Math" panose="02040503050406030204" pitchFamily="18" charset="0"/>
                        <a:ea typeface="Cambria Math" panose="02040503050406030204" pitchFamily="18" charset="0"/>
                        <a:cs typeface="Arial" pitchFamily="34" charset="0"/>
                      </a:rPr>
                      <m:t>°37.6°)</m:t>
                    </m:r>
                  </m:oMath>
                </a14:m>
                <a:r>
                  <a:rPr lang="en-GB" sz="1100" dirty="0">
                    <a:solidFill>
                      <a:prstClr val="black">
                        <a:lumMod val="75000"/>
                        <a:lumOff val="25000"/>
                      </a:prstClr>
                    </a:solidFill>
                    <a:latin typeface="Calibri" pitchFamily="34" charset="0"/>
                    <a:cs typeface="Arial" pitchFamily="34" charset="0"/>
                  </a:rPr>
                  <a:t> </a:t>
                </a:r>
                <a:r>
                  <a:rPr lang="en-GB" sz="1000" dirty="0">
                    <a:solidFill>
                      <a:prstClr val="black">
                        <a:lumMod val="75000"/>
                        <a:lumOff val="25000"/>
                      </a:prstClr>
                    </a:solidFill>
                    <a:latin typeface="Calibri" pitchFamily="34" charset="0"/>
                    <a:cs typeface="Arial" pitchFamily="34" charset="0"/>
                  </a:rPr>
                  <a:t>Galactic </a:t>
                </a:r>
                <a:r>
                  <a:rPr lang="en-GB" sz="1000" dirty="0" err="1" smtClean="0">
                    <a:solidFill>
                      <a:prstClr val="black">
                        <a:lumMod val="75000"/>
                        <a:lumOff val="25000"/>
                      </a:prstClr>
                    </a:solidFill>
                    <a:latin typeface="Calibri" pitchFamily="34" charset="0"/>
                    <a:cs typeface="Arial" pitchFamily="34" charset="0"/>
                  </a:rPr>
                  <a:t>coord</a:t>
                </a:r>
                <a:r>
                  <a:rPr lang="en-GB" sz="1000" dirty="0" smtClean="0">
                    <a:solidFill>
                      <a:prstClr val="black">
                        <a:lumMod val="75000"/>
                        <a:lumOff val="25000"/>
                      </a:prstClr>
                    </a:solidFill>
                    <a:latin typeface="Calibri" pitchFamily="34" charset="0"/>
                    <a:cs typeface="Arial" pitchFamily="34" charset="0"/>
                  </a:rPr>
                  <a:t>.</a:t>
                </a:r>
                <a:endParaRPr lang="en-GB" sz="1000" dirty="0">
                  <a:solidFill>
                    <a:prstClr val="black">
                      <a:lumMod val="75000"/>
                      <a:lumOff val="25000"/>
                    </a:prstClr>
                  </a:solidFill>
                  <a:latin typeface="Calibri" pitchFamily="34" charset="0"/>
                  <a:cs typeface="Arial" pitchFamily="34" charset="0"/>
                </a:endParaRPr>
              </a:p>
            </p:txBody>
          </p:sp>
        </mc:Choice>
        <mc:Fallback xmlns="">
          <p:sp>
            <p:nvSpPr>
              <p:cNvPr id="13" name="Rounded Rectangle 12"/>
              <p:cNvSpPr>
                <a:spLocks noRot="1" noChangeAspect="1" noMove="1" noResize="1" noEditPoints="1" noAdjustHandles="1" noChangeArrowheads="1" noChangeShapeType="1" noTextEdit="1"/>
              </p:cNvSpPr>
              <p:nvPr/>
            </p:nvSpPr>
            <p:spPr>
              <a:xfrm>
                <a:off x="1417680" y="3257207"/>
                <a:ext cx="2624238" cy="447257"/>
              </a:xfrm>
              <a:prstGeom prst="roundRect">
                <a:avLst>
                  <a:gd name="adj" fmla="val 20505"/>
                </a:avLst>
              </a:prstGeom>
              <a:blipFill rotWithShape="0">
                <a:blip r:embed="rId4"/>
                <a:stretch>
                  <a:fillRect/>
                </a:stretch>
              </a:blipFill>
              <a:ln w="25400">
                <a:solidFill>
                  <a:srgbClr val="C00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p:pic>
        <p:nvPicPr>
          <p:cNvPr id="18" name="Picture 17"/>
          <p:cNvPicPr>
            <a:picLocks noChangeAspect="1"/>
          </p:cNvPicPr>
          <p:nvPr/>
        </p:nvPicPr>
        <p:blipFill>
          <a:blip r:embed="rId5"/>
          <a:stretch>
            <a:fillRect/>
          </a:stretch>
        </p:blipFill>
        <p:spPr>
          <a:xfrm>
            <a:off x="1085055" y="4436609"/>
            <a:ext cx="3283130" cy="1804208"/>
          </a:xfrm>
          <a:prstGeom prst="rect">
            <a:avLst/>
          </a:prstGeom>
        </p:spPr>
      </p:pic>
      <p:sp>
        <p:nvSpPr>
          <p:cNvPr id="19" name="5-Point Star 18"/>
          <p:cNvSpPr/>
          <p:nvPr/>
        </p:nvSpPr>
        <p:spPr>
          <a:xfrm>
            <a:off x="2365254" y="5644515"/>
            <a:ext cx="111246" cy="11124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0" name="Rounded Rectangle 19"/>
              <p:cNvSpPr/>
              <p:nvPr/>
            </p:nvSpPr>
            <p:spPr>
              <a:xfrm>
                <a:off x="5364884" y="4309363"/>
                <a:ext cx="2624238" cy="1257367"/>
              </a:xfrm>
              <a:prstGeom prst="roundRect">
                <a:avLst>
                  <a:gd name="adj" fmla="val 8240"/>
                </a:avLst>
              </a:prstGeom>
              <a:solidFill>
                <a:schemeClr val="bg1"/>
              </a:solidFill>
              <a:ln w="508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dirty="0" smtClean="0">
                    <a:solidFill>
                      <a:srgbClr val="62983E"/>
                    </a:solidFill>
                    <a:cs typeface="Arial" pitchFamily="34" charset="0"/>
                  </a:rPr>
                  <a:t>Telescope </a:t>
                </a:r>
                <a:r>
                  <a:rPr lang="pt-PT" dirty="0" err="1">
                    <a:solidFill>
                      <a:srgbClr val="62983E"/>
                    </a:solidFill>
                    <a:cs typeface="Arial" pitchFamily="34" charset="0"/>
                  </a:rPr>
                  <a:t>Array</a:t>
                </a:r>
                <a:r>
                  <a:rPr lang="pt-PT" dirty="0">
                    <a:solidFill>
                      <a:srgbClr val="62983E"/>
                    </a:solidFill>
                    <a:cs typeface="Arial" pitchFamily="34" charset="0"/>
                  </a:rPr>
                  <a:t> Hot Spot</a:t>
                </a:r>
              </a:p>
              <a:p>
                <a14:m>
                  <m:oMath xmlns:m="http://schemas.openxmlformats.org/officeDocument/2006/math">
                    <m:r>
                      <a:rPr lang="pt-PT" sz="1500" b="0" i="1" smtClean="0">
                        <a:solidFill>
                          <a:schemeClr val="tx1">
                            <a:lumMod val="75000"/>
                            <a:lumOff val="25000"/>
                          </a:schemeClr>
                        </a:solidFill>
                        <a:latin typeface="Cambria Math" panose="02040503050406030204" pitchFamily="18" charset="0"/>
                        <a:cs typeface="Arial" pitchFamily="34" charset="0"/>
                      </a:rPr>
                      <m:t>𝑝</m:t>
                    </m:r>
                    <m:r>
                      <a:rPr lang="pt-PT" sz="1500" b="0" i="1" smtClean="0">
                        <a:solidFill>
                          <a:schemeClr val="tx1">
                            <a:lumMod val="75000"/>
                            <a:lumOff val="25000"/>
                          </a:schemeClr>
                        </a:solidFill>
                        <a:latin typeface="Cambria Math" panose="02040503050406030204" pitchFamily="18" charset="0"/>
                        <a:cs typeface="Arial" pitchFamily="34" charset="0"/>
                      </a:rPr>
                      <m:t>=3.7×</m:t>
                    </m:r>
                    <m:sSup>
                      <m:sSupPr>
                        <m:ctrlPr>
                          <a:rPr lang="pt-PT" sz="1500" i="1" smtClean="0">
                            <a:solidFill>
                              <a:schemeClr val="tx1">
                                <a:lumMod val="75000"/>
                                <a:lumOff val="25000"/>
                              </a:schemeClr>
                            </a:solidFill>
                            <a:latin typeface="Cambria Math" panose="02040503050406030204" pitchFamily="18" charset="0"/>
                            <a:cs typeface="Arial" pitchFamily="34" charset="0"/>
                          </a:rPr>
                        </m:ctrlPr>
                      </m:sSupPr>
                      <m:e>
                        <m:r>
                          <a:rPr lang="pt-PT" sz="1500" b="0" i="1" smtClean="0">
                            <a:solidFill>
                              <a:schemeClr val="tx1">
                                <a:lumMod val="75000"/>
                                <a:lumOff val="25000"/>
                              </a:schemeClr>
                            </a:solidFill>
                            <a:latin typeface="Cambria Math" panose="02040503050406030204" pitchFamily="18" charset="0"/>
                            <a:cs typeface="Arial" pitchFamily="34" charset="0"/>
                          </a:rPr>
                          <m:t>10</m:t>
                        </m:r>
                      </m:e>
                      <m:sup>
                        <m:r>
                          <a:rPr lang="pt-PT" sz="1500" b="0" i="1" smtClean="0">
                            <a:solidFill>
                              <a:schemeClr val="tx1">
                                <a:lumMod val="75000"/>
                                <a:lumOff val="25000"/>
                              </a:schemeClr>
                            </a:solidFill>
                            <a:latin typeface="Cambria Math" panose="02040503050406030204" pitchFamily="18" charset="0"/>
                            <a:cs typeface="Arial" pitchFamily="34" charset="0"/>
                          </a:rPr>
                          <m:t>−</m:t>
                        </m:r>
                        <m:r>
                          <a:rPr lang="en-GB" sz="1500" b="0" i="1" smtClean="0">
                            <a:solidFill>
                              <a:schemeClr val="tx1">
                                <a:lumMod val="75000"/>
                                <a:lumOff val="25000"/>
                              </a:schemeClr>
                            </a:solidFill>
                            <a:latin typeface="Cambria Math" panose="02040503050406030204" pitchFamily="18" charset="0"/>
                            <a:cs typeface="Arial" pitchFamily="34" charset="0"/>
                          </a:rPr>
                          <m:t>4</m:t>
                        </m:r>
                      </m:sup>
                    </m:sSup>
                  </m:oMath>
                </a14:m>
                <a:r>
                  <a:rPr lang="pt-PT" sz="1500" i="1" dirty="0" smtClean="0">
                    <a:solidFill>
                      <a:schemeClr val="tx1">
                        <a:lumMod val="75000"/>
                        <a:lumOff val="25000"/>
                      </a:schemeClr>
                    </a:solidFill>
                    <a:latin typeface="Cambria Math" panose="02040503050406030204" pitchFamily="18" charset="0"/>
                    <a:cs typeface="Arial" pitchFamily="34" charset="0"/>
                  </a:rPr>
                  <a:t>  </a:t>
                </a:r>
                <a14:m>
                  <m:oMath xmlns:m="http://schemas.openxmlformats.org/officeDocument/2006/math">
                    <m:r>
                      <a:rPr lang="pt-PT" sz="1500" i="1" dirty="0"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m:t>
                    </m:r>
                    <m:r>
                      <a:rPr lang="en-GB" sz="1500" b="0" i="1" dirty="0" smtClean="0">
                        <a:solidFill>
                          <a:srgbClr val="C00000"/>
                        </a:solidFill>
                        <a:latin typeface="Cambria Math" panose="02040503050406030204" pitchFamily="18" charset="0"/>
                        <a:ea typeface="Cambria Math" panose="02040503050406030204" pitchFamily="18" charset="0"/>
                        <a:cs typeface="Arial" pitchFamily="34" charset="0"/>
                      </a:rPr>
                      <m:t>3.4</m:t>
                    </m:r>
                    <m:r>
                      <a:rPr lang="en-GB" sz="1500" b="0" i="1" dirty="0" smtClean="0">
                        <a:solidFill>
                          <a:srgbClr val="C00000"/>
                        </a:solidFill>
                        <a:latin typeface="Cambria Math" panose="02040503050406030204" pitchFamily="18" charset="0"/>
                        <a:ea typeface="Cambria Math" panose="02040503050406030204" pitchFamily="18" charset="0"/>
                        <a:cs typeface="Arial" pitchFamily="34" charset="0"/>
                      </a:rPr>
                      <m:t>𝜎</m:t>
                    </m:r>
                  </m:oMath>
                </a14:m>
                <a:endParaRPr lang="pt-PT" sz="1500" i="1" dirty="0" smtClean="0">
                  <a:solidFill>
                    <a:srgbClr val="C00000"/>
                  </a:solidFill>
                  <a:latin typeface="Cambria Math" panose="02040503050406030204" pitchFamily="18" charset="0"/>
                  <a:cs typeface="Arial" pitchFamily="34" charset="0"/>
                </a:endParaRPr>
              </a:p>
              <a:p>
                <a14:m>
                  <m:oMath xmlns:m="http://schemas.openxmlformats.org/officeDocument/2006/math">
                    <m:r>
                      <a:rPr lang="en-GB" sz="1500" b="0" i="1" smtClean="0">
                        <a:solidFill>
                          <a:schemeClr val="tx1">
                            <a:lumMod val="75000"/>
                            <a:lumOff val="25000"/>
                          </a:schemeClr>
                        </a:solidFill>
                        <a:latin typeface="Cambria Math" panose="02040503050406030204" pitchFamily="18" charset="0"/>
                        <a:cs typeface="Arial" pitchFamily="34" charset="0"/>
                      </a:rPr>
                      <m:t>𝑛</m:t>
                    </m:r>
                    <m:r>
                      <a:rPr lang="en-GB" sz="1500" b="0" i="1" smtClean="0">
                        <a:solidFill>
                          <a:schemeClr val="tx1">
                            <a:lumMod val="75000"/>
                            <a:lumOff val="25000"/>
                          </a:schemeClr>
                        </a:solidFill>
                        <a:latin typeface="Cambria Math" panose="02040503050406030204" pitchFamily="18" charset="0"/>
                        <a:cs typeface="Arial" pitchFamily="34" charset="0"/>
                      </a:rPr>
                      <m:t>=19/4.49</m:t>
                    </m:r>
                  </m:oMath>
                </a14:m>
                <a:r>
                  <a:rPr lang="pt-PT" sz="1500" i="1" dirty="0" smtClean="0">
                    <a:solidFill>
                      <a:schemeClr val="tx1">
                        <a:lumMod val="75000"/>
                        <a:lumOff val="25000"/>
                      </a:schemeClr>
                    </a:solidFill>
                    <a:latin typeface="Cambria Math" panose="02040503050406030204" pitchFamily="18" charset="0"/>
                    <a:cs typeface="Arial" pitchFamily="34" charset="0"/>
                  </a:rPr>
                  <a:t> </a:t>
                </a:r>
              </a:p>
              <a:p>
                <a14:m>
                  <m:oMath xmlns:m="http://schemas.openxmlformats.org/officeDocument/2006/math">
                    <m:sSub>
                      <m:sSubPr>
                        <m:ctrlPr>
                          <a:rPr lang="pt-PT" sz="1500" i="1" smtClean="0">
                            <a:solidFill>
                              <a:schemeClr val="tx1">
                                <a:lumMod val="75000"/>
                                <a:lumOff val="25000"/>
                              </a:schemeClr>
                            </a:solidFill>
                            <a:latin typeface="Cambria Math" panose="02040503050406030204" pitchFamily="18" charset="0"/>
                            <a:cs typeface="Arial" pitchFamily="34" charset="0"/>
                          </a:rPr>
                        </m:ctrlPr>
                      </m:sSubPr>
                      <m:e>
                        <m:r>
                          <a:rPr lang="pt-PT" sz="1500" b="0" i="1" smtClean="0">
                            <a:solidFill>
                              <a:schemeClr val="tx1">
                                <a:lumMod val="75000"/>
                                <a:lumOff val="25000"/>
                              </a:schemeClr>
                            </a:solidFill>
                            <a:latin typeface="Cambria Math" panose="02040503050406030204" pitchFamily="18" charset="0"/>
                            <a:cs typeface="Arial" pitchFamily="34" charset="0"/>
                          </a:rPr>
                          <m:t>𝐸</m:t>
                        </m:r>
                      </m:e>
                      <m:sub>
                        <m:r>
                          <a:rPr lang="pt-PT" sz="1500" b="0" i="1" smtClean="0">
                            <a:solidFill>
                              <a:schemeClr val="tx1">
                                <a:lumMod val="75000"/>
                                <a:lumOff val="25000"/>
                              </a:schemeClr>
                            </a:solidFill>
                            <a:latin typeface="Cambria Math" panose="02040503050406030204" pitchFamily="18" charset="0"/>
                            <a:cs typeface="Arial" pitchFamily="34" charset="0"/>
                          </a:rPr>
                          <m:t>𝑡h</m:t>
                        </m:r>
                      </m:sub>
                    </m:sSub>
                    <m:r>
                      <a:rPr lang="pt-PT" sz="1500" b="0" i="1" smtClean="0">
                        <a:solidFill>
                          <a:schemeClr val="tx1">
                            <a:lumMod val="75000"/>
                            <a:lumOff val="25000"/>
                          </a:schemeClr>
                        </a:solidFill>
                        <a:latin typeface="Cambria Math" panose="02040503050406030204" pitchFamily="18" charset="0"/>
                        <a:cs typeface="Arial" pitchFamily="34" charset="0"/>
                      </a:rPr>
                      <m:t>&gt;54</m:t>
                    </m:r>
                  </m:oMath>
                </a14:m>
                <a:r>
                  <a:rPr lang="en-GB" sz="1500" dirty="0" smtClean="0">
                    <a:solidFill>
                      <a:schemeClr val="tx1">
                        <a:lumMod val="75000"/>
                        <a:lumOff val="25000"/>
                      </a:schemeClr>
                    </a:solidFill>
                    <a:latin typeface="Calibri" pitchFamily="34" charset="0"/>
                    <a:cs typeface="Arial" pitchFamily="34" charset="0"/>
                  </a:rPr>
                  <a:t> </a:t>
                </a:r>
                <a:r>
                  <a:rPr lang="en-GB" sz="1500" dirty="0" err="1" smtClean="0">
                    <a:solidFill>
                      <a:schemeClr val="tx1">
                        <a:lumMod val="75000"/>
                        <a:lumOff val="25000"/>
                      </a:schemeClr>
                    </a:solidFill>
                    <a:latin typeface="Calibri" pitchFamily="34" charset="0"/>
                    <a:cs typeface="Arial" pitchFamily="34" charset="0"/>
                  </a:rPr>
                  <a:t>EeV</a:t>
                </a:r>
                <a:endParaRPr lang="en-GB" sz="1500" dirty="0">
                  <a:solidFill>
                    <a:schemeClr val="tx1">
                      <a:lumMod val="75000"/>
                      <a:lumOff val="25000"/>
                    </a:schemeClr>
                  </a:solidFill>
                  <a:latin typeface="Calibri" pitchFamily="34" charset="0"/>
                  <a:cs typeface="Arial" pitchFamily="34" charset="0"/>
                </a:endParaRPr>
              </a:p>
              <a:p>
                <a14:m>
                  <m:oMath xmlns:m="http://schemas.openxmlformats.org/officeDocument/2006/math">
                    <m:r>
                      <m:rPr>
                        <m:sty m:val="p"/>
                      </m:rPr>
                      <a:rPr lang="pt-PT" sz="1500" b="0" i="0" smtClean="0">
                        <a:solidFill>
                          <a:schemeClr val="tx1">
                            <a:lumMod val="75000"/>
                            <a:lumOff val="25000"/>
                          </a:schemeClr>
                        </a:solidFill>
                        <a:latin typeface="Cambria Math" panose="02040503050406030204" pitchFamily="18" charset="0"/>
                        <a:cs typeface="Arial" pitchFamily="34" charset="0"/>
                      </a:rPr>
                      <m:t>Ψ</m:t>
                    </m:r>
                    <m:r>
                      <a:rPr lang="pt-PT" sz="1500" b="0" i="1" smtClean="0">
                        <a:solidFill>
                          <a:schemeClr val="tx1">
                            <a:lumMod val="75000"/>
                            <a:lumOff val="25000"/>
                          </a:schemeClr>
                        </a:solidFill>
                        <a:latin typeface="Cambria Math" panose="02040503050406030204" pitchFamily="18" charset="0"/>
                        <a:cs typeface="Arial" pitchFamily="34" charset="0"/>
                      </a:rPr>
                      <m:t>=12</m:t>
                    </m:r>
                    <m:r>
                      <a:rPr lang="pt-PT" sz="1500" b="0" i="1" smtClean="0">
                        <a:solidFill>
                          <a:schemeClr val="tx1">
                            <a:lumMod val="75000"/>
                            <a:lumOff val="25000"/>
                          </a:schemeClr>
                        </a:solidFill>
                        <a:latin typeface="Cambria Math" panose="02040503050406030204" pitchFamily="18" charset="0"/>
                        <a:ea typeface="Cambria Math" panose="02040503050406030204" pitchFamily="18" charset="0"/>
                        <a:cs typeface="Arial" pitchFamily="34" charset="0"/>
                      </a:rPr>
                      <m:t>°</m:t>
                    </m:r>
                  </m:oMath>
                </a14:m>
                <a:r>
                  <a:rPr lang="en-GB" sz="1500" dirty="0" smtClean="0">
                    <a:solidFill>
                      <a:schemeClr val="tx1">
                        <a:lumMod val="75000"/>
                        <a:lumOff val="25000"/>
                      </a:schemeClr>
                    </a:solidFill>
                    <a:latin typeface="Calibri" pitchFamily="34" charset="0"/>
                    <a:cs typeface="Arial" pitchFamily="34" charset="0"/>
                  </a:rPr>
                  <a:t> </a:t>
                </a:r>
              </a:p>
            </p:txBody>
          </p:sp>
        </mc:Choice>
        <mc:Fallback xmlns="">
          <p:sp>
            <p:nvSpPr>
              <p:cNvPr id="20" name="Rounded Rectangle 19"/>
              <p:cNvSpPr>
                <a:spLocks noRot="1" noChangeAspect="1" noMove="1" noResize="1" noEditPoints="1" noAdjustHandles="1" noChangeArrowheads="1" noChangeShapeType="1" noTextEdit="1"/>
              </p:cNvSpPr>
              <p:nvPr/>
            </p:nvSpPr>
            <p:spPr>
              <a:xfrm>
                <a:off x="5364884" y="4309363"/>
                <a:ext cx="2624238" cy="1257367"/>
              </a:xfrm>
              <a:prstGeom prst="roundRect">
                <a:avLst>
                  <a:gd name="adj" fmla="val 8240"/>
                </a:avLst>
              </a:prstGeom>
              <a:blipFill rotWithShape="0">
                <a:blip r:embed="rId6"/>
                <a:stretch>
                  <a:fillRect/>
                </a:stretch>
              </a:blipFill>
              <a:ln w="50800">
                <a:solidFill>
                  <a:srgbClr val="008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ounded Rectangle 20"/>
              <p:cNvSpPr/>
              <p:nvPr/>
            </p:nvSpPr>
            <p:spPr>
              <a:xfrm>
                <a:off x="5364884" y="5662749"/>
                <a:ext cx="2624238" cy="447257"/>
              </a:xfrm>
              <a:prstGeom prst="roundRect">
                <a:avLst>
                  <a:gd name="adj" fmla="val 20505"/>
                </a:avLst>
              </a:prstGeom>
              <a:solidFill>
                <a:schemeClr val="bg1"/>
              </a:solidFill>
              <a:ln w="254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14:m>
                  <m:oMath xmlns:m="http://schemas.openxmlformats.org/officeDocument/2006/math">
                    <m:d>
                      <m:dPr>
                        <m:ctrlPr>
                          <a:rPr lang="pt-PT" sz="1100" i="1">
                            <a:solidFill>
                              <a:prstClr val="black">
                                <a:lumMod val="75000"/>
                                <a:lumOff val="25000"/>
                              </a:prstClr>
                            </a:solidFill>
                            <a:latin typeface="Cambria Math" panose="02040503050406030204" pitchFamily="18" charset="0"/>
                            <a:cs typeface="Arial" pitchFamily="34" charset="0"/>
                          </a:rPr>
                        </m:ctrlPr>
                      </m:dPr>
                      <m:e>
                        <m:r>
                          <a:rPr lang="pt-PT" sz="1100" i="1">
                            <a:solidFill>
                              <a:prstClr val="black">
                                <a:lumMod val="75000"/>
                                <a:lumOff val="25000"/>
                              </a:prstClr>
                            </a:solidFill>
                            <a:latin typeface="Cambria Math" panose="02040503050406030204" pitchFamily="18" charset="0"/>
                            <a:cs typeface="Arial" pitchFamily="34" charset="0"/>
                          </a:rPr>
                          <m:t>𝛼</m:t>
                        </m:r>
                        <m:r>
                          <a:rPr lang="pt-PT" sz="1100" i="1">
                            <a:solidFill>
                              <a:prstClr val="black">
                                <a:lumMod val="75000"/>
                                <a:lumOff val="25000"/>
                              </a:prstClr>
                            </a:solidFill>
                            <a:latin typeface="Cambria Math" panose="02040503050406030204" pitchFamily="18" charset="0"/>
                            <a:cs typeface="Arial" pitchFamily="34" charset="0"/>
                          </a:rPr>
                          <m:t>,</m:t>
                        </m:r>
                        <m:r>
                          <a:rPr lang="pt-PT" sz="1100" i="1">
                            <a:solidFill>
                              <a:prstClr val="black">
                                <a:lumMod val="75000"/>
                                <a:lumOff val="25000"/>
                              </a:prstClr>
                            </a:solidFill>
                            <a:latin typeface="Cambria Math" panose="02040503050406030204" pitchFamily="18" charset="0"/>
                            <a:cs typeface="Arial" pitchFamily="34" charset="0"/>
                          </a:rPr>
                          <m:t>𝛿</m:t>
                        </m:r>
                      </m:e>
                    </m:d>
                    <m:r>
                      <a:rPr lang="pt-PT" sz="1100" i="1">
                        <a:solidFill>
                          <a:prstClr val="black">
                            <a:lumMod val="75000"/>
                            <a:lumOff val="25000"/>
                          </a:prstClr>
                        </a:solidFill>
                        <a:latin typeface="Cambria Math" panose="02040503050406030204" pitchFamily="18" charset="0"/>
                        <a:cs typeface="Arial" pitchFamily="34" charset="0"/>
                      </a:rPr>
                      <m:t>=(</m:t>
                    </m:r>
                    <m:r>
                      <a:rPr lang="pt-PT" sz="1100" i="1" smtClean="0">
                        <a:solidFill>
                          <a:prstClr val="black">
                            <a:lumMod val="75000"/>
                            <a:lumOff val="25000"/>
                          </a:prstClr>
                        </a:solidFill>
                        <a:latin typeface="Cambria Math" panose="02040503050406030204" pitchFamily="18" charset="0"/>
                        <a:cs typeface="Arial" pitchFamily="34" charset="0"/>
                      </a:rPr>
                      <m:t>146.7°,43.2</m:t>
                    </m:r>
                    <m:r>
                      <a:rPr lang="pt-PT" sz="1100" i="1">
                        <a:solidFill>
                          <a:prstClr val="black">
                            <a:lumMod val="75000"/>
                            <a:lumOff val="25000"/>
                          </a:prstClr>
                        </a:solidFill>
                        <a:latin typeface="Cambria Math" panose="02040503050406030204" pitchFamily="18" charset="0"/>
                        <a:ea typeface="Cambria Math" panose="02040503050406030204" pitchFamily="18" charset="0"/>
                        <a:cs typeface="Arial" pitchFamily="34" charset="0"/>
                      </a:rPr>
                      <m:t>°)</m:t>
                    </m:r>
                  </m:oMath>
                </a14:m>
                <a:r>
                  <a:rPr lang="en-GB" sz="1100" dirty="0">
                    <a:solidFill>
                      <a:prstClr val="black">
                        <a:lumMod val="75000"/>
                        <a:lumOff val="25000"/>
                      </a:prstClr>
                    </a:solidFill>
                    <a:latin typeface="Calibri" pitchFamily="34" charset="0"/>
                    <a:cs typeface="Arial" pitchFamily="34" charset="0"/>
                  </a:rPr>
                  <a:t> </a:t>
                </a:r>
                <a:r>
                  <a:rPr lang="en-GB" sz="1000" dirty="0" smtClean="0">
                    <a:solidFill>
                      <a:prstClr val="black">
                        <a:lumMod val="75000"/>
                        <a:lumOff val="25000"/>
                      </a:prstClr>
                    </a:solidFill>
                    <a:latin typeface="Calibri" pitchFamily="34" charset="0"/>
                    <a:cs typeface="Arial" pitchFamily="34" charset="0"/>
                  </a:rPr>
                  <a:t>equatorial </a:t>
                </a:r>
                <a:r>
                  <a:rPr lang="en-GB" sz="1000" dirty="0" err="1" smtClean="0">
                    <a:solidFill>
                      <a:prstClr val="black">
                        <a:lumMod val="75000"/>
                        <a:lumOff val="25000"/>
                      </a:prstClr>
                    </a:solidFill>
                    <a:latin typeface="Calibri" pitchFamily="34" charset="0"/>
                    <a:cs typeface="Arial" pitchFamily="34" charset="0"/>
                  </a:rPr>
                  <a:t>coord</a:t>
                </a:r>
                <a:r>
                  <a:rPr lang="en-GB" sz="1000" dirty="0" smtClean="0">
                    <a:solidFill>
                      <a:prstClr val="black">
                        <a:lumMod val="75000"/>
                        <a:lumOff val="25000"/>
                      </a:prstClr>
                    </a:solidFill>
                    <a:latin typeface="Calibri" pitchFamily="34" charset="0"/>
                    <a:cs typeface="Arial" pitchFamily="34" charset="0"/>
                  </a:rPr>
                  <a:t>.</a:t>
                </a:r>
                <a:endParaRPr lang="en-GB" sz="1000" dirty="0">
                  <a:solidFill>
                    <a:prstClr val="black">
                      <a:lumMod val="75000"/>
                      <a:lumOff val="25000"/>
                    </a:prstClr>
                  </a:solidFill>
                  <a:latin typeface="Calibri" pitchFamily="34" charset="0"/>
                  <a:cs typeface="Arial" pitchFamily="34" charset="0"/>
                </a:endParaRPr>
              </a:p>
              <a:p>
                <a:pPr lvl="0" algn="ctr"/>
                <a14:m>
                  <m:oMath xmlns:m="http://schemas.openxmlformats.org/officeDocument/2006/math">
                    <m:d>
                      <m:dPr>
                        <m:ctrlPr>
                          <a:rPr lang="pt-PT" sz="1100" i="1">
                            <a:solidFill>
                              <a:prstClr val="black">
                                <a:lumMod val="75000"/>
                                <a:lumOff val="25000"/>
                              </a:prstClr>
                            </a:solidFill>
                            <a:latin typeface="Cambria Math" panose="02040503050406030204" pitchFamily="18" charset="0"/>
                            <a:cs typeface="Arial" pitchFamily="34" charset="0"/>
                          </a:rPr>
                        </m:ctrlPr>
                      </m:dPr>
                      <m:e>
                        <m:r>
                          <a:rPr lang="pt-PT" sz="1100" i="1">
                            <a:solidFill>
                              <a:prstClr val="black">
                                <a:lumMod val="75000"/>
                                <a:lumOff val="25000"/>
                              </a:prstClr>
                            </a:solidFill>
                            <a:latin typeface="Cambria Math" panose="02040503050406030204" pitchFamily="18" charset="0"/>
                            <a:cs typeface="Arial" pitchFamily="34" charset="0"/>
                          </a:rPr>
                          <m:t>𝑙</m:t>
                        </m:r>
                        <m:r>
                          <a:rPr lang="pt-PT" sz="1100" i="1">
                            <a:solidFill>
                              <a:prstClr val="black">
                                <a:lumMod val="75000"/>
                                <a:lumOff val="25000"/>
                              </a:prstClr>
                            </a:solidFill>
                            <a:latin typeface="Cambria Math" panose="02040503050406030204" pitchFamily="18" charset="0"/>
                            <a:cs typeface="Arial" pitchFamily="34" charset="0"/>
                          </a:rPr>
                          <m:t>,</m:t>
                        </m:r>
                        <m:r>
                          <a:rPr lang="pt-PT" sz="1100" i="1">
                            <a:solidFill>
                              <a:prstClr val="black">
                                <a:lumMod val="75000"/>
                                <a:lumOff val="25000"/>
                              </a:prstClr>
                            </a:solidFill>
                            <a:latin typeface="Cambria Math" panose="02040503050406030204" pitchFamily="18" charset="0"/>
                            <a:cs typeface="Arial" pitchFamily="34" charset="0"/>
                          </a:rPr>
                          <m:t>𝑏</m:t>
                        </m:r>
                      </m:e>
                    </m:d>
                    <m:r>
                      <a:rPr lang="pt-PT" sz="1100" i="1">
                        <a:solidFill>
                          <a:prstClr val="black">
                            <a:lumMod val="75000"/>
                            <a:lumOff val="25000"/>
                          </a:prstClr>
                        </a:solidFill>
                        <a:latin typeface="Cambria Math" panose="02040503050406030204" pitchFamily="18" charset="0"/>
                        <a:cs typeface="Arial" pitchFamily="34" charset="0"/>
                      </a:rPr>
                      <m:t>=(</m:t>
                    </m:r>
                    <m:r>
                      <a:rPr lang="en-GB" sz="1100" i="1">
                        <a:solidFill>
                          <a:prstClr val="black">
                            <a:lumMod val="75000"/>
                            <a:lumOff val="25000"/>
                          </a:prstClr>
                        </a:solidFill>
                        <a:latin typeface="Cambria Math" panose="02040503050406030204" pitchFamily="18" charset="0"/>
                        <a:cs typeface="Arial" pitchFamily="34" charset="0"/>
                      </a:rPr>
                      <m:t>177.4°,50.2</m:t>
                    </m:r>
                    <m:r>
                      <a:rPr lang="en-GB" sz="1100" i="1">
                        <a:solidFill>
                          <a:prstClr val="black">
                            <a:lumMod val="75000"/>
                            <a:lumOff val="25000"/>
                          </a:prstClr>
                        </a:solidFill>
                        <a:latin typeface="Cambria Math" panose="02040503050406030204" pitchFamily="18" charset="0"/>
                        <a:ea typeface="Cambria Math" panose="02040503050406030204" pitchFamily="18" charset="0"/>
                        <a:cs typeface="Arial" pitchFamily="34" charset="0"/>
                      </a:rPr>
                      <m:t>°)</m:t>
                    </m:r>
                  </m:oMath>
                </a14:m>
                <a:r>
                  <a:rPr lang="en-GB" sz="1100" dirty="0">
                    <a:solidFill>
                      <a:prstClr val="black">
                        <a:lumMod val="75000"/>
                        <a:lumOff val="25000"/>
                      </a:prstClr>
                    </a:solidFill>
                    <a:latin typeface="Calibri" pitchFamily="34" charset="0"/>
                    <a:cs typeface="Arial" pitchFamily="34" charset="0"/>
                  </a:rPr>
                  <a:t> </a:t>
                </a:r>
                <a:r>
                  <a:rPr lang="en-GB" sz="1000" dirty="0">
                    <a:solidFill>
                      <a:prstClr val="black">
                        <a:lumMod val="75000"/>
                        <a:lumOff val="25000"/>
                      </a:prstClr>
                    </a:solidFill>
                    <a:latin typeface="Calibri" pitchFamily="34" charset="0"/>
                    <a:cs typeface="Arial" pitchFamily="34" charset="0"/>
                  </a:rPr>
                  <a:t>Galactic </a:t>
                </a:r>
                <a:r>
                  <a:rPr lang="en-GB" sz="1000" dirty="0" err="1" smtClean="0">
                    <a:solidFill>
                      <a:prstClr val="black">
                        <a:lumMod val="75000"/>
                        <a:lumOff val="25000"/>
                      </a:prstClr>
                    </a:solidFill>
                    <a:latin typeface="Calibri" pitchFamily="34" charset="0"/>
                    <a:cs typeface="Arial" pitchFamily="34" charset="0"/>
                  </a:rPr>
                  <a:t>coord</a:t>
                </a:r>
                <a:r>
                  <a:rPr lang="en-GB" sz="1000" dirty="0" smtClean="0">
                    <a:solidFill>
                      <a:prstClr val="black">
                        <a:lumMod val="75000"/>
                        <a:lumOff val="25000"/>
                      </a:prstClr>
                    </a:solidFill>
                    <a:latin typeface="Calibri" pitchFamily="34" charset="0"/>
                    <a:cs typeface="Arial" pitchFamily="34" charset="0"/>
                  </a:rPr>
                  <a:t>.</a:t>
                </a:r>
                <a:endParaRPr lang="en-GB" sz="1000" dirty="0">
                  <a:solidFill>
                    <a:prstClr val="black">
                      <a:lumMod val="75000"/>
                      <a:lumOff val="25000"/>
                    </a:prstClr>
                  </a:solidFill>
                  <a:latin typeface="Calibri" pitchFamily="34" charset="0"/>
                  <a:cs typeface="Arial" pitchFamily="34" charset="0"/>
                </a:endParaRPr>
              </a:p>
            </p:txBody>
          </p:sp>
        </mc:Choice>
        <mc:Fallback xmlns="">
          <p:sp>
            <p:nvSpPr>
              <p:cNvPr id="21" name="Rounded Rectangle 20"/>
              <p:cNvSpPr>
                <a:spLocks noRot="1" noChangeAspect="1" noMove="1" noResize="1" noEditPoints="1" noAdjustHandles="1" noChangeArrowheads="1" noChangeShapeType="1" noTextEdit="1"/>
              </p:cNvSpPr>
              <p:nvPr/>
            </p:nvSpPr>
            <p:spPr>
              <a:xfrm>
                <a:off x="5364884" y="5662749"/>
                <a:ext cx="2624238" cy="447257"/>
              </a:xfrm>
              <a:prstGeom prst="roundRect">
                <a:avLst>
                  <a:gd name="adj" fmla="val 20505"/>
                </a:avLst>
              </a:prstGeom>
              <a:blipFill rotWithShape="0">
                <a:blip r:embed="rId7"/>
                <a:stretch>
                  <a:fillRect/>
                </a:stretch>
              </a:blipFill>
              <a:ln w="25400">
                <a:solidFill>
                  <a:srgbClr val="008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p:cxnSp>
        <p:nvCxnSpPr>
          <p:cNvPr id="23" name="Straight Arrow Connector 22"/>
          <p:cNvCxnSpPr/>
          <p:nvPr/>
        </p:nvCxnSpPr>
        <p:spPr>
          <a:xfrm flipV="1">
            <a:off x="1747520" y="5755762"/>
            <a:ext cx="617734" cy="485055"/>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444470" y="6083372"/>
            <a:ext cx="1191804" cy="396101"/>
          </a:xfrm>
          <a:prstGeom prst="roundRect">
            <a:avLst>
              <a:gd name="adj" fmla="val 20505"/>
            </a:avLst>
          </a:prstGeom>
          <a:solidFill>
            <a:schemeClr val="bg1"/>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600" dirty="0" smtClean="0">
                <a:solidFill>
                  <a:srgbClr val="FF0000"/>
                </a:solidFill>
                <a:latin typeface="Calibri" pitchFamily="34" charset="0"/>
                <a:cs typeface="Arial" pitchFamily="34" charset="0"/>
              </a:rPr>
              <a:t>Auger spot</a:t>
            </a:r>
            <a:endParaRPr lang="en-GB" sz="1600" dirty="0">
              <a:solidFill>
                <a:srgbClr val="FF0000"/>
              </a:solidFill>
              <a:latin typeface="Calibri" pitchFamily="34" charset="0"/>
              <a:cs typeface="Arial" pitchFamily="34" charset="0"/>
            </a:endParaRPr>
          </a:p>
        </p:txBody>
      </p:sp>
      <p:sp>
        <p:nvSpPr>
          <p:cNvPr id="26" name="Rounded Rectangle 25"/>
          <p:cNvSpPr/>
          <p:nvPr/>
        </p:nvSpPr>
        <p:spPr>
          <a:xfrm>
            <a:off x="4571995" y="2006987"/>
            <a:ext cx="1191804" cy="396101"/>
          </a:xfrm>
          <a:prstGeom prst="roundRect">
            <a:avLst>
              <a:gd name="adj" fmla="val 20505"/>
            </a:avLst>
          </a:prstGeom>
          <a:no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600" dirty="0" smtClean="0">
                <a:solidFill>
                  <a:srgbClr val="62983E"/>
                </a:solidFill>
                <a:latin typeface="Calibri" pitchFamily="34" charset="0"/>
                <a:cs typeface="Arial" pitchFamily="34" charset="0"/>
              </a:rPr>
              <a:t>TA spot</a:t>
            </a:r>
            <a:endParaRPr lang="en-GB" sz="1600" dirty="0">
              <a:solidFill>
                <a:srgbClr val="62983E"/>
              </a:solidFill>
              <a:latin typeface="Calibri" pitchFamily="34" charset="0"/>
              <a:cs typeface="Arial" pitchFamily="34" charset="0"/>
            </a:endParaRPr>
          </a:p>
        </p:txBody>
      </p:sp>
      <p:cxnSp>
        <p:nvCxnSpPr>
          <p:cNvPr id="27" name="Straight Arrow Connector 26"/>
          <p:cNvCxnSpPr/>
          <p:nvPr/>
        </p:nvCxnSpPr>
        <p:spPr>
          <a:xfrm>
            <a:off x="4999066" y="2357595"/>
            <a:ext cx="325168" cy="268890"/>
          </a:xfrm>
          <a:prstGeom prst="straightConnector1">
            <a:avLst/>
          </a:prstGeom>
          <a:ln w="47625">
            <a:solidFill>
              <a:srgbClr val="62983E"/>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6787082" y="1995261"/>
            <a:ext cx="62128" cy="59601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a:xfrm>
            <a:off x="5935419" y="1611897"/>
            <a:ext cx="1191804" cy="396101"/>
          </a:xfrm>
          <a:prstGeom prst="roundRect">
            <a:avLst>
              <a:gd name="adj" fmla="val 20505"/>
            </a:avLst>
          </a:prstGeom>
          <a:no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600" dirty="0" smtClean="0">
                <a:solidFill>
                  <a:srgbClr val="FF0000"/>
                </a:solidFill>
                <a:latin typeface="Calibri" pitchFamily="34" charset="0"/>
                <a:cs typeface="Arial" pitchFamily="34" charset="0"/>
              </a:rPr>
              <a:t>Auger spot</a:t>
            </a:r>
            <a:endParaRPr lang="en-GB" sz="1600" dirty="0">
              <a:solidFill>
                <a:srgbClr val="FF0000"/>
              </a:solidFill>
              <a:latin typeface="Calibri" pitchFamily="34" charset="0"/>
              <a:cs typeface="Arial" pitchFamily="34" charset="0"/>
            </a:endParaRPr>
          </a:p>
        </p:txBody>
      </p:sp>
      <p:cxnSp>
        <p:nvCxnSpPr>
          <p:cNvPr id="35" name="Straight Arrow Connector 34"/>
          <p:cNvCxnSpPr/>
          <p:nvPr/>
        </p:nvCxnSpPr>
        <p:spPr>
          <a:xfrm flipH="1">
            <a:off x="6917776" y="2006987"/>
            <a:ext cx="679364" cy="82120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2" descr="ESO Centaurus A LABOCA.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21087" y="1443549"/>
            <a:ext cx="629419" cy="662464"/>
          </a:xfrm>
          <a:prstGeom prst="rect">
            <a:avLst/>
          </a:prstGeom>
          <a:noFill/>
          <a:extLst>
            <a:ext uri="{909E8E84-426E-40DD-AFC4-6F175D3DCCD1}">
              <a14:hiddenFill xmlns:a14="http://schemas.microsoft.com/office/drawing/2010/main">
                <a:solidFill>
                  <a:srgbClr val="FFFFFF"/>
                </a:solidFill>
              </a14:hiddenFill>
            </a:ext>
          </a:extLst>
        </p:spPr>
      </p:pic>
      <p:sp>
        <p:nvSpPr>
          <p:cNvPr id="39" name="Rounded Rectangle 38"/>
          <p:cNvSpPr/>
          <p:nvPr/>
        </p:nvSpPr>
        <p:spPr>
          <a:xfrm>
            <a:off x="2763223" y="4040508"/>
            <a:ext cx="1191804" cy="396101"/>
          </a:xfrm>
          <a:prstGeom prst="roundRect">
            <a:avLst>
              <a:gd name="adj" fmla="val 20505"/>
            </a:avLst>
          </a:prstGeom>
          <a:no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600" dirty="0" smtClean="0">
                <a:solidFill>
                  <a:srgbClr val="62983E"/>
                </a:solidFill>
                <a:latin typeface="Calibri" pitchFamily="34" charset="0"/>
                <a:cs typeface="Arial" pitchFamily="34" charset="0"/>
              </a:rPr>
              <a:t>TA spot</a:t>
            </a:r>
            <a:endParaRPr lang="en-GB" sz="1600" dirty="0">
              <a:solidFill>
                <a:srgbClr val="62983E"/>
              </a:solidFill>
              <a:latin typeface="Calibri" pitchFamily="34" charset="0"/>
              <a:cs typeface="Arial" pitchFamily="34" charset="0"/>
            </a:endParaRPr>
          </a:p>
        </p:txBody>
      </p:sp>
      <p:cxnSp>
        <p:nvCxnSpPr>
          <p:cNvPr id="40" name="Straight Arrow Connector 39"/>
          <p:cNvCxnSpPr/>
          <p:nvPr/>
        </p:nvCxnSpPr>
        <p:spPr>
          <a:xfrm flipH="1">
            <a:off x="2895600" y="4391116"/>
            <a:ext cx="294694" cy="441594"/>
          </a:xfrm>
          <a:prstGeom prst="straightConnector1">
            <a:avLst/>
          </a:prstGeom>
          <a:ln w="47625">
            <a:solidFill>
              <a:srgbClr val="62983E"/>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5713678" y="3717714"/>
            <a:ext cx="1635286" cy="307777"/>
          </a:xfrm>
          <a:prstGeom prst="rect">
            <a:avLst/>
          </a:prstGeom>
          <a:noFill/>
        </p:spPr>
        <p:txBody>
          <a:bodyPr wrap="square" rtlCol="0">
            <a:spAutoFit/>
          </a:bodyPr>
          <a:lstStyle/>
          <a:p>
            <a:r>
              <a:rPr lang="en-GB" sz="1400" b="1" dirty="0" smtClean="0">
                <a:solidFill>
                  <a:schemeClr val="tx1">
                    <a:lumMod val="75000"/>
                    <a:lumOff val="25000"/>
                  </a:schemeClr>
                </a:solidFill>
              </a:rPr>
              <a:t>Galactic </a:t>
            </a:r>
            <a:r>
              <a:rPr lang="en-GB" sz="1400" b="1" dirty="0" err="1" smtClean="0">
                <a:solidFill>
                  <a:schemeClr val="tx1">
                    <a:lumMod val="75000"/>
                    <a:lumOff val="25000"/>
                  </a:schemeClr>
                </a:solidFill>
              </a:rPr>
              <a:t>Coord</a:t>
            </a:r>
            <a:r>
              <a:rPr lang="en-GB" sz="1400" b="1" dirty="0" smtClean="0">
                <a:solidFill>
                  <a:schemeClr val="tx1">
                    <a:lumMod val="75000"/>
                    <a:lumOff val="25000"/>
                  </a:schemeClr>
                </a:solidFill>
              </a:rPr>
              <a:t>.</a:t>
            </a:r>
            <a:endParaRPr lang="en-US" sz="1400" b="1" dirty="0">
              <a:solidFill>
                <a:schemeClr val="tx1">
                  <a:lumMod val="75000"/>
                  <a:lumOff val="25000"/>
                </a:schemeClr>
              </a:solidFill>
            </a:endParaRPr>
          </a:p>
        </p:txBody>
      </p:sp>
      <p:sp>
        <p:nvSpPr>
          <p:cNvPr id="45" name="TextBox 44"/>
          <p:cNvSpPr txBox="1"/>
          <p:nvPr/>
        </p:nvSpPr>
        <p:spPr>
          <a:xfrm>
            <a:off x="2045961" y="6140919"/>
            <a:ext cx="1635286" cy="307777"/>
          </a:xfrm>
          <a:prstGeom prst="rect">
            <a:avLst/>
          </a:prstGeom>
          <a:noFill/>
        </p:spPr>
        <p:txBody>
          <a:bodyPr wrap="square" rtlCol="0">
            <a:spAutoFit/>
          </a:bodyPr>
          <a:lstStyle/>
          <a:p>
            <a:r>
              <a:rPr lang="en-GB" sz="1400" b="1" dirty="0" smtClean="0">
                <a:solidFill>
                  <a:schemeClr val="tx1">
                    <a:lumMod val="75000"/>
                    <a:lumOff val="25000"/>
                  </a:schemeClr>
                </a:solidFill>
              </a:rPr>
              <a:t>Equatorial </a:t>
            </a:r>
            <a:r>
              <a:rPr lang="en-GB" sz="1400" b="1" dirty="0" err="1" smtClean="0">
                <a:solidFill>
                  <a:schemeClr val="tx1">
                    <a:lumMod val="75000"/>
                    <a:lumOff val="25000"/>
                  </a:schemeClr>
                </a:solidFill>
              </a:rPr>
              <a:t>Coord</a:t>
            </a:r>
            <a:r>
              <a:rPr lang="en-GB" sz="1400" b="1" dirty="0" smtClean="0">
                <a:solidFill>
                  <a:schemeClr val="tx1">
                    <a:lumMod val="75000"/>
                    <a:lumOff val="25000"/>
                  </a:schemeClr>
                </a:solidFill>
              </a:rPr>
              <a:t>.</a:t>
            </a:r>
            <a:endParaRPr lang="en-US" sz="1400" b="1" dirty="0">
              <a:solidFill>
                <a:schemeClr val="tx1">
                  <a:lumMod val="75000"/>
                  <a:lumOff val="25000"/>
                </a:schemeClr>
              </a:solidFill>
            </a:endParaRPr>
          </a:p>
        </p:txBody>
      </p:sp>
    </p:spTree>
    <p:extLst>
      <p:ext uri="{BB962C8B-B14F-4D97-AF65-F5344CB8AC3E}">
        <p14:creationId xmlns:p14="http://schemas.microsoft.com/office/powerpoint/2010/main" val="22160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9" grpId="0" animBg="1"/>
      <p:bldP spid="20" grpId="0" animBg="1"/>
      <p:bldP spid="21" grpId="0" animBg="1"/>
      <p:bldP spid="25" grpId="0" animBg="1"/>
      <p:bldP spid="26" grpId="0"/>
      <p:bldP spid="34" grpId="0"/>
      <p:bldP spid="39" grpId="0"/>
      <p:bldP spid="44" grpId="0"/>
      <p:bldP spid="4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7" name="Group 226"/>
          <p:cNvGrpSpPr/>
          <p:nvPr/>
        </p:nvGrpSpPr>
        <p:grpSpPr>
          <a:xfrm>
            <a:off x="1514791" y="3759973"/>
            <a:ext cx="3045360" cy="3010334"/>
            <a:chOff x="4024441" y="7607434"/>
            <a:chExt cx="3045360" cy="3010334"/>
          </a:xfrm>
        </p:grpSpPr>
        <p:grpSp>
          <p:nvGrpSpPr>
            <p:cNvPr id="212" name="Group 211"/>
            <p:cNvGrpSpPr/>
            <p:nvPr/>
          </p:nvGrpSpPr>
          <p:grpSpPr>
            <a:xfrm>
              <a:off x="4024441" y="7607434"/>
              <a:ext cx="3045360" cy="3010334"/>
              <a:chOff x="5613094" y="7206492"/>
              <a:chExt cx="3045360" cy="3010334"/>
            </a:xfrm>
          </p:grpSpPr>
          <p:grpSp>
            <p:nvGrpSpPr>
              <p:cNvPr id="171" name="Group 170"/>
              <p:cNvGrpSpPr/>
              <p:nvPr/>
            </p:nvGrpSpPr>
            <p:grpSpPr>
              <a:xfrm>
                <a:off x="6586138" y="8146628"/>
                <a:ext cx="1171317" cy="1169322"/>
                <a:chOff x="929915" y="4362773"/>
                <a:chExt cx="2401457" cy="2397367"/>
              </a:xfrm>
            </p:grpSpPr>
            <p:grpSp>
              <p:nvGrpSpPr>
                <p:cNvPr id="172" name="Group 171"/>
                <p:cNvGrpSpPr/>
                <p:nvPr/>
              </p:nvGrpSpPr>
              <p:grpSpPr>
                <a:xfrm>
                  <a:off x="929915" y="4362773"/>
                  <a:ext cx="2395219" cy="2397367"/>
                  <a:chOff x="2718818" y="1643775"/>
                  <a:chExt cx="2202026" cy="2204000"/>
                </a:xfrm>
              </p:grpSpPr>
              <p:grpSp>
                <p:nvGrpSpPr>
                  <p:cNvPr id="176" name="Group 175"/>
                  <p:cNvGrpSpPr/>
                  <p:nvPr/>
                </p:nvGrpSpPr>
                <p:grpSpPr>
                  <a:xfrm>
                    <a:off x="2718819" y="1643775"/>
                    <a:ext cx="2202025" cy="2202025"/>
                    <a:chOff x="2718819" y="1643775"/>
                    <a:chExt cx="2202025" cy="2202025"/>
                  </a:xfrm>
                </p:grpSpPr>
                <p:cxnSp>
                  <p:nvCxnSpPr>
                    <p:cNvPr id="192" name="Straight Connector 191"/>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p:nvGrpSpPr>
                <p:grpSpPr>
                  <a:xfrm rot="900000">
                    <a:off x="2718819" y="1643775"/>
                    <a:ext cx="2202025" cy="2202025"/>
                    <a:chOff x="2718819" y="1643775"/>
                    <a:chExt cx="2202025" cy="2202025"/>
                  </a:xfrm>
                </p:grpSpPr>
                <p:cxnSp>
                  <p:nvCxnSpPr>
                    <p:cNvPr id="190" name="Straight Connector 189"/>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p:nvGrpSpPr>
                <p:grpSpPr>
                  <a:xfrm rot="1800000">
                    <a:off x="2718818" y="1645750"/>
                    <a:ext cx="2202025" cy="2202025"/>
                    <a:chOff x="2718819" y="1643775"/>
                    <a:chExt cx="2202025" cy="2202025"/>
                  </a:xfrm>
                </p:grpSpPr>
                <p:cxnSp>
                  <p:nvCxnSpPr>
                    <p:cNvPr id="188" name="Straight Connector 187"/>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p:nvGrpSpPr>
                <p:grpSpPr>
                  <a:xfrm rot="2700000">
                    <a:off x="2718819" y="1645750"/>
                    <a:ext cx="2202025" cy="2202025"/>
                    <a:chOff x="2718819" y="1643775"/>
                    <a:chExt cx="2202025" cy="2202025"/>
                  </a:xfrm>
                </p:grpSpPr>
                <p:cxnSp>
                  <p:nvCxnSpPr>
                    <p:cNvPr id="186" name="Straight Connector 185"/>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p:nvGrpSpPr>
                <p:grpSpPr>
                  <a:xfrm rot="3600000">
                    <a:off x="2718819" y="1643775"/>
                    <a:ext cx="2202025" cy="2202025"/>
                    <a:chOff x="2718819" y="1643775"/>
                    <a:chExt cx="2202025" cy="2202025"/>
                  </a:xfrm>
                </p:grpSpPr>
                <p:cxnSp>
                  <p:nvCxnSpPr>
                    <p:cNvPr id="184" name="Straight Connector 183"/>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p:nvGrpSpPr>
                <p:grpSpPr>
                  <a:xfrm rot="4500000">
                    <a:off x="2718819" y="1643775"/>
                    <a:ext cx="2202025" cy="2202025"/>
                    <a:chOff x="2718819" y="1643775"/>
                    <a:chExt cx="2202025" cy="2202025"/>
                  </a:xfrm>
                </p:grpSpPr>
                <p:cxnSp>
                  <p:nvCxnSpPr>
                    <p:cNvPr id="182" name="Straight Connector 181"/>
                    <p:cNvCxnSpPr/>
                    <p:nvPr/>
                  </p:nvCxnSpPr>
                  <p:spPr>
                    <a:xfrm>
                      <a:off x="2718819"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5400000">
                      <a:off x="2726450" y="2744788"/>
                      <a:ext cx="220202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sp>
              <p:nvSpPr>
                <p:cNvPr id="173" name="Oval 172"/>
                <p:cNvSpPr/>
                <p:nvPr/>
              </p:nvSpPr>
              <p:spPr>
                <a:xfrm>
                  <a:off x="1905152" y="5328924"/>
                  <a:ext cx="460071" cy="460071"/>
                </a:xfrm>
                <a:prstGeom prst="ellipse">
                  <a:avLst/>
                </a:prstGeom>
                <a:solidFill>
                  <a:schemeClr val="bg1">
                    <a:lumMod val="95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74" name="Oval 173"/>
                <p:cNvSpPr/>
                <p:nvPr/>
              </p:nvSpPr>
              <p:spPr>
                <a:xfrm>
                  <a:off x="1417895" y="4843081"/>
                  <a:ext cx="1432110" cy="1432110"/>
                </a:xfrm>
                <a:prstGeom prst="ellipse">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75" name="Oval 174"/>
                <p:cNvSpPr/>
                <p:nvPr/>
              </p:nvSpPr>
              <p:spPr>
                <a:xfrm>
                  <a:off x="939002" y="4362775"/>
                  <a:ext cx="2392370" cy="2392368"/>
                </a:xfrm>
                <a:prstGeom prst="ellipse">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
            <p:nvSpPr>
              <p:cNvPr id="211" name="Rectangle 210"/>
              <p:cNvSpPr/>
              <p:nvPr/>
            </p:nvSpPr>
            <p:spPr>
              <a:xfrm>
                <a:off x="6519045" y="8090052"/>
                <a:ext cx="1291063" cy="1296627"/>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4" name="Straight Arrow Connector 193"/>
              <p:cNvCxnSpPr/>
              <p:nvPr/>
            </p:nvCxnSpPr>
            <p:spPr>
              <a:xfrm flipV="1">
                <a:off x="7180169" y="7582525"/>
                <a:ext cx="0" cy="2043687"/>
              </a:xfrm>
              <a:prstGeom prst="straightConnector1">
                <a:avLst/>
              </a:prstGeom>
              <a:ln w="25400">
                <a:solidFill>
                  <a:schemeClr val="tx1">
                    <a:lumMod val="65000"/>
                    <a:lumOff val="35000"/>
                    <a:alpha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5" name="Straight Arrow Connector 194"/>
              <p:cNvCxnSpPr/>
              <p:nvPr/>
            </p:nvCxnSpPr>
            <p:spPr>
              <a:xfrm flipH="1">
                <a:off x="5976333" y="8738873"/>
                <a:ext cx="2109811" cy="1"/>
              </a:xfrm>
              <a:prstGeom prst="straightConnector1">
                <a:avLst/>
              </a:prstGeom>
              <a:ln w="25400">
                <a:solidFill>
                  <a:schemeClr val="tx1">
                    <a:lumMod val="65000"/>
                    <a:lumOff val="35000"/>
                    <a:alpha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6" name="Rectangle 195"/>
              <p:cNvSpPr/>
              <p:nvPr/>
            </p:nvSpPr>
            <p:spPr>
              <a:xfrm>
                <a:off x="7193769" y="7425956"/>
                <a:ext cx="627287" cy="233969"/>
              </a:xfrm>
              <a:prstGeom prst="rect">
                <a:avLst/>
              </a:prstGeom>
            </p:spPr>
            <p:txBody>
              <a:bodyPr wrap="square">
                <a:spAutoFit/>
              </a:bodyPr>
              <a:lstStyle/>
              <a:p>
                <a:r>
                  <a:rPr lang="en-US" sz="2000" b="1" dirty="0" err="1" smtClean="0">
                    <a:solidFill>
                      <a:srgbClr val="A7A7A7"/>
                    </a:solidFill>
                  </a:rPr>
                  <a:t>x</a:t>
                </a:r>
                <a:r>
                  <a:rPr lang="en-US" sz="2000" b="1" baseline="-25000" dirty="0" err="1" smtClean="0">
                    <a:solidFill>
                      <a:srgbClr val="A7A7A7"/>
                    </a:solidFill>
                  </a:rPr>
                  <a:t>sh</a:t>
                </a:r>
                <a:endParaRPr lang="pt-PT" sz="2800" b="1" baseline="-25000" dirty="0">
                  <a:solidFill>
                    <a:srgbClr val="A7A7A7"/>
                  </a:solidFill>
                </a:endParaRPr>
              </a:p>
            </p:txBody>
          </p:sp>
          <p:sp>
            <p:nvSpPr>
              <p:cNvPr id="197" name="Rectangle 196"/>
              <p:cNvSpPr/>
              <p:nvPr/>
            </p:nvSpPr>
            <p:spPr>
              <a:xfrm>
                <a:off x="6006096" y="8748971"/>
                <a:ext cx="628142" cy="233969"/>
              </a:xfrm>
              <a:prstGeom prst="rect">
                <a:avLst/>
              </a:prstGeom>
            </p:spPr>
            <p:txBody>
              <a:bodyPr wrap="square">
                <a:spAutoFit/>
              </a:bodyPr>
              <a:lstStyle/>
              <a:p>
                <a:r>
                  <a:rPr lang="en-US" sz="2000" b="1" dirty="0" err="1" smtClean="0">
                    <a:solidFill>
                      <a:srgbClr val="A7A7A7"/>
                    </a:solidFill>
                  </a:rPr>
                  <a:t>y</a:t>
                </a:r>
                <a:r>
                  <a:rPr lang="en-US" sz="2000" b="1" baseline="-25000" dirty="0" err="1" smtClean="0">
                    <a:solidFill>
                      <a:srgbClr val="A7A7A7"/>
                    </a:solidFill>
                  </a:rPr>
                  <a:t>sh</a:t>
                </a:r>
                <a:endParaRPr lang="pt-PT" sz="2800" b="1" dirty="0">
                  <a:solidFill>
                    <a:srgbClr val="A7A7A7"/>
                  </a:solidFill>
                </a:endParaRPr>
              </a:p>
            </p:txBody>
          </p:sp>
          <p:sp>
            <p:nvSpPr>
              <p:cNvPr id="198" name="Block Arc 197"/>
              <p:cNvSpPr/>
              <p:nvPr/>
            </p:nvSpPr>
            <p:spPr>
              <a:xfrm rot="16200000">
                <a:off x="5704673" y="7258535"/>
                <a:ext cx="2951046" cy="2956516"/>
              </a:xfrm>
              <a:prstGeom prst="blockArc">
                <a:avLst>
                  <a:gd name="adj1" fmla="val 17944781"/>
                  <a:gd name="adj2" fmla="val 18920774"/>
                  <a:gd name="adj3" fmla="val 13824"/>
                </a:avLst>
              </a:prstGeom>
              <a:solidFill>
                <a:schemeClr val="accent1"/>
              </a:solidFill>
              <a:ln>
                <a:noFill/>
              </a:ln>
              <a:scene3d>
                <a:camera prst="isometricOffAxis2Top">
                  <a:rot lat="0" lon="0" rev="0"/>
                </a:camera>
                <a:lightRig rig="threePt" dir="t"/>
              </a:scene3d>
              <a:sp3d prstMaterial="softEdge">
                <a:bevelT w="0" h="215900"/>
                <a:bevelB w="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199" name="Rectangle 198"/>
                  <p:cNvSpPr/>
                  <p:nvPr/>
                </p:nvSpPr>
                <p:spPr>
                  <a:xfrm>
                    <a:off x="6438551" y="7814834"/>
                    <a:ext cx="480553" cy="40011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pt-PT" sz="2000" b="1" i="1" smtClean="0">
                                  <a:solidFill>
                                    <a:srgbClr val="C00000"/>
                                  </a:solidFill>
                                  <a:latin typeface="Cambria Math" panose="02040503050406030204" pitchFamily="18" charset="0"/>
                                </a:rPr>
                              </m:ctrlPr>
                            </m:sSubPr>
                            <m:e>
                              <m:r>
                                <a:rPr lang="pt-PT" sz="2000" b="1" i="1" smtClean="0">
                                  <a:solidFill>
                                    <a:srgbClr val="C00000"/>
                                  </a:solidFill>
                                  <a:latin typeface="Cambria Math"/>
                                </a:rPr>
                                <m:t>𝝓</m:t>
                              </m:r>
                            </m:e>
                            <m:sub>
                              <m:r>
                                <a:rPr lang="pt-PT" sz="2000" b="1" i="1" smtClean="0">
                                  <a:solidFill>
                                    <a:srgbClr val="C00000"/>
                                  </a:solidFill>
                                  <a:latin typeface="Cambria Math" panose="02040503050406030204" pitchFamily="18" charset="0"/>
                                </a:rPr>
                                <m:t>𝒊</m:t>
                              </m:r>
                            </m:sub>
                          </m:sSub>
                        </m:oMath>
                      </m:oMathPara>
                    </a14:m>
                    <a:endParaRPr lang="pt-PT" sz="2000" b="1" dirty="0">
                      <a:solidFill>
                        <a:srgbClr val="C00000"/>
                      </a:solidFill>
                    </a:endParaRPr>
                  </a:p>
                </p:txBody>
              </p:sp>
            </mc:Choice>
            <mc:Fallback xmlns="">
              <p:sp>
                <p:nvSpPr>
                  <p:cNvPr id="199" name="Rectangle 198"/>
                  <p:cNvSpPr>
                    <a:spLocks noRot="1" noChangeAspect="1" noMove="1" noResize="1" noEditPoints="1" noAdjustHandles="1" noChangeArrowheads="1" noChangeShapeType="1" noTextEdit="1"/>
                  </p:cNvSpPr>
                  <p:nvPr/>
                </p:nvSpPr>
                <p:spPr>
                  <a:xfrm>
                    <a:off x="6438551" y="7814834"/>
                    <a:ext cx="480553" cy="400110"/>
                  </a:xfrm>
                  <a:prstGeom prst="rect">
                    <a:avLst/>
                  </a:prstGeom>
                  <a:blipFill rotWithShape="0">
                    <a:blip r:embed="rId3"/>
                    <a:stretch>
                      <a:fillRect l="-3797"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0" name="Rectangle 199"/>
                  <p:cNvSpPr/>
                  <p:nvPr/>
                </p:nvSpPr>
                <p:spPr>
                  <a:xfrm>
                    <a:off x="5613094" y="7519595"/>
                    <a:ext cx="503664"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pt-PT" sz="2000" b="1" i="1" smtClean="0">
                              <a:solidFill>
                                <a:srgbClr val="C00000"/>
                              </a:solidFill>
                              <a:latin typeface="Cambria Math"/>
                            </a:rPr>
                            <m:t>𝝓</m:t>
                          </m:r>
                          <m:r>
                            <a:rPr lang="pt-PT" sz="2000" b="1" i="1" smtClean="0">
                              <a:solidFill>
                                <a:srgbClr val="C00000"/>
                              </a:solidFill>
                              <a:latin typeface="Cambria Math" panose="02040503050406030204" pitchFamily="18" charset="0"/>
                            </a:rPr>
                            <m:t>′</m:t>
                          </m:r>
                        </m:oMath>
                      </m:oMathPara>
                    </a14:m>
                    <a:endParaRPr lang="pt-PT" sz="2000" b="1" dirty="0">
                      <a:solidFill>
                        <a:srgbClr val="C00000"/>
                      </a:solidFill>
                    </a:endParaRPr>
                  </a:p>
                </p:txBody>
              </p:sp>
            </mc:Choice>
            <mc:Fallback xmlns="">
              <p:sp>
                <p:nvSpPr>
                  <p:cNvPr id="200" name="Rectangle 199"/>
                  <p:cNvSpPr>
                    <a:spLocks noRot="1" noChangeAspect="1" noMove="1" noResize="1" noEditPoints="1" noAdjustHandles="1" noChangeArrowheads="1" noChangeShapeType="1" noTextEdit="1"/>
                  </p:cNvSpPr>
                  <p:nvPr/>
                </p:nvSpPr>
                <p:spPr>
                  <a:xfrm>
                    <a:off x="5613094" y="7519595"/>
                    <a:ext cx="503664" cy="400110"/>
                  </a:xfrm>
                  <a:prstGeom prst="rect">
                    <a:avLst/>
                  </a:prstGeom>
                  <a:blipFill rotWithShape="0">
                    <a:blip r:embed="rId4"/>
                    <a:stretch>
                      <a:fillRect b="-13636"/>
                    </a:stretch>
                  </a:blipFill>
                </p:spPr>
                <p:txBody>
                  <a:bodyPr/>
                  <a:lstStyle/>
                  <a:p>
                    <a:r>
                      <a:rPr lang="en-US">
                        <a:noFill/>
                      </a:rPr>
                      <a:t> </a:t>
                    </a:r>
                  </a:p>
                </p:txBody>
              </p:sp>
            </mc:Fallback>
          </mc:AlternateContent>
          <p:sp>
            <p:nvSpPr>
              <p:cNvPr id="201" name="Arc 200"/>
              <p:cNvSpPr/>
              <p:nvPr/>
            </p:nvSpPr>
            <p:spPr>
              <a:xfrm>
                <a:off x="5669743" y="7206492"/>
                <a:ext cx="2984618" cy="3010334"/>
              </a:xfrm>
              <a:prstGeom prst="arc">
                <a:avLst>
                  <a:gd name="adj1" fmla="val 13159134"/>
                  <a:gd name="adj2" fmla="val 14638766"/>
                </a:avLst>
              </a:prstGeom>
              <a:ln w="38100">
                <a:solidFill>
                  <a:srgbClr val="C00000"/>
                </a:solidFill>
                <a:prstDash val="sysDot"/>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2" name="Arc 201"/>
              <p:cNvSpPr/>
              <p:nvPr/>
            </p:nvSpPr>
            <p:spPr>
              <a:xfrm>
                <a:off x="5670534" y="7206492"/>
                <a:ext cx="2984618" cy="3010334"/>
              </a:xfrm>
              <a:prstGeom prst="arc">
                <a:avLst>
                  <a:gd name="adj1" fmla="val 11627989"/>
                  <a:gd name="adj2" fmla="val 12864404"/>
                </a:avLst>
              </a:prstGeom>
              <a:ln w="38100">
                <a:solidFill>
                  <a:srgbClr val="C00000"/>
                </a:solidFill>
                <a:prstDash val="sysDot"/>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203" name="Straight Arrow Connector 202"/>
              <p:cNvCxnSpPr/>
              <p:nvPr/>
            </p:nvCxnSpPr>
            <p:spPr>
              <a:xfrm flipH="1" flipV="1">
                <a:off x="6169678" y="7966542"/>
                <a:ext cx="1010493" cy="77131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204" name="Group 203"/>
              <p:cNvGrpSpPr/>
              <p:nvPr/>
            </p:nvGrpSpPr>
            <p:grpSpPr>
              <a:xfrm rot="2700000">
                <a:off x="7612756" y="7989094"/>
                <a:ext cx="126705" cy="120385"/>
                <a:chOff x="5906945" y="1955133"/>
                <a:chExt cx="297180" cy="297180"/>
              </a:xfrm>
            </p:grpSpPr>
            <p:sp>
              <p:nvSpPr>
                <p:cNvPr id="205" name="Oval 204"/>
                <p:cNvSpPr/>
                <p:nvPr/>
              </p:nvSpPr>
              <p:spPr>
                <a:xfrm>
                  <a:off x="5906945" y="1955133"/>
                  <a:ext cx="297180" cy="297180"/>
                </a:xfrm>
                <a:prstGeom prst="ellipse">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cxnSp>
              <p:nvCxnSpPr>
                <p:cNvPr id="206" name="Straight Connector 205"/>
                <p:cNvCxnSpPr>
                  <a:stCxn id="205" idx="0"/>
                  <a:endCxn id="205" idx="4"/>
                </p:cNvCxnSpPr>
                <p:nvPr/>
              </p:nvCxnSpPr>
              <p:spPr>
                <a:xfrm>
                  <a:off x="6055535" y="1955133"/>
                  <a:ext cx="0" cy="29718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a:stCxn id="205" idx="6"/>
                  <a:endCxn id="205" idx="2"/>
                </p:cNvCxnSpPr>
                <p:nvPr/>
              </p:nvCxnSpPr>
              <p:spPr>
                <a:xfrm flipH="1">
                  <a:off x="5906945" y="2103723"/>
                  <a:ext cx="29718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08" name="TextBox 207"/>
              <p:cNvSpPr txBox="1"/>
              <p:nvPr/>
            </p:nvSpPr>
            <p:spPr>
              <a:xfrm>
                <a:off x="7729873" y="7906788"/>
                <a:ext cx="786239" cy="430887"/>
              </a:xfrm>
              <a:prstGeom prst="rect">
                <a:avLst/>
              </a:prstGeom>
              <a:noFill/>
            </p:spPr>
            <p:txBody>
              <a:bodyPr wrap="square" rtlCol="0">
                <a:spAutoFit/>
              </a:bodyPr>
              <a:lstStyle/>
              <a:p>
                <a:r>
                  <a:rPr lang="pt-PT" sz="1100" dirty="0" err="1" smtClean="0">
                    <a:solidFill>
                      <a:srgbClr val="FF0000"/>
                    </a:solidFill>
                  </a:rPr>
                  <a:t>Shower</a:t>
                </a:r>
                <a:r>
                  <a:rPr lang="pt-PT" sz="1100" dirty="0" smtClean="0">
                    <a:solidFill>
                      <a:srgbClr val="FF0000"/>
                    </a:solidFill>
                  </a:rPr>
                  <a:t> </a:t>
                </a:r>
                <a:r>
                  <a:rPr lang="pt-PT" sz="1100" dirty="0" err="1" smtClean="0">
                    <a:solidFill>
                      <a:srgbClr val="FF0000"/>
                    </a:solidFill>
                  </a:rPr>
                  <a:t>direction</a:t>
                </a:r>
                <a:endParaRPr lang="pt-PT" sz="1100" dirty="0">
                  <a:solidFill>
                    <a:srgbClr val="FF0000"/>
                  </a:solidFill>
                </a:endParaRPr>
              </a:p>
            </p:txBody>
          </p:sp>
          <p:sp>
            <p:nvSpPr>
              <p:cNvPr id="209" name="TextBox 208"/>
              <p:cNvSpPr txBox="1"/>
              <p:nvPr/>
            </p:nvSpPr>
            <p:spPr>
              <a:xfrm>
                <a:off x="5761101" y="8153698"/>
                <a:ext cx="821127" cy="338554"/>
              </a:xfrm>
              <a:prstGeom prst="rect">
                <a:avLst/>
              </a:prstGeom>
              <a:noFill/>
            </p:spPr>
            <p:txBody>
              <a:bodyPr wrap="square" rtlCol="0">
                <a:spAutoFit/>
              </a:bodyPr>
              <a:lstStyle/>
              <a:p>
                <a:r>
                  <a:rPr lang="pt-PT" sz="1400" dirty="0" err="1" smtClean="0">
                    <a:solidFill>
                      <a:srgbClr val="0070C0"/>
                    </a:solidFill>
                  </a:rPr>
                  <a:t>SkyBin</a:t>
                </a:r>
                <a:r>
                  <a:rPr lang="pt-PT" sz="1600" dirty="0" smtClean="0">
                    <a:solidFill>
                      <a:srgbClr val="0070C0"/>
                    </a:solidFill>
                  </a:rPr>
                  <a:t> i</a:t>
                </a:r>
                <a:endParaRPr lang="pt-PT" sz="1600" dirty="0">
                  <a:solidFill>
                    <a:srgbClr val="0070C0"/>
                  </a:solidFill>
                </a:endParaRPr>
              </a:p>
            </p:txBody>
          </p:sp>
        </p:grpSp>
        <p:sp>
          <p:nvSpPr>
            <p:cNvPr id="226" name="TextBox 225"/>
            <p:cNvSpPr txBox="1"/>
            <p:nvPr/>
          </p:nvSpPr>
          <p:spPr>
            <a:xfrm>
              <a:off x="6161201" y="9472629"/>
              <a:ext cx="786239" cy="261610"/>
            </a:xfrm>
            <a:prstGeom prst="rect">
              <a:avLst/>
            </a:prstGeom>
            <a:noFill/>
          </p:spPr>
          <p:txBody>
            <a:bodyPr wrap="square" rtlCol="0">
              <a:spAutoFit/>
            </a:bodyPr>
            <a:lstStyle/>
            <a:p>
              <a:r>
                <a:rPr lang="pt-PT" sz="1100" dirty="0" smtClean="0">
                  <a:solidFill>
                    <a:schemeClr val="tx1">
                      <a:lumMod val="65000"/>
                      <a:lumOff val="35000"/>
                    </a:schemeClr>
                  </a:solidFill>
                </a:rPr>
                <a:t>Top </a:t>
              </a:r>
              <a:r>
                <a:rPr lang="pt-PT" sz="1100" dirty="0" err="1" smtClean="0">
                  <a:solidFill>
                    <a:schemeClr val="tx1">
                      <a:lumMod val="65000"/>
                      <a:lumOff val="35000"/>
                    </a:schemeClr>
                  </a:solidFill>
                </a:rPr>
                <a:t>View</a:t>
              </a:r>
              <a:endParaRPr lang="pt-PT" sz="1100" dirty="0">
                <a:solidFill>
                  <a:schemeClr val="tx1">
                    <a:lumMod val="65000"/>
                    <a:lumOff val="35000"/>
                  </a:schemeClr>
                </a:solidFill>
              </a:endParaRPr>
            </a:p>
          </p:txBody>
        </p:sp>
      </p:grpSp>
      <p:sp>
        <p:nvSpPr>
          <p:cNvPr id="66" name="Rectangle 65"/>
          <p:cNvSpPr/>
          <p:nvPr/>
        </p:nvSpPr>
        <p:spPr>
          <a:xfrm>
            <a:off x="6048164" y="1304764"/>
            <a:ext cx="4464496" cy="5148572"/>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14" name="Group 113"/>
          <p:cNvGrpSpPr/>
          <p:nvPr/>
        </p:nvGrpSpPr>
        <p:grpSpPr>
          <a:xfrm rot="21273952">
            <a:off x="5998058" y="4548321"/>
            <a:ext cx="443367" cy="317264"/>
            <a:chOff x="5481453" y="4911101"/>
            <a:chExt cx="443367" cy="317264"/>
          </a:xfrm>
        </p:grpSpPr>
        <p:sp>
          <p:nvSpPr>
            <p:cNvPr id="110" name="Isosceles Triangle 109"/>
            <p:cNvSpPr/>
            <p:nvPr/>
          </p:nvSpPr>
          <p:spPr bwMode="auto">
            <a:xfrm rot="4718136">
              <a:off x="5580108" y="4841588"/>
              <a:ext cx="275200" cy="414225"/>
            </a:xfrm>
            <a:prstGeom prst="triangle">
              <a:avLst/>
            </a:prstGeom>
            <a:solidFill>
              <a:srgbClr val="C00000"/>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sp>
          <p:nvSpPr>
            <p:cNvPr id="111" name="Oval 110"/>
            <p:cNvSpPr/>
            <p:nvPr/>
          </p:nvSpPr>
          <p:spPr bwMode="auto">
            <a:xfrm rot="4718136">
              <a:off x="5375580" y="5059038"/>
              <a:ext cx="275200" cy="63453"/>
            </a:xfrm>
            <a:prstGeom prst="ellipse">
              <a:avLst/>
            </a:prstGeom>
            <a:gradFill>
              <a:gsLst>
                <a:gs pos="0">
                  <a:srgbClr val="3A0000"/>
                </a:gs>
                <a:gs pos="50000">
                  <a:srgbClr val="800000"/>
                </a:gs>
                <a:gs pos="100000">
                  <a:srgbClr val="FF0000"/>
                </a:gs>
              </a:gsLst>
              <a:lin ang="5400000" scaled="0"/>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grpSp>
      <p:sp>
        <p:nvSpPr>
          <p:cNvPr id="4" name="Title 3"/>
          <p:cNvSpPr>
            <a:spLocks noGrp="1"/>
          </p:cNvSpPr>
          <p:nvPr>
            <p:ph type="title"/>
          </p:nvPr>
        </p:nvSpPr>
        <p:spPr/>
        <p:txBody>
          <a:bodyPr/>
          <a:lstStyle/>
          <a:p>
            <a:r>
              <a:rPr lang="en-US" dirty="0"/>
              <a:t>Direct Cherenkov emission</a:t>
            </a:r>
          </a:p>
        </p:txBody>
      </p:sp>
      <p:cxnSp>
        <p:nvCxnSpPr>
          <p:cNvPr id="73" name="Straight Arrow Connector 72"/>
          <p:cNvCxnSpPr/>
          <p:nvPr/>
        </p:nvCxnSpPr>
        <p:spPr>
          <a:xfrm flipH="1">
            <a:off x="8028384" y="1458117"/>
            <a:ext cx="1008112" cy="4752528"/>
          </a:xfrm>
          <a:prstGeom prst="straightConnector1">
            <a:avLst/>
          </a:prstGeom>
          <a:ln w="38100">
            <a:solidFill>
              <a:schemeClr val="tx1">
                <a:lumMod val="85000"/>
                <a:lumOff val="15000"/>
              </a:schemeClr>
            </a:solidFill>
            <a:prstDash val="sysDot"/>
            <a:tailEnd type="triangle"/>
          </a:ln>
          <a:effectLst>
            <a:outerShdw blurRad="50800" dist="38100" dir="2700000" algn="tl" rotWithShape="0">
              <a:prstClr val="black">
                <a:alpha val="94000"/>
              </a:prstClr>
            </a:outerShdw>
          </a:effectLst>
        </p:spPr>
        <p:style>
          <a:lnRef idx="1">
            <a:schemeClr val="accent1"/>
          </a:lnRef>
          <a:fillRef idx="0">
            <a:schemeClr val="accent1"/>
          </a:fillRef>
          <a:effectRef idx="0">
            <a:schemeClr val="accent1"/>
          </a:effectRef>
          <a:fontRef idx="minor">
            <a:schemeClr val="tx1"/>
          </a:fontRef>
        </p:style>
      </p:cxnSp>
      <p:sp>
        <p:nvSpPr>
          <p:cNvPr id="75" name="Oval 74"/>
          <p:cNvSpPr/>
          <p:nvPr/>
        </p:nvSpPr>
        <p:spPr>
          <a:xfrm>
            <a:off x="8856476" y="1746149"/>
            <a:ext cx="252028" cy="252028"/>
          </a:xfrm>
          <a:prstGeom prst="ellipse">
            <a:avLst/>
          </a:prstGeom>
          <a:ln>
            <a:noFill/>
          </a:ln>
          <a:scene3d>
            <a:camera prst="orthographicFront"/>
            <a:lightRig rig="threePt" dir="t"/>
          </a:scene3d>
          <a:sp3d prstMaterial="dkEdge">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Arc 76"/>
          <p:cNvSpPr/>
          <p:nvPr/>
        </p:nvSpPr>
        <p:spPr>
          <a:xfrm rot="21054346">
            <a:off x="6913222" y="3727212"/>
            <a:ext cx="2200334" cy="1553887"/>
          </a:xfrm>
          <a:prstGeom prst="arc">
            <a:avLst>
              <a:gd name="adj1" fmla="val 7846168"/>
              <a:gd name="adj2" fmla="val 10884707"/>
            </a:avLst>
          </a:prstGeom>
          <a:ln w="31750">
            <a:solidFill>
              <a:schemeClr val="tx2">
                <a:lumMod val="60000"/>
                <a:lumOff val="40000"/>
              </a:schemeClr>
            </a:solidFill>
            <a:prstDash val="sysDot"/>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8" name="Arc 77"/>
          <p:cNvSpPr/>
          <p:nvPr/>
        </p:nvSpPr>
        <p:spPr>
          <a:xfrm rot="698158">
            <a:off x="6848179" y="4147988"/>
            <a:ext cx="1259484" cy="563948"/>
          </a:xfrm>
          <a:prstGeom prst="arc">
            <a:avLst>
              <a:gd name="adj1" fmla="val 9609011"/>
              <a:gd name="adj2" fmla="val 13980773"/>
            </a:avLst>
          </a:prstGeom>
          <a:ln w="317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79" name="Straight Arrow Connector 78"/>
          <p:cNvCxnSpPr/>
          <p:nvPr/>
        </p:nvCxnSpPr>
        <p:spPr>
          <a:xfrm flipH="1">
            <a:off x="7416316" y="4306594"/>
            <a:ext cx="338416" cy="1621957"/>
          </a:xfrm>
          <a:prstGeom prst="straightConnector1">
            <a:avLst/>
          </a:prstGeom>
          <a:ln w="38100">
            <a:solidFill>
              <a:schemeClr val="tx1">
                <a:lumMod val="50000"/>
                <a:lumOff val="50000"/>
              </a:schemeClr>
            </a:solidFill>
            <a:prstDash val="sysDot"/>
            <a:tailEnd type="none"/>
          </a:ln>
          <a:effectLst>
            <a:outerShdw blurRad="50800" dist="38100" dir="2700000" algn="tl" rotWithShape="0">
              <a:prstClr val="black">
                <a:alpha val="94000"/>
              </a:prstClr>
            </a:outerShdw>
          </a:effectLst>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flipH="1">
            <a:off x="7836301" y="1890165"/>
            <a:ext cx="1092186" cy="2354879"/>
          </a:xfrm>
          <a:prstGeom prst="straightConnector1">
            <a:avLst/>
          </a:prstGeom>
          <a:ln w="38100">
            <a:solidFill>
              <a:schemeClr val="tx1">
                <a:lumMod val="50000"/>
                <a:lumOff val="50000"/>
              </a:schemeClr>
            </a:solidFill>
            <a:prstDash val="sysDot"/>
            <a:tailEnd type="none"/>
          </a:ln>
          <a:effectLst>
            <a:outerShdw blurRad="50800" dist="38100" dir="2700000" algn="tl" rotWithShape="0">
              <a:prstClr val="black">
                <a:alpha val="94000"/>
              </a:prstClr>
            </a:outerShdw>
          </a:effectLst>
        </p:spPr>
        <p:style>
          <a:lnRef idx="1">
            <a:schemeClr val="accent1"/>
          </a:lnRef>
          <a:fillRef idx="0">
            <a:schemeClr val="accent1"/>
          </a:fillRef>
          <a:effectRef idx="0">
            <a:schemeClr val="accent1"/>
          </a:effectRef>
          <a:fontRef idx="minor">
            <a:schemeClr val="tx1"/>
          </a:fontRef>
        </p:style>
      </p:cxnSp>
      <p:sp>
        <p:nvSpPr>
          <p:cNvPr id="81" name="Block Arc 80"/>
          <p:cNvSpPr/>
          <p:nvPr/>
        </p:nvSpPr>
        <p:spPr>
          <a:xfrm rot="947599">
            <a:off x="5972981" y="3452956"/>
            <a:ext cx="2052228" cy="1584176"/>
          </a:xfrm>
          <a:prstGeom prst="blockArc">
            <a:avLst>
              <a:gd name="adj1" fmla="val 19494723"/>
              <a:gd name="adj2" fmla="val 21495139"/>
              <a:gd name="adj3" fmla="val 24763"/>
            </a:avLst>
          </a:prstGeom>
          <a:ln>
            <a:noFill/>
          </a:ln>
          <a:scene3d>
            <a:camera prst="isometricOffAxis2Top">
              <a:rot lat="2420166" lon="17490739" rev="6555795"/>
            </a:camera>
            <a:lightRig rig="threePt" dir="t"/>
          </a:scene3d>
          <a:sp3d prstMaterial="softEdge">
            <a:bevelT w="0" h="215900"/>
            <a:bevelB w="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82" name="Straight Arrow Connector 81"/>
          <p:cNvCxnSpPr/>
          <p:nvPr/>
        </p:nvCxnSpPr>
        <p:spPr>
          <a:xfrm flipH="1">
            <a:off x="6165257" y="4401108"/>
            <a:ext cx="1359072" cy="284457"/>
          </a:xfrm>
          <a:prstGeom prst="straightConnector1">
            <a:avLst/>
          </a:prstGeom>
          <a:ln w="38100">
            <a:solidFill>
              <a:schemeClr val="tx1">
                <a:lumMod val="50000"/>
                <a:lumOff val="50000"/>
              </a:schemeClr>
            </a:solidFill>
            <a:prstDash val="sysDot"/>
            <a:headEnd type="none"/>
            <a:tailEnd type="triangle" w="lg" len="med"/>
          </a:ln>
          <a:effectLst>
            <a:outerShdw blurRad="50800" dist="38100" dir="2700000" algn="tl" rotWithShape="0">
              <a:prstClr val="black">
                <a:alpha val="94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4" name="Rectangle 83"/>
              <p:cNvSpPr/>
              <p:nvPr/>
            </p:nvSpPr>
            <p:spPr>
              <a:xfrm>
                <a:off x="6788314" y="3694384"/>
                <a:ext cx="56297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pt-PT" b="1" i="1" smtClean="0">
                          <a:solidFill>
                            <a:srgbClr val="C00000"/>
                          </a:solidFill>
                          <a:latin typeface="Cambria Math"/>
                        </a:rPr>
                        <m:t>𝚫</m:t>
                      </m:r>
                      <m:r>
                        <a:rPr lang="pt-PT" b="1" i="1">
                          <a:solidFill>
                            <a:srgbClr val="C00000"/>
                          </a:solidFill>
                          <a:latin typeface="Cambria Math"/>
                        </a:rPr>
                        <m:t>𝝓</m:t>
                      </m:r>
                    </m:oMath>
                  </m:oMathPara>
                </a14:m>
                <a:endParaRPr lang="pt-PT" b="1" dirty="0">
                  <a:solidFill>
                    <a:srgbClr val="C00000"/>
                  </a:solidFill>
                </a:endParaRPr>
              </a:p>
            </p:txBody>
          </p:sp>
        </mc:Choice>
        <mc:Fallback xmlns="">
          <p:sp>
            <p:nvSpPr>
              <p:cNvPr id="84" name="Rectangle 83"/>
              <p:cNvSpPr>
                <a:spLocks noRot="1" noChangeAspect="1" noMove="1" noResize="1" noEditPoints="1" noAdjustHandles="1" noChangeArrowheads="1" noChangeShapeType="1" noTextEdit="1"/>
              </p:cNvSpPr>
              <p:nvPr/>
            </p:nvSpPr>
            <p:spPr>
              <a:xfrm>
                <a:off x="6788314" y="3694384"/>
                <a:ext cx="562975" cy="369332"/>
              </a:xfrm>
              <a:prstGeom prst="rect">
                <a:avLst/>
              </a:prstGeom>
              <a:blipFill rotWithShape="0">
                <a:blip r:embed="rId5"/>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5" name="Rectangle 84"/>
              <p:cNvSpPr/>
              <p:nvPr/>
            </p:nvSpPr>
            <p:spPr>
              <a:xfrm>
                <a:off x="6663221" y="4787670"/>
                <a:ext cx="41389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pt-PT" sz="2000" b="1" i="1" smtClean="0">
                          <a:solidFill>
                            <a:srgbClr val="002060"/>
                          </a:solidFill>
                          <a:latin typeface="Cambria Math"/>
                        </a:rPr>
                        <m:t>𝜶</m:t>
                      </m:r>
                    </m:oMath>
                  </m:oMathPara>
                </a14:m>
                <a:endParaRPr lang="pt-PT" sz="2000" b="1" dirty="0">
                  <a:solidFill>
                    <a:srgbClr val="002060"/>
                  </a:solidFill>
                </a:endParaRPr>
              </a:p>
            </p:txBody>
          </p:sp>
        </mc:Choice>
        <mc:Fallback xmlns="">
          <p:sp>
            <p:nvSpPr>
              <p:cNvPr id="85" name="Rectangle 84"/>
              <p:cNvSpPr>
                <a:spLocks noRot="1" noChangeAspect="1" noMove="1" noResize="1" noEditPoints="1" noAdjustHandles="1" noChangeArrowheads="1" noChangeShapeType="1" noTextEdit="1"/>
              </p:cNvSpPr>
              <p:nvPr/>
            </p:nvSpPr>
            <p:spPr>
              <a:xfrm>
                <a:off x="6663221" y="4787670"/>
                <a:ext cx="413896" cy="400110"/>
              </a:xfrm>
              <a:prstGeom prst="rect">
                <a:avLst/>
              </a:prstGeom>
              <a:blipFill rotWithShape="0">
                <a:blip r:embed="rId6"/>
                <a:stretch>
                  <a:fillRect/>
                </a:stretch>
              </a:blipFill>
            </p:spPr>
            <p:txBody>
              <a:bodyPr/>
              <a:lstStyle/>
              <a:p>
                <a:r>
                  <a:rPr lang="en-US">
                    <a:noFill/>
                  </a:rPr>
                  <a:t> </a:t>
                </a:r>
              </a:p>
            </p:txBody>
          </p:sp>
        </mc:Fallback>
      </mc:AlternateContent>
      <p:sp>
        <p:nvSpPr>
          <p:cNvPr id="86" name="Arc 85"/>
          <p:cNvSpPr/>
          <p:nvPr/>
        </p:nvSpPr>
        <p:spPr>
          <a:xfrm rot="698158">
            <a:off x="6832244" y="4119134"/>
            <a:ext cx="1259484" cy="563948"/>
          </a:xfrm>
          <a:prstGeom prst="arc">
            <a:avLst>
              <a:gd name="adj1" fmla="val 20988110"/>
              <a:gd name="adj2" fmla="val 8740470"/>
            </a:avLst>
          </a:prstGeom>
          <a:ln w="31750">
            <a:solidFill>
              <a:srgbClr val="FF0000"/>
            </a:solidFill>
            <a:prstDash val="sysDot"/>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4" name="Rectangle 103"/>
              <p:cNvSpPr/>
              <p:nvPr/>
            </p:nvSpPr>
            <p:spPr>
              <a:xfrm rot="21051840">
                <a:off x="5882902" y="4299973"/>
                <a:ext cx="1018227" cy="307777"/>
              </a:xfrm>
              <a:prstGeom prst="rect">
                <a:avLst/>
              </a:prstGeom>
            </p:spPr>
            <p:txBody>
              <a:bodyPr wrap="none">
                <a:spAutoFit/>
              </a:bodyPr>
              <a:lstStyle/>
              <a:p>
                <a14:m>
                  <m:oMath xmlns:m="http://schemas.openxmlformats.org/officeDocument/2006/math">
                    <m:sSup>
                      <m:sSupPr>
                        <m:ctrlPr>
                          <a:rPr lang="pt-PT" sz="1200" b="1" i="1" smtClean="0">
                            <a:solidFill>
                              <a:srgbClr val="002060"/>
                            </a:solidFill>
                            <a:latin typeface="Cambria Math" panose="02040503050406030204" pitchFamily="18" charset="0"/>
                          </a:rPr>
                        </m:ctrlPr>
                      </m:sSupPr>
                      <m:e>
                        <m:r>
                          <a:rPr lang="pt-PT" sz="1200" b="1" i="1" smtClean="0">
                            <a:solidFill>
                              <a:srgbClr val="002060"/>
                            </a:solidFill>
                            <a:latin typeface="Cambria Math"/>
                          </a:rPr>
                          <m:t>𝒆</m:t>
                        </m:r>
                      </m:e>
                      <m:sup>
                        <m:r>
                          <a:rPr lang="pt-PT" sz="1200" b="1" i="1" smtClean="0">
                            <a:solidFill>
                              <a:srgbClr val="002060"/>
                            </a:solidFill>
                            <a:latin typeface="Cambria Math"/>
                          </a:rPr>
                          <m:t>−</m:t>
                        </m:r>
                      </m:sup>
                    </m:sSup>
                  </m:oMath>
                </a14:m>
                <a:r>
                  <a:rPr lang="pt-PT" sz="1400" b="1" i="1" dirty="0">
                    <a:solidFill>
                      <a:schemeClr val="tx2">
                        <a:lumMod val="50000"/>
                      </a:schemeClr>
                    </a:solidFill>
                  </a:rPr>
                  <a:t>direction</a:t>
                </a:r>
              </a:p>
            </p:txBody>
          </p:sp>
        </mc:Choice>
        <mc:Fallback xmlns="">
          <p:sp>
            <p:nvSpPr>
              <p:cNvPr id="104" name="Rectangle 103"/>
              <p:cNvSpPr>
                <a:spLocks noRot="1" noChangeAspect="1" noMove="1" noResize="1" noEditPoints="1" noAdjustHandles="1" noChangeArrowheads="1" noChangeShapeType="1" noTextEdit="1"/>
              </p:cNvSpPr>
              <p:nvPr/>
            </p:nvSpPr>
            <p:spPr>
              <a:xfrm rot="21051840">
                <a:off x="5882902" y="4299973"/>
                <a:ext cx="1018227" cy="307777"/>
              </a:xfrm>
              <a:prstGeom prst="rect">
                <a:avLst/>
              </a:prstGeom>
              <a:blipFill rotWithShape="0">
                <a:blip r:embed="rId7"/>
                <a:stretch>
                  <a:fillRect t="-1299" b="-7792"/>
                </a:stretch>
              </a:blipFill>
            </p:spPr>
            <p:txBody>
              <a:bodyPr/>
              <a:lstStyle/>
              <a:p>
                <a:r>
                  <a:rPr lang="en-US">
                    <a:noFill/>
                  </a:rPr>
                  <a:t> </a:t>
                </a:r>
              </a:p>
            </p:txBody>
          </p:sp>
        </mc:Fallback>
      </mc:AlternateContent>
      <p:sp>
        <p:nvSpPr>
          <p:cNvPr id="3" name="Slide Number Placeholder 2"/>
          <p:cNvSpPr>
            <a:spLocks noGrp="1"/>
          </p:cNvSpPr>
          <p:nvPr>
            <p:ph type="sldNum" sz="quarter" idx="12"/>
          </p:nvPr>
        </p:nvSpPr>
        <p:spPr/>
        <p:txBody>
          <a:bodyPr/>
          <a:lstStyle/>
          <a:p>
            <a:fld id="{8745C66F-FC7B-4C52-931F-EAABACA1CBDF}" type="slidenum">
              <a:rPr lang="en-US" smtClean="0"/>
              <a:pPr/>
              <a:t>60</a:t>
            </a:fld>
            <a:endParaRPr lang="en-US" dirty="0"/>
          </a:p>
        </p:txBody>
      </p:sp>
      <p:sp>
        <p:nvSpPr>
          <p:cNvPr id="108" name="Content Placeholder 2"/>
          <p:cNvSpPr txBox="1">
            <a:spLocks/>
          </p:cNvSpPr>
          <p:nvPr/>
        </p:nvSpPr>
        <p:spPr>
          <a:xfrm>
            <a:off x="468914" y="1025931"/>
            <a:ext cx="7451461" cy="1023553"/>
          </a:xfrm>
          <a:prstGeom prst="rect">
            <a:avLst/>
          </a:prstGeom>
        </p:spPr>
        <p:txBody>
          <a:bodyPr vert="horz" lIns="91440" tIns="45720" rIns="91440" bIns="45720" rtlCol="0">
            <a:normAutofit/>
          </a:bodyPr>
          <a:lstStyle>
            <a:lvl1pPr marL="358775" indent="-358775" algn="l" defTabSz="914400" rtl="0" eaLnBrk="1" latinLnBrk="0" hangingPunct="1">
              <a:lnSpc>
                <a:spcPct val="90000"/>
              </a:lnSpc>
              <a:spcBef>
                <a:spcPts val="1000"/>
              </a:spcBef>
              <a:buFont typeface="Wingdings" panose="05000000000000000000" pitchFamily="2" charset="2"/>
              <a:buChar char="q"/>
              <a:defRPr sz="2300" b="1" kern="1200">
                <a:solidFill>
                  <a:srgbClr val="C00000"/>
                </a:solidFill>
                <a:latin typeface="+mn-lt"/>
                <a:ea typeface="+mn-ea"/>
                <a:cs typeface="+mn-cs"/>
              </a:defRPr>
            </a:lvl1pPr>
            <a:lvl2pPr marL="742950" indent="-285750" algn="l" defTabSz="914400" rtl="0" eaLnBrk="1" latinLnBrk="0" hangingPunct="1">
              <a:lnSpc>
                <a:spcPct val="90000"/>
              </a:lnSpc>
              <a:spcBef>
                <a:spcPts val="500"/>
              </a:spcBef>
              <a:buClr>
                <a:schemeClr val="accent6">
                  <a:lumMod val="75000"/>
                </a:schemeClr>
              </a:buClr>
              <a:buFont typeface="Wingdings" panose="05000000000000000000" pitchFamily="2" charset="2"/>
              <a:buChar char="Ø"/>
              <a:defRPr sz="2000" b="0" kern="1200">
                <a:solidFill>
                  <a:schemeClr val="accent6">
                    <a:lumMod val="50000"/>
                  </a:schemeClr>
                </a:solidFill>
                <a:latin typeface="Tw Cen MT" panose="020B0602020104020603" pitchFamily="34" charset="0"/>
                <a:ea typeface="+mn-ea"/>
                <a:cs typeface="+mn-cs"/>
              </a:defRPr>
            </a:lvl2pPr>
            <a:lvl3pPr marL="1074738" indent="-160338" algn="l" defTabSz="914400" rtl="0" eaLnBrk="1" latinLnBrk="0" hangingPunct="1">
              <a:lnSpc>
                <a:spcPct val="90000"/>
              </a:lnSpc>
              <a:spcBef>
                <a:spcPts val="500"/>
              </a:spcBef>
              <a:buSzPct val="110000"/>
              <a:buFont typeface="Wingdings" panose="05000000000000000000" pitchFamily="2" charset="2"/>
              <a:buChar char="§"/>
              <a:defRPr sz="1800" kern="1200">
                <a:solidFill>
                  <a:schemeClr val="tx2">
                    <a:lumMod val="50000"/>
                  </a:schemeClr>
                </a:solidFill>
                <a:latin typeface="+mn-lt"/>
                <a:ea typeface="+mn-ea"/>
                <a:cs typeface="+mn-cs"/>
              </a:defRPr>
            </a:lvl3pPr>
            <a:lvl4pPr marL="1527175" indent="-155575" algn="l" defTabSz="914400" rtl="0" eaLnBrk="1" latinLnBrk="0" hangingPunct="1">
              <a:lnSpc>
                <a:spcPct val="90000"/>
              </a:lnSpc>
              <a:spcBef>
                <a:spcPts val="500"/>
              </a:spcBef>
              <a:buSzPct val="13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u="sng" dirty="0"/>
              <a:t>Information for Cherenkov </a:t>
            </a:r>
            <a:r>
              <a:rPr lang="en-GB" sz="2000" u="sng" dirty="0" smtClean="0"/>
              <a:t>depends on the particle directions</a:t>
            </a:r>
            <a:endParaRPr lang="en-GB" sz="2000" u="sng" dirty="0"/>
          </a:p>
        </p:txBody>
      </p:sp>
      <p:sp>
        <p:nvSpPr>
          <p:cNvPr id="115" name="TextBox 114"/>
          <p:cNvSpPr txBox="1"/>
          <p:nvPr/>
        </p:nvSpPr>
        <p:spPr>
          <a:xfrm>
            <a:off x="8163453" y="5814006"/>
            <a:ext cx="838503" cy="523220"/>
          </a:xfrm>
          <a:prstGeom prst="rect">
            <a:avLst/>
          </a:prstGeom>
          <a:noFill/>
        </p:spPr>
        <p:txBody>
          <a:bodyPr wrap="square" rtlCol="0">
            <a:spAutoFit/>
          </a:bodyPr>
          <a:lstStyle/>
          <a:p>
            <a:r>
              <a:rPr lang="pt-PT" sz="1400" dirty="0" err="1" smtClean="0">
                <a:solidFill>
                  <a:srgbClr val="262626"/>
                </a:solidFill>
              </a:rPr>
              <a:t>Shower</a:t>
            </a:r>
            <a:r>
              <a:rPr lang="pt-PT" sz="1400" dirty="0" smtClean="0">
                <a:solidFill>
                  <a:srgbClr val="262626"/>
                </a:solidFill>
              </a:rPr>
              <a:t> </a:t>
            </a:r>
            <a:r>
              <a:rPr lang="pt-PT" sz="1400" dirty="0" err="1" smtClean="0">
                <a:solidFill>
                  <a:srgbClr val="262626"/>
                </a:solidFill>
              </a:rPr>
              <a:t>axis</a:t>
            </a:r>
            <a:endParaRPr lang="pt-PT" sz="1400" dirty="0">
              <a:solidFill>
                <a:srgbClr val="262626"/>
              </a:solidFill>
            </a:endParaRPr>
          </a:p>
        </p:txBody>
      </p:sp>
      <p:pic>
        <p:nvPicPr>
          <p:cNvPr id="116" name="Picture 115"/>
          <p:cNvPicPr>
            <a:picLocks noChangeAspect="1"/>
          </p:cNvPicPr>
          <p:nvPr/>
        </p:nvPicPr>
        <p:blipFill>
          <a:blip r:embed="rId8"/>
          <a:stretch>
            <a:fillRect/>
          </a:stretch>
        </p:blipFill>
        <p:spPr>
          <a:xfrm>
            <a:off x="2966080" y="2015496"/>
            <a:ext cx="2282934" cy="1580351"/>
          </a:xfrm>
          <a:prstGeom prst="rect">
            <a:avLst/>
          </a:prstGeom>
        </p:spPr>
      </p:pic>
      <p:pic>
        <p:nvPicPr>
          <p:cNvPr id="117" name="Picture 116"/>
          <p:cNvPicPr>
            <a:picLocks noChangeAspect="1"/>
          </p:cNvPicPr>
          <p:nvPr/>
        </p:nvPicPr>
        <p:blipFill>
          <a:blip r:embed="rId9"/>
          <a:stretch>
            <a:fillRect/>
          </a:stretch>
        </p:blipFill>
        <p:spPr>
          <a:xfrm>
            <a:off x="776897" y="2020301"/>
            <a:ext cx="2244726" cy="1570802"/>
          </a:xfrm>
          <a:prstGeom prst="rect">
            <a:avLst/>
          </a:prstGeom>
        </p:spPr>
      </p:pic>
      <p:grpSp>
        <p:nvGrpSpPr>
          <p:cNvPr id="120" name="Group 119"/>
          <p:cNvGrpSpPr/>
          <p:nvPr/>
        </p:nvGrpSpPr>
        <p:grpSpPr>
          <a:xfrm>
            <a:off x="-2443071" y="5591985"/>
            <a:ext cx="2412602" cy="2376264"/>
            <a:chOff x="728452" y="1500907"/>
            <a:chExt cx="2412602" cy="2376264"/>
          </a:xfrm>
        </p:grpSpPr>
        <p:pic>
          <p:nvPicPr>
            <p:cNvPr id="121" name="Picture 3" descr="C:\Users\João\Documents\LIP\GAPnote\Images\transverse_plane.png"/>
            <p:cNvPicPr>
              <a:picLocks noChangeAspect="1" noChangeArrowheads="1"/>
            </p:cNvPicPr>
            <p:nvPr/>
          </p:nvPicPr>
          <p:blipFill>
            <a:blip r:embed="rId10" cstate="print"/>
            <a:srcRect/>
            <a:stretch>
              <a:fillRect/>
            </a:stretch>
          </p:blipFill>
          <p:spPr bwMode="auto">
            <a:xfrm>
              <a:off x="1628552" y="2253376"/>
              <a:ext cx="699953" cy="714390"/>
            </a:xfrm>
            <a:prstGeom prst="rect">
              <a:avLst/>
            </a:prstGeom>
            <a:noFill/>
          </p:spPr>
        </p:pic>
        <p:sp>
          <p:nvSpPr>
            <p:cNvPr id="122" name="Block Arc 121"/>
            <p:cNvSpPr/>
            <p:nvPr/>
          </p:nvSpPr>
          <p:spPr>
            <a:xfrm rot="13729217">
              <a:off x="927250" y="1594528"/>
              <a:ext cx="1546286" cy="1804944"/>
            </a:xfrm>
            <a:prstGeom prst="blockArc">
              <a:avLst>
                <a:gd name="adj1" fmla="val 20090477"/>
                <a:gd name="adj2" fmla="val 21355310"/>
                <a:gd name="adj3" fmla="val 19744"/>
              </a:avLst>
            </a:prstGeom>
            <a:ln>
              <a:noFill/>
            </a:ln>
            <a:scene3d>
              <a:camera prst="isometricOffAxis2Top">
                <a:rot lat="0" lon="0" rev="0"/>
              </a:camera>
              <a:lightRig rig="threePt" dir="t"/>
            </a:scene3d>
            <a:sp3d prstMaterial="softEdge">
              <a:bevelT w="0" h="215900"/>
              <a:bevelB w="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23" name="Straight Arrow Connector 122"/>
            <p:cNvCxnSpPr/>
            <p:nvPr/>
          </p:nvCxnSpPr>
          <p:spPr>
            <a:xfrm flipH="1" flipV="1">
              <a:off x="1196952" y="2148199"/>
              <a:ext cx="755649" cy="504824"/>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4" name="Rectangle 123"/>
                <p:cNvSpPr/>
                <p:nvPr/>
              </p:nvSpPr>
              <p:spPr>
                <a:xfrm>
                  <a:off x="728452" y="1521761"/>
                  <a:ext cx="56297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pt-PT" b="1" i="1" smtClean="0">
                            <a:solidFill>
                              <a:srgbClr val="C00000"/>
                            </a:solidFill>
                            <a:latin typeface="Cambria Math"/>
                          </a:rPr>
                          <m:t>𝚫</m:t>
                        </m:r>
                        <m:r>
                          <a:rPr lang="pt-PT" b="1" i="1">
                            <a:solidFill>
                              <a:srgbClr val="C00000"/>
                            </a:solidFill>
                            <a:latin typeface="Cambria Math"/>
                          </a:rPr>
                          <m:t>𝝓</m:t>
                        </m:r>
                      </m:oMath>
                    </m:oMathPara>
                  </a14:m>
                  <a:endParaRPr lang="pt-PT" b="1" dirty="0">
                    <a:solidFill>
                      <a:srgbClr val="C00000"/>
                    </a:solidFill>
                  </a:endParaRPr>
                </a:p>
              </p:txBody>
            </p:sp>
          </mc:Choice>
          <mc:Fallback xmlns="">
            <p:sp>
              <p:nvSpPr>
                <p:cNvPr id="59" name="Rectangle 58"/>
                <p:cNvSpPr>
                  <a:spLocks noRot="1" noChangeAspect="1" noMove="1" noResize="1" noEditPoints="1" noAdjustHandles="1" noChangeArrowheads="1" noChangeShapeType="1" noTextEdit="1"/>
                </p:cNvSpPr>
                <p:nvPr/>
              </p:nvSpPr>
              <p:spPr>
                <a:xfrm>
                  <a:off x="728452" y="1521761"/>
                  <a:ext cx="562975" cy="369332"/>
                </a:xfrm>
                <a:prstGeom prst="rect">
                  <a:avLst/>
                </a:prstGeom>
                <a:blipFill rotWithShape="1">
                  <a:blip r:embed="rId17" cstate="print"/>
                  <a:stretch>
                    <a:fillRect b="-11475"/>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125" name="Rectangle 124"/>
                <p:cNvSpPr/>
                <p:nvPr/>
              </p:nvSpPr>
              <p:spPr>
                <a:xfrm>
                  <a:off x="1484536" y="2031675"/>
                  <a:ext cx="41389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pt-PT" b="1" i="1">
                            <a:solidFill>
                              <a:srgbClr val="C00000"/>
                            </a:solidFill>
                            <a:latin typeface="Cambria Math"/>
                          </a:rPr>
                          <m:t>𝝓</m:t>
                        </m:r>
                      </m:oMath>
                    </m:oMathPara>
                  </a14:m>
                  <a:endParaRPr lang="pt-PT" b="1" dirty="0">
                    <a:solidFill>
                      <a:srgbClr val="C00000"/>
                    </a:solidFill>
                  </a:endParaRPr>
                </a:p>
              </p:txBody>
            </p:sp>
          </mc:Choice>
          <mc:Fallback xmlns="">
            <p:sp>
              <p:nvSpPr>
                <p:cNvPr id="60" name="Rectangle 59"/>
                <p:cNvSpPr>
                  <a:spLocks noRot="1" noChangeAspect="1" noMove="1" noResize="1" noEditPoints="1" noAdjustHandles="1" noChangeArrowheads="1" noChangeShapeType="1" noTextEdit="1"/>
                </p:cNvSpPr>
                <p:nvPr/>
              </p:nvSpPr>
              <p:spPr>
                <a:xfrm>
                  <a:off x="1484536" y="2031675"/>
                  <a:ext cx="413896" cy="369332"/>
                </a:xfrm>
                <a:prstGeom prst="rect">
                  <a:avLst/>
                </a:prstGeom>
                <a:blipFill rotWithShape="1">
                  <a:blip r:embed="rId18" cstate="print"/>
                  <a:stretch>
                    <a:fillRect b="-11475"/>
                  </a:stretch>
                </a:blipFill>
              </p:spPr>
              <p:txBody>
                <a:bodyPr/>
                <a:lstStyle/>
                <a:p>
                  <a:r>
                    <a:rPr lang="pt-PT">
                      <a:noFill/>
                    </a:rPr>
                    <a:t> </a:t>
                  </a:r>
                </a:p>
              </p:txBody>
            </p:sp>
          </mc:Fallback>
        </mc:AlternateContent>
        <p:cxnSp>
          <p:nvCxnSpPr>
            <p:cNvPr id="126" name="Straight Arrow Connector 125"/>
            <p:cNvCxnSpPr/>
            <p:nvPr/>
          </p:nvCxnSpPr>
          <p:spPr>
            <a:xfrm flipV="1">
              <a:off x="1978528" y="1860563"/>
              <a:ext cx="0" cy="1332532"/>
            </a:xfrm>
            <a:prstGeom prst="straightConnector1">
              <a:avLst/>
            </a:prstGeom>
            <a:ln w="25400">
              <a:solidFill>
                <a:schemeClr val="tx1">
                  <a:lumMod val="65000"/>
                  <a:lumOff val="35000"/>
                  <a:alpha val="39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rot="16200000" flipV="1">
              <a:off x="1862770" y="2012963"/>
              <a:ext cx="0" cy="1332532"/>
            </a:xfrm>
            <a:prstGeom prst="straightConnector1">
              <a:avLst/>
            </a:prstGeom>
            <a:ln w="25400">
              <a:solidFill>
                <a:schemeClr val="tx1">
                  <a:lumMod val="65000"/>
                  <a:lumOff val="35000"/>
                  <a:alpha val="39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8" name="Arc 127"/>
            <p:cNvSpPr/>
            <p:nvPr/>
          </p:nvSpPr>
          <p:spPr>
            <a:xfrm>
              <a:off x="1661454" y="2319976"/>
              <a:ext cx="687178" cy="693099"/>
            </a:xfrm>
            <a:prstGeom prst="arc">
              <a:avLst>
                <a:gd name="adj1" fmla="val 12971369"/>
                <a:gd name="adj2" fmla="val 16408564"/>
              </a:avLst>
            </a:prstGeom>
            <a:ln w="31750">
              <a:solidFill>
                <a:srgbClr val="C00000"/>
              </a:solidFill>
              <a:prstDash val="sysDot"/>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9" name="Arc 128"/>
            <p:cNvSpPr/>
            <p:nvPr/>
          </p:nvSpPr>
          <p:spPr>
            <a:xfrm>
              <a:off x="800126" y="1516410"/>
              <a:ext cx="2340594" cy="2360761"/>
            </a:xfrm>
            <a:prstGeom prst="arc">
              <a:avLst>
                <a:gd name="adj1" fmla="val 13159134"/>
                <a:gd name="adj2" fmla="val 14638766"/>
              </a:avLst>
            </a:prstGeom>
            <a:ln w="31750">
              <a:solidFill>
                <a:srgbClr val="C00000"/>
              </a:solidFill>
              <a:prstDash val="sysDot"/>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0" name="Arc 129"/>
            <p:cNvSpPr/>
            <p:nvPr/>
          </p:nvSpPr>
          <p:spPr>
            <a:xfrm>
              <a:off x="800460" y="1500907"/>
              <a:ext cx="2340594" cy="2360761"/>
            </a:xfrm>
            <a:prstGeom prst="arc">
              <a:avLst>
                <a:gd name="adj1" fmla="val 11473010"/>
                <a:gd name="adj2" fmla="val 12809197"/>
              </a:avLst>
            </a:prstGeom>
            <a:ln w="31750">
              <a:solidFill>
                <a:srgbClr val="C00000"/>
              </a:solidFill>
              <a:prstDash val="sysDot"/>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1" name="Rectangle 130"/>
            <p:cNvSpPr/>
            <p:nvPr/>
          </p:nvSpPr>
          <p:spPr>
            <a:xfrm>
              <a:off x="1939626" y="1733190"/>
              <a:ext cx="409006" cy="307777"/>
            </a:xfrm>
            <a:prstGeom prst="rect">
              <a:avLst/>
            </a:prstGeom>
          </p:spPr>
          <p:txBody>
            <a:bodyPr wrap="square">
              <a:spAutoFit/>
            </a:bodyPr>
            <a:lstStyle/>
            <a:p>
              <a:r>
                <a:rPr lang="en-US" sz="1400" b="1" dirty="0" err="1" smtClean="0">
                  <a:solidFill>
                    <a:srgbClr val="A7A7A7"/>
                  </a:solidFill>
                </a:rPr>
                <a:t>x</a:t>
              </a:r>
              <a:r>
                <a:rPr lang="en-US" sz="1400" b="1" baseline="-25000" dirty="0" err="1" smtClean="0">
                  <a:solidFill>
                    <a:srgbClr val="A7A7A7"/>
                  </a:solidFill>
                </a:rPr>
                <a:t>sh</a:t>
              </a:r>
              <a:endParaRPr lang="pt-PT" b="1" baseline="-25000" dirty="0">
                <a:solidFill>
                  <a:srgbClr val="A7A7A7"/>
                </a:solidFill>
              </a:endParaRPr>
            </a:p>
          </p:txBody>
        </p:sp>
        <p:sp>
          <p:nvSpPr>
            <p:cNvPr id="132" name="Rectangle 131"/>
            <p:cNvSpPr/>
            <p:nvPr/>
          </p:nvSpPr>
          <p:spPr>
            <a:xfrm>
              <a:off x="1134516" y="2610571"/>
              <a:ext cx="409563" cy="307777"/>
            </a:xfrm>
            <a:prstGeom prst="rect">
              <a:avLst/>
            </a:prstGeom>
          </p:spPr>
          <p:txBody>
            <a:bodyPr wrap="square">
              <a:spAutoFit/>
            </a:bodyPr>
            <a:lstStyle/>
            <a:p>
              <a:r>
                <a:rPr lang="en-US" sz="1400" b="1" dirty="0" err="1" smtClean="0">
                  <a:solidFill>
                    <a:srgbClr val="A7A7A7"/>
                  </a:solidFill>
                </a:rPr>
                <a:t>y</a:t>
              </a:r>
              <a:r>
                <a:rPr lang="en-US" sz="1400" b="1" baseline="-25000" dirty="0" err="1" smtClean="0">
                  <a:solidFill>
                    <a:srgbClr val="A7A7A7"/>
                  </a:solidFill>
                </a:rPr>
                <a:t>sh</a:t>
              </a:r>
              <a:endParaRPr lang="pt-PT" b="1" dirty="0">
                <a:solidFill>
                  <a:srgbClr val="A7A7A7"/>
                </a:solidFill>
              </a:endParaRPr>
            </a:p>
          </p:txBody>
        </p:sp>
      </p:grpSp>
      <mc:AlternateContent xmlns:mc="http://schemas.openxmlformats.org/markup-compatibility/2006" xmlns:a14="http://schemas.microsoft.com/office/drawing/2010/main">
        <mc:Choice Requires="a14">
          <p:sp>
            <p:nvSpPr>
              <p:cNvPr id="214" name="Rounded Rectangle 213"/>
              <p:cNvSpPr/>
              <p:nvPr/>
            </p:nvSpPr>
            <p:spPr>
              <a:xfrm>
                <a:off x="668093" y="1643307"/>
                <a:ext cx="5272062" cy="320825"/>
              </a:xfrm>
              <a:prstGeom prst="roundRect">
                <a:avLst/>
              </a:prstGeom>
              <a:solidFill>
                <a:schemeClr val="bg1"/>
              </a:solidFill>
              <a:ln w="508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14:m>
                  <m:oMath xmlns:m="http://schemas.openxmlformats.org/officeDocument/2006/math">
                    <m:sSub>
                      <m:sSubPr>
                        <m:ctrlPr>
                          <a:rPr lang="pt-PT" sz="1600" b="0" i="1" smtClean="0">
                            <a:solidFill>
                              <a:schemeClr val="tx1">
                                <a:lumMod val="75000"/>
                                <a:lumOff val="25000"/>
                              </a:schemeClr>
                            </a:solidFill>
                            <a:latin typeface="Cambria Math" panose="02040503050406030204" pitchFamily="18" charset="0"/>
                            <a:cs typeface="Arial" pitchFamily="34" charset="0"/>
                          </a:rPr>
                        </m:ctrlPr>
                      </m:sSubPr>
                      <m:e>
                        <m:r>
                          <a:rPr lang="pt-PT" sz="1600" b="0" i="1" smtClean="0">
                            <a:solidFill>
                              <a:schemeClr val="tx1">
                                <a:lumMod val="75000"/>
                                <a:lumOff val="25000"/>
                              </a:schemeClr>
                            </a:solidFill>
                            <a:latin typeface="Cambria Math" panose="02040503050406030204" pitchFamily="18" charset="0"/>
                            <a:cs typeface="Arial" pitchFamily="34" charset="0"/>
                          </a:rPr>
                          <m:t>𝑙</m:t>
                        </m:r>
                      </m:e>
                      <m:sub>
                        <m:r>
                          <a:rPr lang="pt-PT" sz="1600" b="0" i="1" smtClean="0">
                            <a:solidFill>
                              <a:schemeClr val="tx1">
                                <a:lumMod val="75000"/>
                                <a:lumOff val="25000"/>
                              </a:schemeClr>
                            </a:solidFill>
                            <a:latin typeface="Cambria Math" panose="02040503050406030204" pitchFamily="18" charset="0"/>
                            <a:cs typeface="Arial" pitchFamily="34" charset="0"/>
                          </a:rPr>
                          <m:t>𝜙</m:t>
                        </m:r>
                        <m:r>
                          <a:rPr lang="pt-PT" sz="1600" b="0" i="1" smtClean="0">
                            <a:solidFill>
                              <a:schemeClr val="tx1">
                                <a:lumMod val="75000"/>
                                <a:lumOff val="25000"/>
                              </a:schemeClr>
                            </a:solidFill>
                            <a:latin typeface="Cambria Math" panose="02040503050406030204" pitchFamily="18" charset="0"/>
                            <a:cs typeface="Arial" pitchFamily="34" charset="0"/>
                          </a:rPr>
                          <m:t>′</m:t>
                        </m:r>
                      </m:sub>
                    </m:sSub>
                  </m:oMath>
                </a14:m>
                <a:r>
                  <a:rPr lang="en-GB" sz="1600" dirty="0" smtClean="0">
                    <a:solidFill>
                      <a:schemeClr val="tx1">
                        <a:lumMod val="75000"/>
                        <a:lumOff val="25000"/>
                      </a:schemeClr>
                    </a:solidFill>
                    <a:latin typeface="Calibri" pitchFamily="34" charset="0"/>
                    <a:cs typeface="Arial" pitchFamily="34" charset="0"/>
                  </a:rPr>
                  <a:t> length travelled by particles in </a:t>
                </a:r>
                <a:r>
                  <a:rPr lang="en-GB" sz="1600" dirty="0" err="1" smtClean="0">
                    <a:solidFill>
                      <a:schemeClr val="tx1">
                        <a:lumMod val="75000"/>
                        <a:lumOff val="25000"/>
                      </a:schemeClr>
                    </a:solidFill>
                    <a:latin typeface="Calibri" pitchFamily="34" charset="0"/>
                    <a:cs typeface="Arial" pitchFamily="34" charset="0"/>
                  </a:rPr>
                  <a:t>SkyBin</a:t>
                </a:r>
                <a:r>
                  <a:rPr lang="en-GB" sz="1600" dirty="0" smtClean="0">
                    <a:solidFill>
                      <a:schemeClr val="tx1">
                        <a:lumMod val="75000"/>
                        <a:lumOff val="25000"/>
                      </a:schemeClr>
                    </a:solidFill>
                    <a:latin typeface="Calibri" pitchFamily="34" charset="0"/>
                    <a:cs typeface="Arial" pitchFamily="34" charset="0"/>
                  </a:rPr>
                  <a:t> in </a:t>
                </a:r>
                <a14:m>
                  <m:oMath xmlns:m="http://schemas.openxmlformats.org/officeDocument/2006/math">
                    <m:r>
                      <a:rPr lang="pt-PT" sz="1600" b="0" i="1" smtClean="0">
                        <a:solidFill>
                          <a:schemeClr val="tx1">
                            <a:lumMod val="75000"/>
                            <a:lumOff val="25000"/>
                          </a:schemeClr>
                        </a:solidFill>
                        <a:latin typeface="Cambria Math" panose="02040503050406030204" pitchFamily="18" charset="0"/>
                        <a:cs typeface="Arial" pitchFamily="34" charset="0"/>
                      </a:rPr>
                      <m:t>𝜙</m:t>
                    </m:r>
                    <m:r>
                      <a:rPr lang="pt-PT" sz="1600" b="0" i="1" smtClean="0">
                        <a:solidFill>
                          <a:schemeClr val="tx1">
                            <a:lumMod val="75000"/>
                            <a:lumOff val="25000"/>
                          </a:schemeClr>
                        </a:solidFill>
                        <a:latin typeface="Cambria Math" panose="02040503050406030204" pitchFamily="18" charset="0"/>
                        <a:cs typeface="Arial" pitchFamily="34" charset="0"/>
                      </a:rPr>
                      <m:t>′</m:t>
                    </m:r>
                  </m:oMath>
                </a14:m>
                <a:r>
                  <a:rPr lang="en-GB" sz="1600" dirty="0" smtClean="0">
                    <a:solidFill>
                      <a:schemeClr val="tx1">
                        <a:lumMod val="75000"/>
                        <a:lumOff val="25000"/>
                      </a:schemeClr>
                    </a:solidFill>
                    <a:latin typeface="Calibri" pitchFamily="34" charset="0"/>
                    <a:cs typeface="Arial" pitchFamily="34" charset="0"/>
                  </a:rPr>
                  <a:t> direction</a:t>
                </a:r>
              </a:p>
            </p:txBody>
          </p:sp>
        </mc:Choice>
        <mc:Fallback xmlns="">
          <p:sp>
            <p:nvSpPr>
              <p:cNvPr id="214" name="Rounded Rectangle 213"/>
              <p:cNvSpPr>
                <a:spLocks noRot="1" noChangeAspect="1" noMove="1" noResize="1" noEditPoints="1" noAdjustHandles="1" noChangeArrowheads="1" noChangeShapeType="1" noTextEdit="1"/>
              </p:cNvSpPr>
              <p:nvPr/>
            </p:nvSpPr>
            <p:spPr>
              <a:xfrm>
                <a:off x="668093" y="1643307"/>
                <a:ext cx="5272062" cy="320825"/>
              </a:xfrm>
              <a:prstGeom prst="roundRect">
                <a:avLst/>
              </a:prstGeom>
              <a:blipFill rotWithShape="0">
                <a:blip r:embed="rId19"/>
                <a:stretch>
                  <a:fillRect/>
                </a:stretch>
              </a:blipFill>
              <a:ln w="50800">
                <a:solidFill>
                  <a:srgbClr val="008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p:pic>
        <p:nvPicPr>
          <p:cNvPr id="118" name="Picture 117"/>
          <p:cNvPicPr>
            <a:picLocks noChangeAspect="1"/>
          </p:cNvPicPr>
          <p:nvPr/>
        </p:nvPicPr>
        <p:blipFill>
          <a:blip r:embed="rId20"/>
          <a:stretch>
            <a:fillRect/>
          </a:stretch>
        </p:blipFill>
        <p:spPr>
          <a:xfrm>
            <a:off x="726174" y="4228087"/>
            <a:ext cx="2225622" cy="1465764"/>
          </a:xfrm>
          <a:prstGeom prst="rect">
            <a:avLst/>
          </a:prstGeom>
        </p:spPr>
      </p:pic>
      <p:pic>
        <p:nvPicPr>
          <p:cNvPr id="119" name="Picture 118"/>
          <p:cNvPicPr>
            <a:picLocks noChangeAspect="1"/>
          </p:cNvPicPr>
          <p:nvPr/>
        </p:nvPicPr>
        <p:blipFill>
          <a:blip r:embed="rId21"/>
          <a:stretch>
            <a:fillRect/>
          </a:stretch>
        </p:blipFill>
        <p:spPr>
          <a:xfrm>
            <a:off x="3077235" y="4272277"/>
            <a:ext cx="2196967" cy="1418020"/>
          </a:xfrm>
          <a:prstGeom prst="rect">
            <a:avLst/>
          </a:prstGeom>
        </p:spPr>
      </p:pic>
      <mc:AlternateContent xmlns:mc="http://schemas.openxmlformats.org/markup-compatibility/2006" xmlns:a14="http://schemas.microsoft.com/office/drawing/2010/main">
        <mc:Choice Requires="a14">
          <p:sp>
            <p:nvSpPr>
              <p:cNvPr id="215" name="Rounded Rectangle 214"/>
              <p:cNvSpPr/>
              <p:nvPr/>
            </p:nvSpPr>
            <p:spPr>
              <a:xfrm>
                <a:off x="690098" y="3839000"/>
                <a:ext cx="5272062" cy="320825"/>
              </a:xfrm>
              <a:prstGeom prst="roundRect">
                <a:avLst/>
              </a:prstGeom>
              <a:solidFill>
                <a:schemeClr val="bg1"/>
              </a:solidFill>
              <a:ln w="508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14:m>
                  <m:oMath xmlns:m="http://schemas.openxmlformats.org/officeDocument/2006/math">
                    <m:sSub>
                      <m:sSubPr>
                        <m:ctrlPr>
                          <a:rPr lang="pt-PT" sz="1600" b="0" i="1" smtClean="0">
                            <a:solidFill>
                              <a:schemeClr val="tx1">
                                <a:lumMod val="75000"/>
                                <a:lumOff val="25000"/>
                              </a:schemeClr>
                            </a:solidFill>
                            <a:latin typeface="Cambria Math" panose="02040503050406030204" pitchFamily="18" charset="0"/>
                            <a:cs typeface="Arial" pitchFamily="34" charset="0"/>
                          </a:rPr>
                        </m:ctrlPr>
                      </m:sSubPr>
                      <m:e>
                        <m:r>
                          <a:rPr lang="pt-PT" sz="1600" b="0" i="1" smtClean="0">
                            <a:solidFill>
                              <a:schemeClr val="tx1">
                                <a:lumMod val="75000"/>
                                <a:lumOff val="25000"/>
                              </a:schemeClr>
                            </a:solidFill>
                            <a:latin typeface="Cambria Math" panose="02040503050406030204" pitchFamily="18" charset="0"/>
                            <a:cs typeface="Arial" pitchFamily="34" charset="0"/>
                          </a:rPr>
                          <m:t>𝑙</m:t>
                        </m:r>
                      </m:e>
                      <m:sub>
                        <m:r>
                          <a:rPr lang="pt-PT" sz="1600" b="0" i="1" smtClean="0">
                            <a:solidFill>
                              <a:schemeClr val="tx1">
                                <a:lumMod val="75000"/>
                                <a:lumOff val="25000"/>
                              </a:schemeClr>
                            </a:solidFill>
                            <a:latin typeface="Cambria Math" panose="02040503050406030204" pitchFamily="18" charset="0"/>
                            <a:cs typeface="Arial" pitchFamily="34" charset="0"/>
                          </a:rPr>
                          <m:t>𝛼</m:t>
                        </m:r>
                      </m:sub>
                    </m:sSub>
                  </m:oMath>
                </a14:m>
                <a:r>
                  <a:rPr lang="en-GB" sz="1600" dirty="0" smtClean="0">
                    <a:solidFill>
                      <a:schemeClr val="tx1">
                        <a:lumMod val="75000"/>
                        <a:lumOff val="25000"/>
                      </a:schemeClr>
                    </a:solidFill>
                    <a:latin typeface="Calibri" pitchFamily="34" charset="0"/>
                    <a:cs typeface="Arial" pitchFamily="34" charset="0"/>
                  </a:rPr>
                  <a:t> length travelled by particles in </a:t>
                </a:r>
                <a:r>
                  <a:rPr lang="en-GB" sz="1600" dirty="0" err="1" smtClean="0">
                    <a:solidFill>
                      <a:schemeClr val="tx1">
                        <a:lumMod val="75000"/>
                        <a:lumOff val="25000"/>
                      </a:schemeClr>
                    </a:solidFill>
                    <a:latin typeface="Calibri" pitchFamily="34" charset="0"/>
                    <a:cs typeface="Arial" pitchFamily="34" charset="0"/>
                  </a:rPr>
                  <a:t>SkyBin</a:t>
                </a:r>
                <a:r>
                  <a:rPr lang="en-GB" sz="1600" dirty="0" smtClean="0">
                    <a:solidFill>
                      <a:schemeClr val="tx1">
                        <a:lumMod val="75000"/>
                        <a:lumOff val="25000"/>
                      </a:schemeClr>
                    </a:solidFill>
                    <a:latin typeface="Calibri" pitchFamily="34" charset="0"/>
                    <a:cs typeface="Arial" pitchFamily="34" charset="0"/>
                  </a:rPr>
                  <a:t> in </a:t>
                </a:r>
                <a14:m>
                  <m:oMath xmlns:m="http://schemas.openxmlformats.org/officeDocument/2006/math">
                    <m:r>
                      <a:rPr lang="pt-PT" sz="1600" b="0" i="1" smtClean="0">
                        <a:solidFill>
                          <a:schemeClr val="tx1">
                            <a:lumMod val="75000"/>
                            <a:lumOff val="25000"/>
                          </a:schemeClr>
                        </a:solidFill>
                        <a:latin typeface="Cambria Math" panose="02040503050406030204" pitchFamily="18" charset="0"/>
                        <a:cs typeface="Arial" pitchFamily="34" charset="0"/>
                      </a:rPr>
                      <m:t>𝛼</m:t>
                    </m:r>
                  </m:oMath>
                </a14:m>
                <a:r>
                  <a:rPr lang="en-GB" sz="1600" dirty="0" smtClean="0">
                    <a:solidFill>
                      <a:schemeClr val="tx1">
                        <a:lumMod val="75000"/>
                        <a:lumOff val="25000"/>
                      </a:schemeClr>
                    </a:solidFill>
                    <a:latin typeface="Calibri" pitchFamily="34" charset="0"/>
                    <a:cs typeface="Arial" pitchFamily="34" charset="0"/>
                  </a:rPr>
                  <a:t> direction</a:t>
                </a:r>
              </a:p>
            </p:txBody>
          </p:sp>
        </mc:Choice>
        <mc:Fallback xmlns="">
          <p:sp>
            <p:nvSpPr>
              <p:cNvPr id="215" name="Rounded Rectangle 214"/>
              <p:cNvSpPr>
                <a:spLocks noRot="1" noChangeAspect="1" noMove="1" noResize="1" noEditPoints="1" noAdjustHandles="1" noChangeArrowheads="1" noChangeShapeType="1" noTextEdit="1"/>
              </p:cNvSpPr>
              <p:nvPr/>
            </p:nvSpPr>
            <p:spPr>
              <a:xfrm>
                <a:off x="690098" y="3839000"/>
                <a:ext cx="5272062" cy="320825"/>
              </a:xfrm>
              <a:prstGeom prst="roundRect">
                <a:avLst/>
              </a:prstGeom>
              <a:blipFill rotWithShape="0">
                <a:blip r:embed="rId22"/>
                <a:stretch>
                  <a:fillRect/>
                </a:stretch>
              </a:blipFill>
              <a:ln w="50800">
                <a:solidFill>
                  <a:srgbClr val="008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216" name="Rounded Rectangle 215"/>
          <p:cNvSpPr/>
          <p:nvPr/>
        </p:nvSpPr>
        <p:spPr>
          <a:xfrm>
            <a:off x="667231" y="5924289"/>
            <a:ext cx="5235780" cy="509963"/>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dirty="0" smtClean="0">
              <a:solidFill>
                <a:srgbClr val="800000"/>
              </a:solidFill>
              <a:latin typeface="Calibri" pitchFamily="34" charset="0"/>
              <a:cs typeface="Arial" pitchFamily="34" charset="0"/>
            </a:endParaRPr>
          </a:p>
        </p:txBody>
      </p:sp>
      <mc:AlternateContent xmlns:mc="http://schemas.openxmlformats.org/markup-compatibility/2006" xmlns:a14="http://schemas.microsoft.com/office/drawing/2010/main">
        <mc:Choice Requires="a14">
          <p:sp>
            <p:nvSpPr>
              <p:cNvPr id="217" name="TextBox 216"/>
              <p:cNvSpPr txBox="1"/>
              <p:nvPr/>
            </p:nvSpPr>
            <p:spPr>
              <a:xfrm>
                <a:off x="970014" y="5951481"/>
                <a:ext cx="4528612" cy="452240"/>
              </a:xfrm>
              <a:prstGeom prst="rect">
                <a:avLst/>
              </a:prstGeom>
              <a:noFill/>
            </p:spPr>
            <p:txBody>
              <a:bodyPr wrap="none" lIns="0" tIns="0" rIns="0" bIns="0" rtlCol="0">
                <a:spAutoFit/>
              </a:bodyPr>
              <a:lstStyle/>
              <a:p>
                <a14:m>
                  <m:oMath xmlns:m="http://schemas.openxmlformats.org/officeDocument/2006/math">
                    <m:sSub>
                      <m:sSubPr>
                        <m:ctrlPr>
                          <a:rPr lang="pt-PT" b="0" i="1" smtClean="0">
                            <a:solidFill>
                              <a:schemeClr val="tx1"/>
                            </a:solidFill>
                            <a:latin typeface="Cambria Math" panose="02040503050406030204" pitchFamily="18" charset="0"/>
                          </a:rPr>
                        </m:ctrlPr>
                      </m:sSubPr>
                      <m:e>
                        <m:r>
                          <a:rPr lang="pt-PT" b="0" i="1" smtClean="0">
                            <a:solidFill>
                              <a:schemeClr val="tx1"/>
                            </a:solidFill>
                            <a:latin typeface="Cambria Math" panose="02040503050406030204" pitchFamily="18" charset="0"/>
                          </a:rPr>
                          <m:t>𝑁</m:t>
                        </m:r>
                      </m:e>
                      <m:sub>
                        <m:r>
                          <a:rPr lang="pt-PT" b="0" i="1" smtClean="0">
                            <a:solidFill>
                              <a:schemeClr val="tx1"/>
                            </a:solidFill>
                            <a:latin typeface="Cambria Math" panose="02040503050406030204" pitchFamily="18" charset="0"/>
                          </a:rPr>
                          <m:t>𝑝h</m:t>
                        </m:r>
                      </m:sub>
                    </m:sSub>
                    <m:r>
                      <a:rPr lang="pt-PT" b="0" i="1" smtClean="0">
                        <a:solidFill>
                          <a:schemeClr val="tx1"/>
                        </a:solidFill>
                        <a:latin typeface="Cambria Math" panose="02040503050406030204" pitchFamily="18" charset="0"/>
                      </a:rPr>
                      <m:t>=</m:t>
                    </m:r>
                    <m:sSub>
                      <m:sSubPr>
                        <m:ctrlPr>
                          <a:rPr lang="pt-PT" b="0" i="1" smtClean="0">
                            <a:solidFill>
                              <a:schemeClr val="tx1"/>
                            </a:solidFill>
                            <a:latin typeface="Cambria Math" panose="02040503050406030204" pitchFamily="18" charset="0"/>
                          </a:rPr>
                        </m:ctrlPr>
                      </m:sSubPr>
                      <m:e>
                        <m:r>
                          <a:rPr lang="pt-PT" b="0" i="1" smtClean="0">
                            <a:solidFill>
                              <a:schemeClr val="tx1"/>
                            </a:solidFill>
                            <a:latin typeface="Cambria Math" panose="02040503050406030204" pitchFamily="18" charset="0"/>
                          </a:rPr>
                          <m:t>𝑛</m:t>
                        </m:r>
                      </m:e>
                      <m:sub>
                        <m:r>
                          <a:rPr lang="pt-PT" b="0" i="1" smtClean="0">
                            <a:solidFill>
                              <a:schemeClr val="tx1"/>
                            </a:solidFill>
                            <a:latin typeface="Cambria Math" panose="02040503050406030204" pitchFamily="18" charset="0"/>
                          </a:rPr>
                          <m:t>𝑝𝑎𝑟𝑡𝑖𝑐𝑙𝑒𝑠</m:t>
                        </m:r>
                      </m:sub>
                    </m:sSub>
                    <m:r>
                      <a:rPr lang="pt-PT" b="0" i="1" smtClean="0">
                        <a:solidFill>
                          <a:schemeClr val="tx1"/>
                        </a:solidFill>
                        <a:latin typeface="Cambria Math" panose="02040503050406030204" pitchFamily="18" charset="0"/>
                        <a:ea typeface="Cambria Math" panose="02040503050406030204" pitchFamily="18" charset="0"/>
                      </a:rPr>
                      <m:t>∙</m:t>
                    </m:r>
                    <m:sSub>
                      <m:sSubPr>
                        <m:ctrlPr>
                          <a:rPr lang="pt-PT" b="0" i="1" smtClean="0">
                            <a:solidFill>
                              <a:schemeClr val="tx1"/>
                            </a:solidFill>
                            <a:latin typeface="Cambria Math" panose="02040503050406030204" pitchFamily="18" charset="0"/>
                            <a:ea typeface="Cambria Math" panose="02040503050406030204" pitchFamily="18" charset="0"/>
                          </a:rPr>
                        </m:ctrlPr>
                      </m:sSubPr>
                      <m:e>
                        <m:r>
                          <a:rPr lang="pt-PT" b="0" i="1" smtClean="0">
                            <a:solidFill>
                              <a:schemeClr val="tx1"/>
                            </a:solidFill>
                            <a:latin typeface="Cambria Math" panose="02040503050406030204" pitchFamily="18" charset="0"/>
                            <a:ea typeface="Cambria Math" panose="02040503050406030204" pitchFamily="18" charset="0"/>
                          </a:rPr>
                          <m:t>𝑙</m:t>
                        </m:r>
                      </m:e>
                      <m:sub>
                        <m:r>
                          <a:rPr lang="pt-PT" b="0" i="1" smtClean="0">
                            <a:solidFill>
                              <a:schemeClr val="tx1"/>
                            </a:solidFill>
                            <a:latin typeface="Cambria Math" panose="02040503050406030204" pitchFamily="18" charset="0"/>
                            <a:ea typeface="Cambria Math" panose="02040503050406030204" pitchFamily="18" charset="0"/>
                          </a:rPr>
                          <m:t>𝛼</m:t>
                        </m:r>
                      </m:sub>
                    </m:sSub>
                    <m:f>
                      <m:fPr>
                        <m:ctrlPr>
                          <a:rPr lang="pt-PT" b="0" i="1" smtClean="0">
                            <a:solidFill>
                              <a:schemeClr val="tx1"/>
                            </a:solidFill>
                            <a:latin typeface="Cambria Math" panose="02040503050406030204" pitchFamily="18" charset="0"/>
                            <a:ea typeface="Cambria Math" panose="02040503050406030204" pitchFamily="18" charset="0"/>
                          </a:rPr>
                        </m:ctrlPr>
                      </m:fPr>
                      <m:num>
                        <m:sSub>
                          <m:sSubPr>
                            <m:ctrlPr>
                              <a:rPr lang="pt-PT" b="0" i="1" smtClean="0">
                                <a:solidFill>
                                  <a:schemeClr val="tx1"/>
                                </a:solidFill>
                                <a:latin typeface="Cambria Math" panose="02040503050406030204" pitchFamily="18" charset="0"/>
                                <a:ea typeface="Cambria Math" panose="02040503050406030204" pitchFamily="18" charset="0"/>
                              </a:rPr>
                            </m:ctrlPr>
                          </m:sSubPr>
                          <m:e>
                            <m:r>
                              <a:rPr lang="pt-PT" b="0" i="1" smtClean="0">
                                <a:solidFill>
                                  <a:schemeClr val="tx1"/>
                                </a:solidFill>
                                <a:latin typeface="Cambria Math" panose="02040503050406030204" pitchFamily="18" charset="0"/>
                                <a:ea typeface="Cambria Math" panose="02040503050406030204" pitchFamily="18" charset="0"/>
                              </a:rPr>
                              <m:t>𝑙</m:t>
                            </m:r>
                          </m:e>
                          <m:sub>
                            <m:r>
                              <a:rPr lang="pt-PT" b="0" i="1" smtClean="0">
                                <a:solidFill>
                                  <a:schemeClr val="tx1"/>
                                </a:solidFill>
                                <a:latin typeface="Cambria Math" panose="02040503050406030204" pitchFamily="18" charset="0"/>
                                <a:ea typeface="Cambria Math" panose="02040503050406030204" pitchFamily="18" charset="0"/>
                              </a:rPr>
                              <m:t>𝜙</m:t>
                            </m:r>
                          </m:sub>
                        </m:sSub>
                      </m:num>
                      <m:den>
                        <m:sSub>
                          <m:sSubPr>
                            <m:ctrlPr>
                              <a:rPr lang="pt-PT" b="0" i="1" smtClean="0">
                                <a:solidFill>
                                  <a:schemeClr val="tx1"/>
                                </a:solidFill>
                                <a:latin typeface="Cambria Math" panose="02040503050406030204" pitchFamily="18" charset="0"/>
                                <a:ea typeface="Cambria Math" panose="02040503050406030204" pitchFamily="18" charset="0"/>
                              </a:rPr>
                            </m:ctrlPr>
                          </m:sSubPr>
                          <m:e>
                            <m:r>
                              <a:rPr lang="pt-PT" b="0" i="1" smtClean="0">
                                <a:solidFill>
                                  <a:schemeClr val="tx1"/>
                                </a:solidFill>
                                <a:latin typeface="Cambria Math" panose="02040503050406030204" pitchFamily="18" charset="0"/>
                                <a:ea typeface="Cambria Math" panose="02040503050406030204" pitchFamily="18" charset="0"/>
                              </a:rPr>
                              <m:t>𝑙</m:t>
                            </m:r>
                          </m:e>
                          <m:sub>
                            <m:r>
                              <a:rPr lang="pt-PT" b="0" i="1" smtClean="0">
                                <a:solidFill>
                                  <a:schemeClr val="tx1"/>
                                </a:solidFill>
                                <a:latin typeface="Cambria Math" panose="02040503050406030204" pitchFamily="18" charset="0"/>
                                <a:ea typeface="Cambria Math" panose="02040503050406030204" pitchFamily="18" charset="0"/>
                              </a:rPr>
                              <m:t>𝑇𝑜𝑡𝑎𝑙</m:t>
                            </m:r>
                          </m:sub>
                        </m:sSub>
                      </m:den>
                    </m:f>
                    <m:sSub>
                      <m:sSubPr>
                        <m:ctrlPr>
                          <a:rPr lang="pt-PT" b="0" i="1" smtClean="0">
                            <a:solidFill>
                              <a:schemeClr val="tx1"/>
                            </a:solidFill>
                            <a:latin typeface="Cambria Math" panose="02040503050406030204" pitchFamily="18" charset="0"/>
                            <a:ea typeface="Cambria Math" panose="02040503050406030204" pitchFamily="18" charset="0"/>
                          </a:rPr>
                        </m:ctrlPr>
                      </m:sSubPr>
                      <m:e>
                        <m:r>
                          <a:rPr lang="pt-PT" b="0" i="1" smtClean="0">
                            <a:solidFill>
                              <a:schemeClr val="tx1"/>
                            </a:solidFill>
                            <a:latin typeface="Cambria Math" panose="02040503050406030204" pitchFamily="18" charset="0"/>
                            <a:ea typeface="Cambria Math" panose="02040503050406030204" pitchFamily="18" charset="0"/>
                          </a:rPr>
                          <m:t>𝑐</m:t>
                        </m:r>
                      </m:e>
                      <m:sub>
                        <m:r>
                          <a:rPr lang="pt-PT" b="0" i="1" smtClean="0">
                            <a:solidFill>
                              <a:schemeClr val="tx1"/>
                            </a:solidFill>
                            <a:latin typeface="Cambria Math" panose="02040503050406030204" pitchFamily="18" charset="0"/>
                            <a:ea typeface="Cambria Math" panose="02040503050406030204" pitchFamily="18" charset="0"/>
                          </a:rPr>
                          <m:t>𝑘</m:t>
                        </m:r>
                      </m:sub>
                    </m:sSub>
                    <m:d>
                      <m:dPr>
                        <m:ctrlPr>
                          <a:rPr lang="pt-PT" b="0" i="1" smtClean="0">
                            <a:solidFill>
                              <a:schemeClr val="tx1"/>
                            </a:solidFill>
                            <a:latin typeface="Cambria Math" panose="02040503050406030204" pitchFamily="18" charset="0"/>
                            <a:ea typeface="Cambria Math" panose="02040503050406030204" pitchFamily="18" charset="0"/>
                          </a:rPr>
                        </m:ctrlPr>
                      </m:dPr>
                      <m:e>
                        <m:r>
                          <a:rPr lang="pt-PT" b="0" i="1" smtClean="0">
                            <a:solidFill>
                              <a:schemeClr val="tx1"/>
                            </a:solidFill>
                            <a:latin typeface="Cambria Math" panose="02040503050406030204" pitchFamily="18" charset="0"/>
                            <a:ea typeface="Cambria Math" panose="02040503050406030204" pitchFamily="18" charset="0"/>
                          </a:rPr>
                          <m:t>1−</m:t>
                        </m:r>
                        <m:f>
                          <m:fPr>
                            <m:ctrlPr>
                              <a:rPr lang="pt-PT" b="0" i="1" smtClean="0">
                                <a:solidFill>
                                  <a:schemeClr val="tx1"/>
                                </a:solidFill>
                                <a:latin typeface="Cambria Math" panose="02040503050406030204" pitchFamily="18" charset="0"/>
                                <a:ea typeface="Cambria Math" panose="02040503050406030204" pitchFamily="18" charset="0"/>
                              </a:rPr>
                            </m:ctrlPr>
                          </m:fPr>
                          <m:num>
                            <m:r>
                              <a:rPr lang="pt-PT" b="0" i="1" smtClean="0">
                                <a:solidFill>
                                  <a:schemeClr val="tx1"/>
                                </a:solidFill>
                                <a:latin typeface="Cambria Math" panose="02040503050406030204" pitchFamily="18" charset="0"/>
                                <a:ea typeface="Cambria Math" panose="02040503050406030204" pitchFamily="18" charset="0"/>
                              </a:rPr>
                              <m:t>1</m:t>
                            </m:r>
                          </m:num>
                          <m:den>
                            <m:sSup>
                              <m:sSupPr>
                                <m:ctrlPr>
                                  <a:rPr lang="pt-PT" b="0" i="1" smtClean="0">
                                    <a:solidFill>
                                      <a:schemeClr val="tx1"/>
                                    </a:solidFill>
                                    <a:latin typeface="Cambria Math" panose="02040503050406030204" pitchFamily="18" charset="0"/>
                                    <a:ea typeface="Cambria Math" panose="02040503050406030204" pitchFamily="18" charset="0"/>
                                  </a:rPr>
                                </m:ctrlPr>
                              </m:sSupPr>
                              <m:e>
                                <m:r>
                                  <a:rPr lang="pt-PT" b="0" i="1" smtClean="0">
                                    <a:solidFill>
                                      <a:schemeClr val="tx1"/>
                                    </a:solidFill>
                                    <a:latin typeface="Cambria Math" panose="02040503050406030204" pitchFamily="18" charset="0"/>
                                    <a:ea typeface="Cambria Math" panose="02040503050406030204" pitchFamily="18" charset="0"/>
                                  </a:rPr>
                                  <m:t>𝑛</m:t>
                                </m:r>
                              </m:e>
                              <m:sup>
                                <m:r>
                                  <a:rPr lang="pt-PT" b="0" i="1" smtClean="0">
                                    <a:solidFill>
                                      <a:schemeClr val="tx1"/>
                                    </a:solidFill>
                                    <a:latin typeface="Cambria Math" panose="02040503050406030204" pitchFamily="18" charset="0"/>
                                    <a:ea typeface="Cambria Math" panose="02040503050406030204" pitchFamily="18" charset="0"/>
                                  </a:rPr>
                                  <m:t>2</m:t>
                                </m:r>
                              </m:sup>
                            </m:sSup>
                          </m:den>
                        </m:f>
                      </m:e>
                    </m:d>
                    <m:d>
                      <m:dPr>
                        <m:ctrlPr>
                          <a:rPr lang="pt-PT" b="0" i="1" smtClean="0">
                            <a:solidFill>
                              <a:schemeClr val="tx1"/>
                            </a:solidFill>
                            <a:latin typeface="Cambria Math" panose="02040503050406030204" pitchFamily="18" charset="0"/>
                            <a:ea typeface="Cambria Math" panose="02040503050406030204" pitchFamily="18" charset="0"/>
                          </a:rPr>
                        </m:ctrlPr>
                      </m:dPr>
                      <m:e>
                        <m:f>
                          <m:fPr>
                            <m:ctrlPr>
                              <a:rPr lang="pt-PT" b="0" i="1" smtClean="0">
                                <a:solidFill>
                                  <a:schemeClr val="tx1"/>
                                </a:solidFill>
                                <a:latin typeface="Cambria Math" panose="02040503050406030204" pitchFamily="18" charset="0"/>
                                <a:ea typeface="Cambria Math" panose="02040503050406030204" pitchFamily="18" charset="0"/>
                              </a:rPr>
                            </m:ctrlPr>
                          </m:fPr>
                          <m:num>
                            <m:r>
                              <a:rPr lang="pt-PT" b="0" i="1" smtClean="0">
                                <a:solidFill>
                                  <a:schemeClr val="tx1"/>
                                </a:solidFill>
                                <a:latin typeface="Cambria Math" panose="02040503050406030204" pitchFamily="18" charset="0"/>
                                <a:ea typeface="Cambria Math" panose="02040503050406030204" pitchFamily="18" charset="0"/>
                              </a:rPr>
                              <m:t>1</m:t>
                            </m:r>
                          </m:num>
                          <m:den>
                            <m:sSub>
                              <m:sSubPr>
                                <m:ctrlPr>
                                  <a:rPr lang="pt-PT" b="0" i="1" smtClean="0">
                                    <a:solidFill>
                                      <a:schemeClr val="tx1"/>
                                    </a:solidFill>
                                    <a:latin typeface="Cambria Math" panose="02040503050406030204" pitchFamily="18" charset="0"/>
                                    <a:ea typeface="Cambria Math" panose="02040503050406030204" pitchFamily="18" charset="0"/>
                                  </a:rPr>
                                </m:ctrlPr>
                              </m:sSubPr>
                              <m:e>
                                <m:r>
                                  <a:rPr lang="pt-PT" b="0" i="1" smtClean="0">
                                    <a:solidFill>
                                      <a:schemeClr val="tx1"/>
                                    </a:solidFill>
                                    <a:latin typeface="Cambria Math" panose="02040503050406030204" pitchFamily="18" charset="0"/>
                                    <a:ea typeface="Cambria Math" panose="02040503050406030204" pitchFamily="18" charset="0"/>
                                  </a:rPr>
                                  <m:t>𝜆</m:t>
                                </m:r>
                              </m:e>
                              <m:sub>
                                <m:r>
                                  <a:rPr lang="pt-PT" b="0" i="1" smtClean="0">
                                    <a:solidFill>
                                      <a:schemeClr val="tx1"/>
                                    </a:solidFill>
                                    <a:latin typeface="Cambria Math" panose="02040503050406030204" pitchFamily="18" charset="0"/>
                                    <a:ea typeface="Cambria Math" panose="02040503050406030204" pitchFamily="18" charset="0"/>
                                  </a:rPr>
                                  <m:t>2</m:t>
                                </m:r>
                              </m:sub>
                            </m:sSub>
                          </m:den>
                        </m:f>
                        <m:r>
                          <a:rPr lang="pt-PT" b="0" i="1" smtClean="0">
                            <a:solidFill>
                              <a:schemeClr val="tx1"/>
                            </a:solidFill>
                            <a:latin typeface="Cambria Math" panose="02040503050406030204" pitchFamily="18" charset="0"/>
                            <a:ea typeface="Cambria Math" panose="02040503050406030204" pitchFamily="18" charset="0"/>
                          </a:rPr>
                          <m:t>−</m:t>
                        </m:r>
                        <m:f>
                          <m:fPr>
                            <m:ctrlPr>
                              <a:rPr lang="pt-PT" b="0" i="1" smtClean="0">
                                <a:solidFill>
                                  <a:schemeClr val="tx1"/>
                                </a:solidFill>
                                <a:latin typeface="Cambria Math" panose="02040503050406030204" pitchFamily="18" charset="0"/>
                                <a:ea typeface="Cambria Math" panose="02040503050406030204" pitchFamily="18" charset="0"/>
                              </a:rPr>
                            </m:ctrlPr>
                          </m:fPr>
                          <m:num>
                            <m:r>
                              <a:rPr lang="pt-PT" b="0" i="1" smtClean="0">
                                <a:solidFill>
                                  <a:schemeClr val="tx1"/>
                                </a:solidFill>
                                <a:latin typeface="Cambria Math" panose="02040503050406030204" pitchFamily="18" charset="0"/>
                                <a:ea typeface="Cambria Math" panose="02040503050406030204" pitchFamily="18" charset="0"/>
                              </a:rPr>
                              <m:t>1</m:t>
                            </m:r>
                          </m:num>
                          <m:den>
                            <m:sSub>
                              <m:sSubPr>
                                <m:ctrlPr>
                                  <a:rPr lang="pt-PT" b="0" i="1" smtClean="0">
                                    <a:solidFill>
                                      <a:schemeClr val="tx1"/>
                                    </a:solidFill>
                                    <a:latin typeface="Cambria Math" panose="02040503050406030204" pitchFamily="18" charset="0"/>
                                    <a:ea typeface="Cambria Math" panose="02040503050406030204" pitchFamily="18" charset="0"/>
                                  </a:rPr>
                                </m:ctrlPr>
                              </m:sSubPr>
                              <m:e>
                                <m:r>
                                  <a:rPr lang="pt-PT" b="0" i="1" smtClean="0">
                                    <a:solidFill>
                                      <a:schemeClr val="tx1"/>
                                    </a:solidFill>
                                    <a:latin typeface="Cambria Math" panose="02040503050406030204" pitchFamily="18" charset="0"/>
                                    <a:ea typeface="Cambria Math" panose="02040503050406030204" pitchFamily="18" charset="0"/>
                                  </a:rPr>
                                  <m:t>𝜆</m:t>
                                </m:r>
                              </m:e>
                              <m:sub>
                                <m:r>
                                  <a:rPr lang="pt-PT" b="0" i="1" smtClean="0">
                                    <a:solidFill>
                                      <a:schemeClr val="tx1"/>
                                    </a:solidFill>
                                    <a:latin typeface="Cambria Math" panose="02040503050406030204" pitchFamily="18" charset="0"/>
                                    <a:ea typeface="Cambria Math" panose="02040503050406030204" pitchFamily="18" charset="0"/>
                                  </a:rPr>
                                  <m:t>1</m:t>
                                </m:r>
                              </m:sub>
                            </m:sSub>
                          </m:den>
                        </m:f>
                      </m:e>
                    </m:d>
                  </m:oMath>
                </a14:m>
                <a:r>
                  <a:rPr lang="en-US" dirty="0" smtClean="0">
                    <a:solidFill>
                      <a:schemeClr val="tx1"/>
                    </a:solidFill>
                  </a:rPr>
                  <a:t> </a:t>
                </a:r>
                <a:endParaRPr lang="en-US" dirty="0">
                  <a:solidFill>
                    <a:schemeClr val="tx1"/>
                  </a:solidFill>
                </a:endParaRPr>
              </a:p>
            </p:txBody>
          </p:sp>
        </mc:Choice>
        <mc:Fallback xmlns="">
          <p:sp>
            <p:nvSpPr>
              <p:cNvPr id="217" name="TextBox 216"/>
              <p:cNvSpPr txBox="1">
                <a:spLocks noRot="1" noChangeAspect="1" noMove="1" noResize="1" noEditPoints="1" noAdjustHandles="1" noChangeArrowheads="1" noChangeShapeType="1" noTextEdit="1"/>
              </p:cNvSpPr>
              <p:nvPr/>
            </p:nvSpPr>
            <p:spPr>
              <a:xfrm>
                <a:off x="970014" y="5951481"/>
                <a:ext cx="4528612" cy="452240"/>
              </a:xfrm>
              <a:prstGeom prst="rect">
                <a:avLst/>
              </a:prstGeom>
              <a:blipFill rotWithShape="0">
                <a:blip r:embed="rId23"/>
                <a:stretch>
                  <a:fillRect l="-1750" t="-1351" b="-12162"/>
                </a:stretch>
              </a:blipFill>
            </p:spPr>
            <p:txBody>
              <a:bodyPr/>
              <a:lstStyle/>
              <a:p>
                <a:r>
                  <a:rPr lang="en-US">
                    <a:noFill/>
                  </a:rPr>
                  <a:t> </a:t>
                </a:r>
              </a:p>
            </p:txBody>
          </p:sp>
        </mc:Fallback>
      </mc:AlternateContent>
      <p:pic>
        <p:nvPicPr>
          <p:cNvPr id="222" name="Picture 3"/>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4132912" y="8383431"/>
            <a:ext cx="7159832" cy="987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23" name="Rectangle 222"/>
              <p:cNvSpPr/>
              <p:nvPr/>
            </p:nvSpPr>
            <p:spPr>
              <a:xfrm>
                <a:off x="1967956" y="4595133"/>
                <a:ext cx="465448" cy="400110"/>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pt-PT" sz="2000" b="0" i="1" smtClean="0">
                              <a:solidFill>
                                <a:schemeClr val="accent5">
                                  <a:lumMod val="75000"/>
                                </a:schemeClr>
                              </a:solidFill>
                              <a:latin typeface="Cambria Math" panose="02040503050406030204" pitchFamily="18" charset="0"/>
                              <a:cs typeface="Arial" pitchFamily="34" charset="0"/>
                            </a:rPr>
                          </m:ctrlPr>
                        </m:sSubPr>
                        <m:e>
                          <m:r>
                            <a:rPr lang="pt-PT" sz="2000" b="0" i="1" smtClean="0">
                              <a:solidFill>
                                <a:schemeClr val="accent5">
                                  <a:lumMod val="75000"/>
                                </a:schemeClr>
                              </a:solidFill>
                              <a:latin typeface="Cambria Math" panose="02040503050406030204" pitchFamily="18" charset="0"/>
                              <a:cs typeface="Arial" pitchFamily="34" charset="0"/>
                            </a:rPr>
                            <m:t>𝑙</m:t>
                          </m:r>
                        </m:e>
                        <m:sub>
                          <m:r>
                            <a:rPr lang="pt-PT" sz="2000" b="0" i="1" smtClean="0">
                              <a:solidFill>
                                <a:schemeClr val="accent5">
                                  <a:lumMod val="75000"/>
                                </a:schemeClr>
                              </a:solidFill>
                              <a:latin typeface="Cambria Math" panose="02040503050406030204" pitchFamily="18" charset="0"/>
                              <a:cs typeface="Arial" pitchFamily="34" charset="0"/>
                            </a:rPr>
                            <m:t>𝛼</m:t>
                          </m:r>
                        </m:sub>
                      </m:sSub>
                    </m:oMath>
                  </m:oMathPara>
                </a14:m>
                <a:endParaRPr lang="en-US" sz="2000" dirty="0">
                  <a:solidFill>
                    <a:schemeClr val="accent5">
                      <a:lumMod val="75000"/>
                    </a:schemeClr>
                  </a:solidFill>
                </a:endParaRPr>
              </a:p>
            </p:txBody>
          </p:sp>
        </mc:Choice>
        <mc:Fallback xmlns="">
          <p:sp>
            <p:nvSpPr>
              <p:cNvPr id="223" name="Rectangle 222"/>
              <p:cNvSpPr>
                <a:spLocks noRot="1" noChangeAspect="1" noMove="1" noResize="1" noEditPoints="1" noAdjustHandles="1" noChangeArrowheads="1" noChangeShapeType="1" noTextEdit="1"/>
              </p:cNvSpPr>
              <p:nvPr/>
            </p:nvSpPr>
            <p:spPr>
              <a:xfrm>
                <a:off x="1967956" y="4595133"/>
                <a:ext cx="465448" cy="400110"/>
              </a:xfrm>
              <a:prstGeom prst="rect">
                <a:avLst/>
              </a:prstGeom>
              <a:blipFill rotWithShape="0">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4" name="Rectangle 223"/>
              <p:cNvSpPr/>
              <p:nvPr/>
            </p:nvSpPr>
            <p:spPr>
              <a:xfrm>
                <a:off x="1904424" y="2441485"/>
                <a:ext cx="481477" cy="427425"/>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pt-PT" sz="2000" b="0" i="1" smtClean="0">
                              <a:solidFill>
                                <a:srgbClr val="C00000"/>
                              </a:solidFill>
                              <a:latin typeface="Cambria Math" panose="02040503050406030204" pitchFamily="18" charset="0"/>
                              <a:cs typeface="Arial" pitchFamily="34" charset="0"/>
                            </a:rPr>
                          </m:ctrlPr>
                        </m:sSubPr>
                        <m:e>
                          <m:r>
                            <a:rPr lang="pt-PT" sz="2000" b="0" i="1" smtClean="0">
                              <a:solidFill>
                                <a:srgbClr val="C00000"/>
                              </a:solidFill>
                              <a:latin typeface="Cambria Math" panose="02040503050406030204" pitchFamily="18" charset="0"/>
                              <a:cs typeface="Arial" pitchFamily="34" charset="0"/>
                            </a:rPr>
                            <m:t>𝑙</m:t>
                          </m:r>
                        </m:e>
                        <m:sub>
                          <m:r>
                            <a:rPr lang="pt-PT" sz="2000" b="0" i="1" smtClean="0">
                              <a:solidFill>
                                <a:srgbClr val="C00000"/>
                              </a:solidFill>
                              <a:latin typeface="Cambria Math" panose="02040503050406030204" pitchFamily="18" charset="0"/>
                              <a:cs typeface="Arial" pitchFamily="34" charset="0"/>
                            </a:rPr>
                            <m:t>𝜙</m:t>
                          </m:r>
                        </m:sub>
                      </m:sSub>
                    </m:oMath>
                  </m:oMathPara>
                </a14:m>
                <a:endParaRPr lang="en-US" sz="2000" dirty="0">
                  <a:solidFill>
                    <a:srgbClr val="C00000"/>
                  </a:solidFill>
                </a:endParaRPr>
              </a:p>
            </p:txBody>
          </p:sp>
        </mc:Choice>
        <mc:Fallback xmlns="">
          <p:sp>
            <p:nvSpPr>
              <p:cNvPr id="224" name="Rectangle 223"/>
              <p:cNvSpPr>
                <a:spLocks noRot="1" noChangeAspect="1" noMove="1" noResize="1" noEditPoints="1" noAdjustHandles="1" noChangeArrowheads="1" noChangeShapeType="1" noTextEdit="1"/>
              </p:cNvSpPr>
              <p:nvPr/>
            </p:nvSpPr>
            <p:spPr>
              <a:xfrm>
                <a:off x="1904424" y="2441485"/>
                <a:ext cx="481477" cy="427425"/>
              </a:xfrm>
              <a:prstGeom prst="rect">
                <a:avLst/>
              </a:prstGeom>
              <a:blipFill rotWithShape="0">
                <a:blip r:embed="rId26"/>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5" name="Rectangle 224"/>
              <p:cNvSpPr/>
              <p:nvPr/>
            </p:nvSpPr>
            <p:spPr>
              <a:xfrm>
                <a:off x="4110746" y="4447085"/>
                <a:ext cx="785984" cy="413511"/>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pt-PT" sz="2000" b="0" i="1" smtClean="0">
                              <a:solidFill>
                                <a:schemeClr val="accent5">
                                  <a:lumMod val="75000"/>
                                </a:schemeClr>
                              </a:solidFill>
                              <a:latin typeface="Cambria Math" panose="02040503050406030204" pitchFamily="18" charset="0"/>
                              <a:cs typeface="Arial" pitchFamily="34" charset="0"/>
                            </a:rPr>
                          </m:ctrlPr>
                        </m:sSubPr>
                        <m:e>
                          <m:r>
                            <a:rPr lang="pt-PT" sz="2000" b="0" i="1" smtClean="0">
                              <a:solidFill>
                                <a:schemeClr val="accent5">
                                  <a:lumMod val="75000"/>
                                </a:schemeClr>
                              </a:solidFill>
                              <a:latin typeface="Cambria Math" panose="02040503050406030204" pitchFamily="18" charset="0"/>
                              <a:cs typeface="Arial" pitchFamily="34" charset="0"/>
                            </a:rPr>
                            <m:t>𝑛</m:t>
                          </m:r>
                        </m:e>
                        <m:sub>
                          <m:r>
                            <a:rPr lang="pt-PT" sz="2000" b="0" i="1" smtClean="0">
                              <a:solidFill>
                                <a:schemeClr val="accent5">
                                  <a:lumMod val="75000"/>
                                </a:schemeClr>
                              </a:solidFill>
                              <a:latin typeface="Cambria Math" panose="02040503050406030204" pitchFamily="18" charset="0"/>
                              <a:cs typeface="Arial" pitchFamily="34" charset="0"/>
                            </a:rPr>
                            <m:t>𝑐h</m:t>
                          </m:r>
                          <m:r>
                            <a:rPr lang="pt-PT" sz="2000" b="0" i="1" smtClean="0">
                              <a:solidFill>
                                <a:schemeClr val="accent5">
                                  <a:lumMod val="75000"/>
                                </a:schemeClr>
                              </a:solidFill>
                              <a:latin typeface="Cambria Math" panose="02040503050406030204" pitchFamily="18" charset="0"/>
                              <a:cs typeface="Arial" pitchFamily="34" charset="0"/>
                            </a:rPr>
                            <m:t>,</m:t>
                          </m:r>
                          <m:r>
                            <a:rPr lang="pt-PT" sz="2000" b="0" i="1" smtClean="0">
                              <a:solidFill>
                                <a:schemeClr val="accent5">
                                  <a:lumMod val="75000"/>
                                </a:schemeClr>
                              </a:solidFill>
                              <a:latin typeface="Cambria Math" panose="02040503050406030204" pitchFamily="18" charset="0"/>
                              <a:cs typeface="Arial" pitchFamily="34" charset="0"/>
                            </a:rPr>
                            <m:t>𝛼</m:t>
                          </m:r>
                        </m:sub>
                      </m:sSub>
                    </m:oMath>
                  </m:oMathPara>
                </a14:m>
                <a:endParaRPr lang="en-US" sz="2000" dirty="0">
                  <a:solidFill>
                    <a:schemeClr val="accent5">
                      <a:lumMod val="75000"/>
                    </a:schemeClr>
                  </a:solidFill>
                </a:endParaRPr>
              </a:p>
            </p:txBody>
          </p:sp>
        </mc:Choice>
        <mc:Fallback xmlns="">
          <p:sp>
            <p:nvSpPr>
              <p:cNvPr id="225" name="Rectangle 224"/>
              <p:cNvSpPr>
                <a:spLocks noRot="1" noChangeAspect="1" noMove="1" noResize="1" noEditPoints="1" noAdjustHandles="1" noChangeArrowheads="1" noChangeShapeType="1" noTextEdit="1"/>
              </p:cNvSpPr>
              <p:nvPr/>
            </p:nvSpPr>
            <p:spPr>
              <a:xfrm>
                <a:off x="4110746" y="4447085"/>
                <a:ext cx="785984" cy="413511"/>
              </a:xfrm>
              <a:prstGeom prst="rect">
                <a:avLst/>
              </a:prstGeom>
              <a:blipFill rotWithShape="0">
                <a:blip r:embed="rId27"/>
                <a:stretch>
                  <a:fillRect/>
                </a:stretch>
              </a:blipFill>
            </p:spPr>
            <p:txBody>
              <a:bodyPr/>
              <a:lstStyle/>
              <a:p>
                <a:r>
                  <a:rPr lang="en-US">
                    <a:noFill/>
                  </a:rPr>
                  <a:t> </a:t>
                </a:r>
              </a:p>
            </p:txBody>
          </p:sp>
        </mc:Fallback>
      </mc:AlternateContent>
      <p:pic>
        <p:nvPicPr>
          <p:cNvPr id="228" name="Picture 1"/>
          <p:cNvPicPr>
            <a:picLocks noChangeAspect="1" noChangeArrowheads="1"/>
          </p:cNvPicPr>
          <p:nvPr/>
        </p:nvPicPr>
        <p:blipFill>
          <a:blip r:embed="rId28" cstate="print"/>
          <a:srcRect/>
          <a:stretch>
            <a:fillRect/>
          </a:stretch>
        </p:blipFill>
        <p:spPr bwMode="auto">
          <a:xfrm>
            <a:off x="5627663" y="5085907"/>
            <a:ext cx="787053" cy="619691"/>
          </a:xfrm>
          <a:prstGeom prst="rect">
            <a:avLst/>
          </a:prstGeom>
          <a:noFill/>
          <a:ln w="9525">
            <a:noFill/>
            <a:miter lim="800000"/>
            <a:headEnd/>
            <a:tailEnd/>
          </a:ln>
        </p:spPr>
      </p:pic>
    </p:spTree>
    <p:extLst>
      <p:ext uri="{BB962C8B-B14F-4D97-AF65-F5344CB8AC3E}">
        <p14:creationId xmlns:p14="http://schemas.microsoft.com/office/powerpoint/2010/main" val="2457472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9"/>
                                        </p:tgtEl>
                                        <p:attrNameLst>
                                          <p:attrName>style.visibility</p:attrName>
                                        </p:attrNameLst>
                                      </p:cBhvr>
                                      <p:to>
                                        <p:strVal val="visible"/>
                                      </p:to>
                                    </p:set>
                                    <p:animEffect transition="in" filter="fade">
                                      <p:cBhvr>
                                        <p:cTn id="19" dur="500"/>
                                        <p:tgtEl>
                                          <p:spTgt spid="119"/>
                                        </p:tgtEl>
                                      </p:cBhvr>
                                    </p:animEffect>
                                  </p:childTnLst>
                                </p:cTn>
                              </p:par>
                              <p:par>
                                <p:cTn id="20" presetID="10" presetClass="exit" presetSubtype="0" fill="hold" nodeType="withEffect">
                                  <p:stCondLst>
                                    <p:cond delay="0"/>
                                  </p:stCondLst>
                                  <p:childTnLst>
                                    <p:animEffect transition="out" filter="fade">
                                      <p:cBhvr>
                                        <p:cTn id="21" dur="500"/>
                                        <p:tgtEl>
                                          <p:spTgt spid="227"/>
                                        </p:tgtEl>
                                      </p:cBhvr>
                                    </p:animEffect>
                                    <p:set>
                                      <p:cBhvr>
                                        <p:cTn id="22" dur="1" fill="hold">
                                          <p:stCondLst>
                                            <p:cond delay="499"/>
                                          </p:stCondLst>
                                        </p:cTn>
                                        <p:tgtEl>
                                          <p:spTgt spid="227"/>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225"/>
                                        </p:tgtEl>
                                        <p:attrNameLst>
                                          <p:attrName>style.visibility</p:attrName>
                                        </p:attrNameLst>
                                      </p:cBhvr>
                                      <p:to>
                                        <p:strVal val="visible"/>
                                      </p:to>
                                    </p:set>
                                    <p:animEffect transition="in" filter="fade">
                                      <p:cBhvr>
                                        <p:cTn id="25" dur="500"/>
                                        <p:tgtEl>
                                          <p:spTgt spid="225"/>
                                        </p:tgtEl>
                                      </p:cBhvr>
                                    </p:animEffect>
                                  </p:childTnLst>
                                </p:cTn>
                              </p:par>
                              <p:par>
                                <p:cTn id="26" presetID="10" presetClass="entr" presetSubtype="0" fill="hold" nodeType="withEffect">
                                  <p:stCondLst>
                                    <p:cond delay="0"/>
                                  </p:stCondLst>
                                  <p:childTnLst>
                                    <p:set>
                                      <p:cBhvr>
                                        <p:cTn id="27" dur="1" fill="hold">
                                          <p:stCondLst>
                                            <p:cond delay="0"/>
                                          </p:stCondLst>
                                        </p:cTn>
                                        <p:tgtEl>
                                          <p:spTgt spid="118"/>
                                        </p:tgtEl>
                                        <p:attrNameLst>
                                          <p:attrName>style.visibility</p:attrName>
                                        </p:attrNameLst>
                                      </p:cBhvr>
                                      <p:to>
                                        <p:strVal val="visible"/>
                                      </p:to>
                                    </p:set>
                                    <p:animEffect transition="in" filter="fade">
                                      <p:cBhvr>
                                        <p:cTn id="28" dur="500"/>
                                        <p:tgtEl>
                                          <p:spTgt spid="1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23"/>
                                        </p:tgtEl>
                                        <p:attrNameLst>
                                          <p:attrName>style.visibility</p:attrName>
                                        </p:attrNameLst>
                                      </p:cBhvr>
                                      <p:to>
                                        <p:strVal val="visible"/>
                                      </p:to>
                                    </p:set>
                                    <p:animEffect transition="in" filter="fade">
                                      <p:cBhvr>
                                        <p:cTn id="31" dur="500"/>
                                        <p:tgtEl>
                                          <p:spTgt spid="2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15"/>
                                        </p:tgtEl>
                                        <p:attrNameLst>
                                          <p:attrName>style.visibility</p:attrName>
                                        </p:attrNameLst>
                                      </p:cBhvr>
                                      <p:to>
                                        <p:strVal val="visible"/>
                                      </p:to>
                                    </p:set>
                                    <p:animEffect transition="in" filter="fade">
                                      <p:cBhvr>
                                        <p:cTn id="34" dur="500"/>
                                        <p:tgtEl>
                                          <p:spTgt spid="215"/>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 grpId="0" animBg="1"/>
      <p:bldP spid="215" grpId="0" animBg="1"/>
      <p:bldP spid="216" grpId="0" animBg="1"/>
      <p:bldP spid="217" grpId="0"/>
      <p:bldP spid="223" grpId="0" animBg="1"/>
      <p:bldP spid="224" grpId="0" animBg="1"/>
      <p:bldP spid="22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1"/>
          <p:cNvPicPr>
            <a:picLocks noChangeAspect="1" noChangeArrowheads="1"/>
          </p:cNvPicPr>
          <p:nvPr/>
        </p:nvPicPr>
        <p:blipFill>
          <a:blip r:embed="rId3" cstate="print"/>
          <a:srcRect/>
          <a:stretch>
            <a:fillRect/>
          </a:stretch>
        </p:blipFill>
        <p:spPr bwMode="auto">
          <a:xfrm>
            <a:off x="4365870" y="5425994"/>
            <a:ext cx="1007310" cy="793112"/>
          </a:xfrm>
          <a:prstGeom prst="rect">
            <a:avLst/>
          </a:prstGeom>
          <a:noFill/>
          <a:ln w="9525">
            <a:noFill/>
            <a:miter lim="800000"/>
            <a:headEnd/>
            <a:tailEnd/>
          </a:ln>
        </p:spPr>
      </p:pic>
      <p:pic>
        <p:nvPicPr>
          <p:cNvPr id="41" name="Picture 4" descr="C:\Users\João\Desktop\Thesis\Thesis\apresentação\images 2\eye2.jpg"/>
          <p:cNvPicPr>
            <a:picLocks noChangeAspect="1" noChangeArrowheads="1"/>
          </p:cNvPicPr>
          <p:nvPr/>
        </p:nvPicPr>
        <p:blipFill>
          <a:blip r:embed="rId4" cstate="print"/>
          <a:srcRect/>
          <a:stretch>
            <a:fillRect/>
          </a:stretch>
        </p:blipFill>
        <p:spPr bwMode="auto">
          <a:xfrm flipH="1">
            <a:off x="3829891" y="5508505"/>
            <a:ext cx="954533" cy="933910"/>
          </a:xfrm>
          <a:prstGeom prst="rect">
            <a:avLst/>
          </a:prstGeom>
          <a:noFill/>
        </p:spPr>
      </p:pic>
      <p:sp>
        <p:nvSpPr>
          <p:cNvPr id="2" name="Title 1"/>
          <p:cNvSpPr>
            <a:spLocks noGrp="1"/>
          </p:cNvSpPr>
          <p:nvPr>
            <p:ph type="title"/>
          </p:nvPr>
        </p:nvSpPr>
        <p:spPr/>
        <p:txBody>
          <a:bodyPr/>
          <a:lstStyle/>
          <a:p>
            <a:r>
              <a:rPr lang="pt-PT" dirty="0" smtClean="0"/>
              <a:t>BinTheSky: In Auger Offline Framework</a:t>
            </a:r>
            <a:endParaRPr lang="pt-PT" dirty="0"/>
          </a:p>
        </p:txBody>
      </p:sp>
      <p:pic>
        <p:nvPicPr>
          <p:cNvPr id="9" name="Picture 3" descr="C:\Users\João\Desktop\IDPASC Higgs\Untitled.png"/>
          <p:cNvPicPr>
            <a:picLocks noChangeAspect="1" noChangeArrowheads="1"/>
          </p:cNvPicPr>
          <p:nvPr/>
        </p:nvPicPr>
        <p:blipFill>
          <a:blip r:embed="rId5" cstate="print"/>
          <a:srcRect/>
          <a:stretch>
            <a:fillRect/>
          </a:stretch>
        </p:blipFill>
        <p:spPr bwMode="auto">
          <a:xfrm rot="651588">
            <a:off x="5517366" y="1677343"/>
            <a:ext cx="4860097" cy="3617852"/>
          </a:xfrm>
          <a:prstGeom prst="rect">
            <a:avLst/>
          </a:prstGeom>
          <a:noFill/>
        </p:spPr>
      </p:pic>
      <p:cxnSp>
        <p:nvCxnSpPr>
          <p:cNvPr id="12" name="Straight Arrow Connector 11"/>
          <p:cNvCxnSpPr/>
          <p:nvPr/>
        </p:nvCxnSpPr>
        <p:spPr>
          <a:xfrm rot="629099">
            <a:off x="6163003" y="1610353"/>
            <a:ext cx="1944216" cy="1836204"/>
          </a:xfrm>
          <a:prstGeom prst="straightConnector1">
            <a:avLst/>
          </a:prstGeom>
          <a:ln w="38100">
            <a:solidFill>
              <a:srgbClr val="FFC000"/>
            </a:solidFill>
            <a:prstDash val="sysDot"/>
            <a:tailEnd type="triangle"/>
          </a:ln>
          <a:effectLst>
            <a:outerShdw blurRad="50800" dist="38100" dir="2700000" algn="tl" rotWithShape="0">
              <a:prstClr val="black">
                <a:alpha val="94000"/>
              </a:prstClr>
            </a:outerShdw>
          </a:effectLst>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823618" y="1953572"/>
            <a:ext cx="1836204" cy="584775"/>
          </a:xfrm>
          <a:prstGeom prst="rect">
            <a:avLst/>
          </a:prstGeom>
          <a:gradFill flip="none" rotWithShape="1">
            <a:gsLst>
              <a:gs pos="36000">
                <a:schemeClr val="bg1"/>
              </a:gs>
              <a:gs pos="100000">
                <a:schemeClr val="bg1">
                  <a:alpha val="0"/>
                </a:schemeClr>
              </a:gs>
            </a:gsLst>
            <a:path path="circle">
              <a:fillToRect l="50000" t="50000" r="50000" b="50000"/>
            </a:path>
            <a:tileRect/>
          </a:gradFill>
        </p:spPr>
        <p:txBody>
          <a:bodyPr wrap="square" rtlCol="0">
            <a:spAutoFit/>
          </a:bodyPr>
          <a:lstStyle/>
          <a:p>
            <a:pPr algn="ctr"/>
            <a:r>
              <a:rPr lang="en-GB" sz="1600" b="1" dirty="0" smtClean="0">
                <a:solidFill>
                  <a:srgbClr val="FFC000"/>
                </a:solidFill>
                <a:effectLst>
                  <a:outerShdw blurRad="38100" dist="38100" dir="2700000" algn="tl">
                    <a:srgbClr val="000000">
                      <a:alpha val="43137"/>
                    </a:srgbClr>
                  </a:outerShdw>
                </a:effectLst>
              </a:rPr>
              <a:t>Propagation </a:t>
            </a:r>
            <a:br>
              <a:rPr lang="en-GB" sz="1600" b="1" dirty="0" smtClean="0">
                <a:solidFill>
                  <a:srgbClr val="FFC000"/>
                </a:solidFill>
                <a:effectLst>
                  <a:outerShdw blurRad="38100" dist="38100" dir="2700000" algn="tl">
                    <a:srgbClr val="000000">
                      <a:alpha val="43137"/>
                    </a:srgbClr>
                  </a:outerShdw>
                </a:effectLst>
              </a:rPr>
            </a:br>
            <a:r>
              <a:rPr lang="en-GB" sz="1600" b="1" dirty="0" smtClean="0">
                <a:solidFill>
                  <a:srgbClr val="FFC000"/>
                </a:solidFill>
                <a:effectLst>
                  <a:outerShdw blurRad="38100" dist="38100" dir="2700000" algn="tl">
                    <a:srgbClr val="000000">
                      <a:alpha val="43137"/>
                    </a:srgbClr>
                  </a:outerShdw>
                </a:effectLst>
              </a:rPr>
              <a:t>time</a:t>
            </a:r>
            <a:endParaRPr lang="en-GB" sz="1600" b="1" dirty="0">
              <a:solidFill>
                <a:srgbClr val="FFC000"/>
              </a:solidFill>
              <a:effectLst>
                <a:outerShdw blurRad="38100" dist="38100" dir="2700000" algn="tl">
                  <a:srgbClr val="000000">
                    <a:alpha val="43137"/>
                  </a:srgbClr>
                </a:outerShdw>
              </a:effectLst>
            </a:endParaRPr>
          </a:p>
        </p:txBody>
      </p:sp>
      <p:cxnSp>
        <p:nvCxnSpPr>
          <p:cNvPr id="14" name="Straight Arrow Connector 13"/>
          <p:cNvCxnSpPr/>
          <p:nvPr/>
        </p:nvCxnSpPr>
        <p:spPr>
          <a:xfrm rot="629099" flipH="1">
            <a:off x="7059170" y="2982791"/>
            <a:ext cx="1764196" cy="1584176"/>
          </a:xfrm>
          <a:prstGeom prst="straightConnector1">
            <a:avLst/>
          </a:prstGeom>
          <a:ln w="38100">
            <a:solidFill>
              <a:schemeClr val="tx1">
                <a:lumMod val="50000"/>
                <a:lumOff val="50000"/>
              </a:schemeClr>
            </a:solidFill>
            <a:prstDash val="sysDot"/>
            <a:tailEnd type="none"/>
          </a:ln>
          <a:effectLst/>
        </p:spPr>
        <p:style>
          <a:lnRef idx="1">
            <a:schemeClr val="accent1"/>
          </a:lnRef>
          <a:fillRef idx="0">
            <a:schemeClr val="accent1"/>
          </a:fillRef>
          <a:effectRef idx="0">
            <a:schemeClr val="accent1"/>
          </a:effectRef>
          <a:fontRef idx="minor">
            <a:schemeClr val="tx1"/>
          </a:fontRef>
        </p:style>
      </p:cxnSp>
      <p:sp>
        <p:nvSpPr>
          <p:cNvPr id="15" name="Arc 14"/>
          <p:cNvSpPr/>
          <p:nvPr/>
        </p:nvSpPr>
        <p:spPr>
          <a:xfrm rot="19728154">
            <a:off x="6713733" y="3379406"/>
            <a:ext cx="2412268" cy="870222"/>
          </a:xfrm>
          <a:prstGeom prst="arc">
            <a:avLst>
              <a:gd name="adj1" fmla="val 20188347"/>
              <a:gd name="adj2" fmla="val 12622789"/>
            </a:avLst>
          </a:prstGeom>
          <a:ln>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6" name="TextBox 15"/>
          <p:cNvSpPr txBox="1"/>
          <p:nvPr/>
        </p:nvSpPr>
        <p:spPr>
          <a:xfrm>
            <a:off x="4788077" y="4135164"/>
            <a:ext cx="1836204" cy="584775"/>
          </a:xfrm>
          <a:prstGeom prst="rect">
            <a:avLst/>
          </a:prstGeom>
          <a:noFill/>
          <a:effectLst>
            <a:outerShdw blurRad="63500" dist="12700" dir="2700000" algn="tl" rotWithShape="0">
              <a:prstClr val="black"/>
            </a:outerShdw>
          </a:effectLst>
        </p:spPr>
        <p:txBody>
          <a:bodyPr wrap="square" rtlCol="0">
            <a:spAutoFit/>
          </a:bodyPr>
          <a:lstStyle/>
          <a:p>
            <a:pPr algn="ctr"/>
            <a:r>
              <a:rPr lang="en-GB" sz="1600" b="1" dirty="0" smtClean="0">
                <a:solidFill>
                  <a:srgbClr val="FFC000"/>
                </a:solidFill>
              </a:rPr>
              <a:t>Emission </a:t>
            </a:r>
            <a:br>
              <a:rPr lang="en-GB" sz="1600" b="1" dirty="0" smtClean="0">
                <a:solidFill>
                  <a:srgbClr val="FFC000"/>
                </a:solidFill>
              </a:rPr>
            </a:br>
            <a:r>
              <a:rPr lang="en-GB" sz="1600" b="1" dirty="0" smtClean="0">
                <a:solidFill>
                  <a:srgbClr val="FFC000"/>
                </a:solidFill>
              </a:rPr>
              <a:t>time</a:t>
            </a:r>
            <a:endParaRPr lang="en-GB" sz="1600" b="1" dirty="0">
              <a:solidFill>
                <a:srgbClr val="FFC000"/>
              </a:solidFill>
            </a:endParaRPr>
          </a:p>
        </p:txBody>
      </p:sp>
      <p:sp>
        <p:nvSpPr>
          <p:cNvPr id="19" name="Block Arc 18"/>
          <p:cNvSpPr/>
          <p:nvPr/>
        </p:nvSpPr>
        <p:spPr>
          <a:xfrm rot="20066957" flipH="1">
            <a:off x="8381243" y="2822871"/>
            <a:ext cx="2052228" cy="1584176"/>
          </a:xfrm>
          <a:prstGeom prst="blockArc">
            <a:avLst>
              <a:gd name="adj1" fmla="val 19494723"/>
              <a:gd name="adj2" fmla="val 21495139"/>
              <a:gd name="adj3" fmla="val 24763"/>
            </a:avLst>
          </a:prstGeom>
          <a:ln>
            <a:noFill/>
          </a:ln>
          <a:scene3d>
            <a:camera prst="isometricOffAxis2Top">
              <a:rot lat="2420166" lon="17490739" rev="6555795"/>
            </a:camera>
            <a:lightRig rig="threePt" dir="t"/>
          </a:scene3d>
          <a:sp3d prstMaterial="softEdge">
            <a:bevelT w="0" h="215900"/>
            <a:bevelB w="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7" name="Straight Arrow Connector 26"/>
          <p:cNvCxnSpPr/>
          <p:nvPr/>
        </p:nvCxnSpPr>
        <p:spPr>
          <a:xfrm flipH="1">
            <a:off x="5469152" y="4229929"/>
            <a:ext cx="1587125" cy="978177"/>
          </a:xfrm>
          <a:prstGeom prst="straightConnector1">
            <a:avLst/>
          </a:prstGeom>
          <a:ln w="25400">
            <a:solidFill>
              <a:schemeClr val="tx1">
                <a:lumMod val="50000"/>
                <a:lumOff val="50000"/>
              </a:schemeClr>
            </a:solidFill>
            <a:prstDash val="sysDot"/>
            <a:tailEnd type="none"/>
          </a:ln>
          <a:effectLst/>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7121943" y="4324201"/>
            <a:ext cx="1004043" cy="1380411"/>
          </a:xfrm>
          <a:prstGeom prst="straightConnector1">
            <a:avLst/>
          </a:prstGeom>
          <a:ln w="38100">
            <a:solidFill>
              <a:schemeClr val="tx1">
                <a:lumMod val="50000"/>
                <a:lumOff val="50000"/>
              </a:schemeClr>
            </a:solidFill>
            <a:prstDash val="sysDot"/>
            <a:tailEnd type="none"/>
          </a:ln>
          <a:effectLst/>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5799174" y="4229929"/>
            <a:ext cx="1257104" cy="687378"/>
          </a:xfrm>
          <a:prstGeom prst="straightConnector1">
            <a:avLst/>
          </a:prstGeom>
          <a:ln w="25400">
            <a:solidFill>
              <a:schemeClr val="tx1">
                <a:lumMod val="50000"/>
                <a:lumOff val="50000"/>
              </a:schemeClr>
            </a:solidFill>
            <a:prstDash val="sysDot"/>
            <a:tailEnd type="none"/>
          </a:ln>
          <a:effectLst/>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a:off x="5799174" y="4229929"/>
            <a:ext cx="1257103" cy="1636958"/>
          </a:xfrm>
          <a:prstGeom prst="straightConnector1">
            <a:avLst/>
          </a:prstGeom>
          <a:ln w="25400">
            <a:solidFill>
              <a:schemeClr val="tx1">
                <a:lumMod val="50000"/>
                <a:lumOff val="50000"/>
              </a:schemeClr>
            </a:solidFill>
            <a:prstDash val="sysDot"/>
            <a:tailEnd type="none"/>
          </a:ln>
          <a:effectLst/>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6192180" y="4229929"/>
            <a:ext cx="864096" cy="1374757"/>
          </a:xfrm>
          <a:prstGeom prst="straightConnector1">
            <a:avLst/>
          </a:prstGeom>
          <a:ln w="25400">
            <a:solidFill>
              <a:schemeClr val="tx1">
                <a:lumMod val="50000"/>
                <a:lumOff val="50000"/>
              </a:schemeClr>
            </a:solidFill>
            <a:prstDash val="sysDot"/>
            <a:tailEnd type="none"/>
          </a:ln>
          <a:effectLst/>
        </p:spPr>
        <p:style>
          <a:lnRef idx="1">
            <a:schemeClr val="accent1"/>
          </a:lnRef>
          <a:fillRef idx="0">
            <a:schemeClr val="accent1"/>
          </a:fillRef>
          <a:effectRef idx="0">
            <a:schemeClr val="accent1"/>
          </a:effectRef>
          <a:fontRef idx="minor">
            <a:schemeClr val="tx1"/>
          </a:fontRef>
        </p:style>
      </p:cxnSp>
      <p:grpSp>
        <p:nvGrpSpPr>
          <p:cNvPr id="37" name="Group 36"/>
          <p:cNvGrpSpPr/>
          <p:nvPr/>
        </p:nvGrpSpPr>
        <p:grpSpPr>
          <a:xfrm rot="19038651">
            <a:off x="5372135" y="4996792"/>
            <a:ext cx="838567" cy="827063"/>
            <a:chOff x="4021465" y="4485560"/>
            <a:chExt cx="838567" cy="827063"/>
          </a:xfrm>
          <a:scene3d>
            <a:camera prst="orthographicFront">
              <a:rot lat="0" lon="3337889" rev="20908070"/>
            </a:camera>
            <a:lightRig rig="threePt" dir="t"/>
          </a:scene3d>
        </p:grpSpPr>
        <p:sp>
          <p:nvSpPr>
            <p:cNvPr id="32" name="Flowchart: Stored Data 31"/>
            <p:cNvSpPr/>
            <p:nvPr/>
          </p:nvSpPr>
          <p:spPr>
            <a:xfrm>
              <a:off x="4551050" y="4548778"/>
              <a:ext cx="308982" cy="710944"/>
            </a:xfrm>
            <a:prstGeom prst="flowChartOnlineStorag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3" name="Flowchart: Stored Data 32"/>
            <p:cNvSpPr/>
            <p:nvPr/>
          </p:nvSpPr>
          <p:spPr>
            <a:xfrm rot="16200000">
              <a:off x="4302776" y="4273853"/>
              <a:ext cx="287530" cy="710944"/>
            </a:xfrm>
            <a:prstGeom prst="flowChartOnlineStorag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4" name="Flowchart: Stored Data 33"/>
            <p:cNvSpPr/>
            <p:nvPr/>
          </p:nvSpPr>
          <p:spPr>
            <a:xfrm flipH="1">
              <a:off x="4021465" y="4548778"/>
              <a:ext cx="308982" cy="710944"/>
            </a:xfrm>
            <a:prstGeom prst="flowChartOnlineStorag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5" name="Flowchart: Stored Data 34"/>
            <p:cNvSpPr/>
            <p:nvPr/>
          </p:nvSpPr>
          <p:spPr>
            <a:xfrm rot="5400000" flipV="1">
              <a:off x="4302776" y="4813386"/>
              <a:ext cx="287530" cy="710944"/>
            </a:xfrm>
            <a:prstGeom prst="flowChartOnlineStorag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6" name="Rectangle 35"/>
            <p:cNvSpPr/>
            <p:nvPr/>
          </p:nvSpPr>
          <p:spPr>
            <a:xfrm>
              <a:off x="4248519" y="4707119"/>
              <a:ext cx="396044" cy="3942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mc:AlternateContent xmlns:mc="http://schemas.openxmlformats.org/markup-compatibility/2006" xmlns:a14="http://schemas.microsoft.com/office/drawing/2010/main">
        <mc:Choice Requires="a14">
          <p:sp>
            <p:nvSpPr>
              <p:cNvPr id="57" name="Rectangle 56"/>
              <p:cNvSpPr/>
              <p:nvPr/>
            </p:nvSpPr>
            <p:spPr>
              <a:xfrm>
                <a:off x="6874670" y="4947126"/>
                <a:ext cx="41389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pt-PT" sz="2000" b="1" i="1" smtClean="0">
                          <a:solidFill>
                            <a:schemeClr val="accent6">
                              <a:lumMod val="75000"/>
                            </a:schemeClr>
                          </a:solidFill>
                          <a:latin typeface="Cambria Math"/>
                        </a:rPr>
                        <m:t>𝜶</m:t>
                      </m:r>
                    </m:oMath>
                  </m:oMathPara>
                </a14:m>
                <a:endParaRPr lang="pt-PT" sz="2000" b="1" dirty="0">
                  <a:solidFill>
                    <a:schemeClr val="accent6">
                      <a:lumMod val="75000"/>
                    </a:schemeClr>
                  </a:solidFill>
                </a:endParaRPr>
              </a:p>
            </p:txBody>
          </p:sp>
        </mc:Choice>
        <mc:Fallback xmlns="">
          <p:sp>
            <p:nvSpPr>
              <p:cNvPr id="57" name="Rectangle 56"/>
              <p:cNvSpPr>
                <a:spLocks noRot="1" noChangeAspect="1" noMove="1" noResize="1" noEditPoints="1" noAdjustHandles="1" noChangeArrowheads="1" noChangeShapeType="1" noTextEdit="1"/>
              </p:cNvSpPr>
              <p:nvPr/>
            </p:nvSpPr>
            <p:spPr>
              <a:xfrm>
                <a:off x="6874670" y="4947126"/>
                <a:ext cx="413896" cy="400110"/>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Rectangle 58"/>
              <p:cNvSpPr/>
              <p:nvPr/>
            </p:nvSpPr>
            <p:spPr>
              <a:xfrm>
                <a:off x="6194351" y="4126759"/>
                <a:ext cx="47320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pt-PT" b="1" i="1" smtClean="0">
                          <a:solidFill>
                            <a:srgbClr val="FF0000"/>
                          </a:solidFill>
                          <a:latin typeface="Cambria Math"/>
                        </a:rPr>
                        <m:t>𝝓</m:t>
                      </m:r>
                      <m:r>
                        <a:rPr lang="pt-PT" b="1" i="1" smtClean="0">
                          <a:solidFill>
                            <a:srgbClr val="FF0000"/>
                          </a:solidFill>
                          <a:latin typeface="Cambria Math" panose="02040503050406030204" pitchFamily="18" charset="0"/>
                        </a:rPr>
                        <m:t>′</m:t>
                      </m:r>
                    </m:oMath>
                  </m:oMathPara>
                </a14:m>
                <a:endParaRPr lang="pt-PT" b="1" dirty="0">
                  <a:solidFill>
                    <a:srgbClr val="FF0000"/>
                  </a:solidFill>
                </a:endParaRPr>
              </a:p>
            </p:txBody>
          </p:sp>
        </mc:Choice>
        <mc:Fallback xmlns="">
          <p:sp>
            <p:nvSpPr>
              <p:cNvPr id="59" name="Rectangle 58"/>
              <p:cNvSpPr>
                <a:spLocks noRot="1" noChangeAspect="1" noMove="1" noResize="1" noEditPoints="1" noAdjustHandles="1" noChangeArrowheads="1" noChangeShapeType="1" noTextEdit="1"/>
              </p:cNvSpPr>
              <p:nvPr/>
            </p:nvSpPr>
            <p:spPr>
              <a:xfrm>
                <a:off x="6194351" y="4126759"/>
                <a:ext cx="473206" cy="369332"/>
              </a:xfrm>
              <a:prstGeom prst="rect">
                <a:avLst/>
              </a:prstGeom>
              <a:blipFill rotWithShape="0">
                <a:blip r:embed="rId7"/>
                <a:stretch>
                  <a:fillRect b="-114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Rectangle 74"/>
              <p:cNvSpPr/>
              <p:nvPr/>
            </p:nvSpPr>
            <p:spPr>
              <a:xfrm>
                <a:off x="5941674" y="5761240"/>
                <a:ext cx="950901" cy="584775"/>
              </a:xfrm>
              <a:prstGeom prst="rect">
                <a:avLst/>
              </a:prstGeom>
            </p:spPr>
            <p:txBody>
              <a:bodyPr wrap="none">
                <a:spAutoFit/>
              </a:bodyPr>
              <a:lstStyle/>
              <a:p>
                <a:r>
                  <a:rPr lang="en-US" sz="1600" b="1" dirty="0" smtClean="0">
                    <a:solidFill>
                      <a:srgbClr val="1F497D">
                        <a:lumMod val="50000"/>
                      </a:srgbClr>
                    </a:solidFill>
                  </a:rPr>
                  <a:t>1bin in </a:t>
                </a:r>
                <a14:m>
                  <m:oMath xmlns:m="http://schemas.openxmlformats.org/officeDocument/2006/math">
                    <m:r>
                      <a:rPr lang="pt-PT" sz="1600" b="1" i="1">
                        <a:solidFill>
                          <a:srgbClr val="002060"/>
                        </a:solidFill>
                        <a:latin typeface="Cambria Math"/>
                      </a:rPr>
                      <m:t>𝜶</m:t>
                    </m:r>
                  </m:oMath>
                </a14:m>
                <a:endParaRPr lang="pt-PT" sz="1600" b="1" dirty="0">
                  <a:solidFill>
                    <a:srgbClr val="002060"/>
                  </a:solidFill>
                </a:endParaRPr>
              </a:p>
              <a:p>
                <a:r>
                  <a:rPr lang="en-US" sz="1600" b="1" dirty="0" smtClean="0">
                    <a:solidFill>
                      <a:srgbClr val="1F497D">
                        <a:lumMod val="50000"/>
                      </a:srgbClr>
                    </a:solidFill>
                  </a:rPr>
                  <a:t> </a:t>
                </a:r>
                <a:r>
                  <a:rPr lang="en-US" sz="1600" b="1" dirty="0">
                    <a:solidFill>
                      <a:srgbClr val="1F497D">
                        <a:lumMod val="50000"/>
                      </a:srgbClr>
                    </a:solidFill>
                  </a:rPr>
                  <a:t>and  𝚫𝝓</a:t>
                </a:r>
                <a:endParaRPr lang="pt-PT" sz="2000" b="1" dirty="0"/>
              </a:p>
            </p:txBody>
          </p:sp>
        </mc:Choice>
        <mc:Fallback xmlns="">
          <p:sp>
            <p:nvSpPr>
              <p:cNvPr id="75" name="Rectangle 74"/>
              <p:cNvSpPr>
                <a:spLocks noRot="1" noChangeAspect="1" noMove="1" noResize="1" noEditPoints="1" noAdjustHandles="1" noChangeArrowheads="1" noChangeShapeType="1" noTextEdit="1"/>
              </p:cNvSpPr>
              <p:nvPr/>
            </p:nvSpPr>
            <p:spPr>
              <a:xfrm>
                <a:off x="5941674" y="5761240"/>
                <a:ext cx="950901" cy="584775"/>
              </a:xfrm>
              <a:prstGeom prst="rect">
                <a:avLst/>
              </a:prstGeom>
              <a:blipFill rotWithShape="0">
                <a:blip r:embed="rId8"/>
                <a:stretch>
                  <a:fillRect l="-3846" t="-3125" r="-1282" b="-12500"/>
                </a:stretch>
              </a:blipFill>
            </p:spPr>
            <p:txBody>
              <a:bodyPr/>
              <a:lstStyle/>
              <a:p>
                <a:r>
                  <a:rPr lang="en-US">
                    <a:noFill/>
                  </a:rPr>
                  <a:t> </a:t>
                </a:r>
              </a:p>
            </p:txBody>
          </p:sp>
        </mc:Fallback>
      </mc:AlternateContent>
      <p:sp>
        <p:nvSpPr>
          <p:cNvPr id="77" name="Rectangle 76"/>
          <p:cNvSpPr/>
          <p:nvPr/>
        </p:nvSpPr>
        <p:spPr>
          <a:xfrm rot="19890674">
            <a:off x="4916054" y="4761578"/>
            <a:ext cx="1050288" cy="307777"/>
          </a:xfrm>
          <a:prstGeom prst="rect">
            <a:avLst/>
          </a:prstGeom>
        </p:spPr>
        <p:txBody>
          <a:bodyPr wrap="none">
            <a:spAutoFit/>
          </a:bodyPr>
          <a:lstStyle/>
          <a:p>
            <a:r>
              <a:rPr lang="en-US" sz="1400" b="1" dirty="0" smtClean="0">
                <a:solidFill>
                  <a:srgbClr val="1F497D">
                    <a:lumMod val="50000"/>
                  </a:srgbClr>
                </a:solidFill>
              </a:rPr>
              <a:t>𝚫𝝓 bin = 1º</a:t>
            </a:r>
            <a:endParaRPr lang="pt-PT" b="1" dirty="0"/>
          </a:p>
        </p:txBody>
      </p:sp>
      <mc:AlternateContent xmlns:mc="http://schemas.openxmlformats.org/markup-compatibility/2006" xmlns:a14="http://schemas.microsoft.com/office/drawing/2010/main">
        <mc:Choice Requires="a14">
          <p:sp>
            <p:nvSpPr>
              <p:cNvPr id="78" name="Rectangle 77"/>
              <p:cNvSpPr/>
              <p:nvPr/>
            </p:nvSpPr>
            <p:spPr>
              <a:xfrm rot="3518852">
                <a:off x="5008386" y="5481333"/>
                <a:ext cx="922047" cy="307777"/>
              </a:xfrm>
              <a:prstGeom prst="rect">
                <a:avLst/>
              </a:prstGeom>
            </p:spPr>
            <p:txBody>
              <a:bodyPr wrap="none">
                <a:spAutoFit/>
              </a:bodyPr>
              <a:lstStyle/>
              <a:p>
                <a14:m>
                  <m:oMath xmlns:m="http://schemas.openxmlformats.org/officeDocument/2006/math">
                    <m:r>
                      <a:rPr lang="pt-PT" sz="1400" b="1" i="1">
                        <a:solidFill>
                          <a:srgbClr val="002060"/>
                        </a:solidFill>
                        <a:latin typeface="Cambria Math"/>
                      </a:rPr>
                      <m:t>𝜶</m:t>
                    </m:r>
                  </m:oMath>
                </a14:m>
                <a:r>
                  <a:rPr lang="en-US" sz="1400" b="1" dirty="0" smtClean="0">
                    <a:solidFill>
                      <a:srgbClr val="1F497D">
                        <a:lumMod val="50000"/>
                      </a:srgbClr>
                    </a:solidFill>
                  </a:rPr>
                  <a:t> bin = 1º</a:t>
                </a:r>
                <a:endParaRPr lang="pt-PT" b="1" dirty="0"/>
              </a:p>
            </p:txBody>
          </p:sp>
        </mc:Choice>
        <mc:Fallback xmlns="">
          <p:sp>
            <p:nvSpPr>
              <p:cNvPr id="78" name="Rectangle 77"/>
              <p:cNvSpPr>
                <a:spLocks noRot="1" noChangeAspect="1" noMove="1" noResize="1" noEditPoints="1" noAdjustHandles="1" noChangeArrowheads="1" noChangeShapeType="1" noTextEdit="1"/>
              </p:cNvSpPr>
              <p:nvPr/>
            </p:nvSpPr>
            <p:spPr>
              <a:xfrm rot="3518852">
                <a:off x="5008386" y="5481333"/>
                <a:ext cx="922047" cy="307777"/>
              </a:xfrm>
              <a:prstGeom prst="rect">
                <a:avLst/>
              </a:prstGeom>
              <a:blipFill rotWithShape="1">
                <a:blip r:embed="rId9" cstate="print"/>
                <a:stretch>
                  <a:fillRect r="-813" b="-4459"/>
                </a:stretch>
              </a:blipFill>
            </p:spPr>
            <p:txBody>
              <a:bodyPr/>
              <a:lstStyle/>
              <a:p>
                <a:r>
                  <a:rPr lang="pt-PT">
                    <a:noFill/>
                  </a:rPr>
                  <a:t> </a:t>
                </a:r>
              </a:p>
            </p:txBody>
          </p:sp>
        </mc:Fallback>
      </mc:AlternateContent>
      <p:sp>
        <p:nvSpPr>
          <p:cNvPr id="76" name="Rectangle 75"/>
          <p:cNvSpPr/>
          <p:nvPr/>
        </p:nvSpPr>
        <p:spPr>
          <a:xfrm>
            <a:off x="8248491" y="3976836"/>
            <a:ext cx="822661" cy="369332"/>
          </a:xfrm>
          <a:prstGeom prst="rect">
            <a:avLst/>
          </a:prstGeom>
          <a:noFill/>
          <a:effectLst>
            <a:outerShdw blurRad="12700" sx="109000" sy="109000" algn="ctr" rotWithShape="0">
              <a:schemeClr val="bg1"/>
            </a:outerShdw>
          </a:effectLst>
        </p:spPr>
        <p:txBody>
          <a:bodyPr wrap="none">
            <a:spAutoFit/>
          </a:bodyPr>
          <a:lstStyle/>
          <a:p>
            <a:pPr>
              <a:buClr>
                <a:srgbClr val="254159"/>
              </a:buClr>
              <a:buSzPct val="75000"/>
            </a:pPr>
            <a:r>
              <a:rPr lang="en-GB" b="1" dirty="0">
                <a:solidFill>
                  <a:schemeClr val="tx2">
                    <a:lumMod val="50000"/>
                  </a:schemeClr>
                </a:solidFill>
                <a:effectLst>
                  <a:outerShdw blurRad="139700" sx="102000" sy="102000" algn="tl">
                    <a:schemeClr val="bg1"/>
                  </a:outerShdw>
                </a:effectLst>
              </a:rPr>
              <a:t>SkyBin</a:t>
            </a:r>
          </a:p>
        </p:txBody>
      </p:sp>
      <p:sp>
        <p:nvSpPr>
          <p:cNvPr id="43" name="Slide Number Placeholder 3"/>
          <p:cNvSpPr>
            <a:spLocks noGrp="1"/>
          </p:cNvSpPr>
          <p:nvPr>
            <p:ph type="sldNum" sz="quarter" idx="12"/>
          </p:nvPr>
        </p:nvSpPr>
        <p:spPr bwMode="auto">
          <a:xfrm>
            <a:off x="8424863" y="6632575"/>
            <a:ext cx="468312" cy="225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A840BAF5-4279-4B5A-BA8B-8D70F877D8BA}" type="slidenum">
              <a:rPr lang="en-US">
                <a:solidFill>
                  <a:schemeClr val="bg1"/>
                </a:solidFill>
              </a:rPr>
              <a:pPr fontAlgn="base">
                <a:spcBef>
                  <a:spcPct val="0"/>
                </a:spcBef>
                <a:spcAft>
                  <a:spcPct val="0"/>
                </a:spcAft>
              </a:pPr>
              <a:t>61</a:t>
            </a:fld>
            <a:endParaRPr lang="en-US" dirty="0">
              <a:solidFill>
                <a:schemeClr val="bg1"/>
              </a:solidFill>
            </a:endParaRPr>
          </a:p>
        </p:txBody>
      </p:sp>
      <p:sp>
        <p:nvSpPr>
          <p:cNvPr id="45" name="Rectangle 44"/>
          <p:cNvSpPr/>
          <p:nvPr/>
        </p:nvSpPr>
        <p:spPr>
          <a:xfrm>
            <a:off x="863600" y="-51574"/>
            <a:ext cx="1790042" cy="276999"/>
          </a:xfrm>
          <a:prstGeom prst="rect">
            <a:avLst/>
          </a:prstGeom>
        </p:spPr>
        <p:txBody>
          <a:bodyPr wrap="none">
            <a:spAutoFit/>
          </a:bodyPr>
          <a:lstStyle/>
          <a:p>
            <a:pPr>
              <a:spcBef>
                <a:spcPts val="1200"/>
              </a:spcBef>
              <a:spcAft>
                <a:spcPts val="1200"/>
              </a:spcAft>
            </a:pPr>
            <a:r>
              <a:rPr lang="en-US" sz="1200" b="1" dirty="0">
                <a:solidFill>
                  <a:schemeClr val="bg1"/>
                </a:solidFill>
                <a:effectLst>
                  <a:outerShdw blurRad="38100" dist="38100" dir="2700000" algn="tl">
                    <a:srgbClr val="000000">
                      <a:alpha val="43137"/>
                    </a:srgbClr>
                  </a:outerShdw>
                </a:effectLst>
                <a:latin typeface="+mj-lt"/>
              </a:rPr>
              <a:t>3</a:t>
            </a:r>
            <a:r>
              <a:rPr lang="en-US" sz="1200" b="1" dirty="0" smtClean="0">
                <a:solidFill>
                  <a:schemeClr val="bg1"/>
                </a:solidFill>
                <a:effectLst>
                  <a:outerShdw blurRad="38100" dist="38100" dir="2700000" algn="tl">
                    <a:srgbClr val="000000">
                      <a:alpha val="43137"/>
                    </a:srgbClr>
                  </a:outerShdw>
                </a:effectLst>
                <a:latin typeface="+mj-lt"/>
              </a:rPr>
              <a:t>. 3D Simulation Method</a:t>
            </a:r>
          </a:p>
        </p:txBody>
      </p:sp>
      <p:sp>
        <p:nvSpPr>
          <p:cNvPr id="38" name="Content Placeholder 2"/>
          <p:cNvSpPr txBox="1">
            <a:spLocks/>
          </p:cNvSpPr>
          <p:nvPr/>
        </p:nvSpPr>
        <p:spPr>
          <a:xfrm>
            <a:off x="468914" y="1025932"/>
            <a:ext cx="7451461" cy="568278"/>
          </a:xfrm>
          <a:prstGeom prst="rect">
            <a:avLst/>
          </a:prstGeom>
        </p:spPr>
        <p:txBody>
          <a:bodyPr vert="horz" lIns="91440" tIns="45720" rIns="91440" bIns="45720" rtlCol="0">
            <a:normAutofit/>
          </a:bodyPr>
          <a:lstStyle>
            <a:lvl1pPr marL="358775" indent="-358775" algn="l" defTabSz="914400" rtl="0" eaLnBrk="1" latinLnBrk="0" hangingPunct="1">
              <a:lnSpc>
                <a:spcPct val="90000"/>
              </a:lnSpc>
              <a:spcBef>
                <a:spcPts val="1000"/>
              </a:spcBef>
              <a:buFont typeface="Wingdings" panose="05000000000000000000" pitchFamily="2" charset="2"/>
              <a:buChar char="q"/>
              <a:defRPr sz="2300" b="1" kern="1200">
                <a:solidFill>
                  <a:srgbClr val="C00000"/>
                </a:solidFill>
                <a:latin typeface="+mn-lt"/>
                <a:ea typeface="+mn-ea"/>
                <a:cs typeface="+mn-cs"/>
              </a:defRPr>
            </a:lvl1pPr>
            <a:lvl2pPr marL="742950" indent="-285750" algn="l" defTabSz="914400" rtl="0" eaLnBrk="1" latinLnBrk="0" hangingPunct="1">
              <a:lnSpc>
                <a:spcPct val="90000"/>
              </a:lnSpc>
              <a:spcBef>
                <a:spcPts val="500"/>
              </a:spcBef>
              <a:buClr>
                <a:schemeClr val="accent6">
                  <a:lumMod val="75000"/>
                </a:schemeClr>
              </a:buClr>
              <a:buFont typeface="Wingdings" panose="05000000000000000000" pitchFamily="2" charset="2"/>
              <a:buChar char="Ø"/>
              <a:defRPr sz="2000" b="0" kern="1200">
                <a:solidFill>
                  <a:schemeClr val="accent6">
                    <a:lumMod val="50000"/>
                  </a:schemeClr>
                </a:solidFill>
                <a:latin typeface="Tw Cen MT" panose="020B0602020104020603" pitchFamily="34" charset="0"/>
                <a:ea typeface="+mn-ea"/>
                <a:cs typeface="+mn-cs"/>
              </a:defRPr>
            </a:lvl2pPr>
            <a:lvl3pPr marL="1074738" indent="-160338" algn="l" defTabSz="914400" rtl="0" eaLnBrk="1" latinLnBrk="0" hangingPunct="1">
              <a:lnSpc>
                <a:spcPct val="90000"/>
              </a:lnSpc>
              <a:spcBef>
                <a:spcPts val="500"/>
              </a:spcBef>
              <a:buSzPct val="110000"/>
              <a:buFont typeface="Wingdings" panose="05000000000000000000" pitchFamily="2" charset="2"/>
              <a:buChar char="§"/>
              <a:defRPr sz="1800" kern="1200">
                <a:solidFill>
                  <a:schemeClr val="tx2">
                    <a:lumMod val="50000"/>
                  </a:schemeClr>
                </a:solidFill>
                <a:latin typeface="+mn-lt"/>
                <a:ea typeface="+mn-ea"/>
                <a:cs typeface="+mn-cs"/>
              </a:defRPr>
            </a:lvl3pPr>
            <a:lvl4pPr marL="1527175" indent="-155575" algn="l" defTabSz="914400" rtl="0" eaLnBrk="1" latinLnBrk="0" hangingPunct="1">
              <a:lnSpc>
                <a:spcPct val="90000"/>
              </a:lnSpc>
              <a:spcBef>
                <a:spcPts val="500"/>
              </a:spcBef>
              <a:buSzPct val="13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0" dirty="0" err="1"/>
              <a:t>BinTheSky</a:t>
            </a:r>
            <a:r>
              <a:rPr lang="en-GB" sz="2000" b="0" dirty="0"/>
              <a:t> </a:t>
            </a:r>
            <a:r>
              <a:rPr lang="en-GB" sz="2000" b="0" dirty="0" smtClean="0"/>
              <a:t>is embodied </a:t>
            </a:r>
            <a:r>
              <a:rPr lang="en-GB" sz="2000" b="0" dirty="0"/>
              <a:t>in the Auger Offline </a:t>
            </a:r>
            <a:r>
              <a:rPr lang="en-GB" sz="2000" b="0" dirty="0" smtClean="0"/>
              <a:t>Framework</a:t>
            </a:r>
            <a:br>
              <a:rPr lang="en-GB" sz="2000" b="0" dirty="0" smtClean="0"/>
            </a:br>
            <a:r>
              <a:rPr lang="en-GB" sz="1200" b="0" dirty="0" smtClean="0"/>
              <a:t>(Auger </a:t>
            </a:r>
            <a:r>
              <a:rPr lang="en-GB" sz="1200" b="0" dirty="0"/>
              <a:t>Simulation and reconstruction software)</a:t>
            </a:r>
          </a:p>
        </p:txBody>
      </p:sp>
      <p:sp>
        <p:nvSpPr>
          <p:cNvPr id="46" name="Rounded Rectangle 45"/>
          <p:cNvSpPr/>
          <p:nvPr/>
        </p:nvSpPr>
        <p:spPr>
          <a:xfrm>
            <a:off x="475756" y="2012431"/>
            <a:ext cx="4609523" cy="525916"/>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smtClean="0">
                <a:solidFill>
                  <a:schemeClr val="bg1"/>
                </a:solidFill>
                <a:latin typeface="Calibri" pitchFamily="34" charset="0"/>
                <a:cs typeface="Arial" pitchFamily="34" charset="0"/>
              </a:rPr>
              <a:t>New Offline Module: </a:t>
            </a:r>
            <a:r>
              <a:rPr lang="en-GB" sz="2000" dirty="0" err="1" smtClean="0">
                <a:solidFill>
                  <a:schemeClr val="bg1"/>
                </a:solidFill>
                <a:latin typeface="Calibri" pitchFamily="34" charset="0"/>
                <a:cs typeface="Arial" pitchFamily="34" charset="0"/>
              </a:rPr>
              <a:t>ShowerSimulatorLX</a:t>
            </a:r>
            <a:endParaRPr lang="en-US" sz="2000" dirty="0">
              <a:solidFill>
                <a:schemeClr val="bg1"/>
              </a:solidFill>
              <a:latin typeface="Calibri" pitchFamily="34" charset="0"/>
              <a:cs typeface="Arial" pitchFamily="34" charset="0"/>
            </a:endParaRPr>
          </a:p>
        </p:txBody>
      </p:sp>
      <p:sp>
        <p:nvSpPr>
          <p:cNvPr id="47" name="Content Placeholder 2"/>
          <p:cNvSpPr txBox="1">
            <a:spLocks/>
          </p:cNvSpPr>
          <p:nvPr/>
        </p:nvSpPr>
        <p:spPr>
          <a:xfrm>
            <a:off x="470841" y="2648314"/>
            <a:ext cx="4346195" cy="2213101"/>
          </a:xfrm>
          <a:prstGeom prst="rect">
            <a:avLst/>
          </a:prstGeom>
        </p:spPr>
        <p:txBody>
          <a:bodyPr vert="horz" lIns="91440" tIns="45720" rIns="91440" bIns="45720" rtlCol="0">
            <a:normAutofit/>
          </a:bodyPr>
          <a:lstStyle>
            <a:lvl1pPr marL="358775" indent="-358775" algn="l" defTabSz="914400" rtl="0" eaLnBrk="1" latinLnBrk="0" hangingPunct="1">
              <a:lnSpc>
                <a:spcPct val="90000"/>
              </a:lnSpc>
              <a:spcBef>
                <a:spcPts val="1000"/>
              </a:spcBef>
              <a:buFont typeface="Wingdings" panose="05000000000000000000" pitchFamily="2" charset="2"/>
              <a:buChar char="q"/>
              <a:defRPr sz="2300" b="1" kern="1200">
                <a:solidFill>
                  <a:srgbClr val="C00000"/>
                </a:solidFill>
                <a:latin typeface="+mn-lt"/>
                <a:ea typeface="+mn-ea"/>
                <a:cs typeface="+mn-cs"/>
              </a:defRPr>
            </a:lvl1pPr>
            <a:lvl2pPr marL="742950" indent="-285750" algn="l" defTabSz="914400" rtl="0" eaLnBrk="1" latinLnBrk="0" hangingPunct="1">
              <a:lnSpc>
                <a:spcPct val="90000"/>
              </a:lnSpc>
              <a:spcBef>
                <a:spcPts val="500"/>
              </a:spcBef>
              <a:buClr>
                <a:schemeClr val="accent6">
                  <a:lumMod val="75000"/>
                </a:schemeClr>
              </a:buClr>
              <a:buFont typeface="Wingdings" panose="05000000000000000000" pitchFamily="2" charset="2"/>
              <a:buChar char="Ø"/>
              <a:defRPr sz="2000" b="0" kern="1200">
                <a:solidFill>
                  <a:schemeClr val="accent6">
                    <a:lumMod val="50000"/>
                  </a:schemeClr>
                </a:solidFill>
                <a:latin typeface="Tw Cen MT" panose="020B0602020104020603" pitchFamily="34" charset="0"/>
                <a:ea typeface="+mn-ea"/>
                <a:cs typeface="+mn-cs"/>
              </a:defRPr>
            </a:lvl2pPr>
            <a:lvl3pPr marL="1074738" indent="-160338" algn="l" defTabSz="914400" rtl="0" eaLnBrk="1" latinLnBrk="0" hangingPunct="1">
              <a:lnSpc>
                <a:spcPct val="90000"/>
              </a:lnSpc>
              <a:spcBef>
                <a:spcPts val="500"/>
              </a:spcBef>
              <a:buSzPct val="110000"/>
              <a:buFont typeface="Wingdings" panose="05000000000000000000" pitchFamily="2" charset="2"/>
              <a:buChar char="§"/>
              <a:defRPr sz="1800" kern="1200">
                <a:solidFill>
                  <a:schemeClr val="tx2">
                    <a:lumMod val="50000"/>
                  </a:schemeClr>
                </a:solidFill>
                <a:latin typeface="+mn-lt"/>
                <a:ea typeface="+mn-ea"/>
                <a:cs typeface="+mn-cs"/>
              </a:defRPr>
            </a:lvl3pPr>
            <a:lvl4pPr marL="1527175" indent="-155575" algn="l" defTabSz="914400" rtl="0" eaLnBrk="1" latinLnBrk="0" hangingPunct="1">
              <a:lnSpc>
                <a:spcPct val="90000"/>
              </a:lnSpc>
              <a:spcBef>
                <a:spcPts val="500"/>
              </a:spcBef>
              <a:buSzPct val="13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sz="1600" dirty="0"/>
              <a:t>Produce photons </a:t>
            </a:r>
            <a:endParaRPr lang="en-GB" sz="1600" dirty="0" smtClean="0"/>
          </a:p>
          <a:p>
            <a:pPr lvl="2"/>
            <a:r>
              <a:rPr lang="en-GB" sz="1200" dirty="0"/>
              <a:t>Fluorescence and Cherenkov </a:t>
            </a:r>
            <a:r>
              <a:rPr lang="en-GB" sz="1200" dirty="0" smtClean="0"/>
              <a:t>emission</a:t>
            </a:r>
          </a:p>
          <a:p>
            <a:pPr lvl="1"/>
            <a:r>
              <a:rPr lang="en-GB" sz="1600" dirty="0" smtClean="0"/>
              <a:t>Propagate </a:t>
            </a:r>
            <a:r>
              <a:rPr lang="en-GB" sz="1600" dirty="0"/>
              <a:t>Photons to </a:t>
            </a:r>
            <a:r>
              <a:rPr lang="en-GB" sz="1600" dirty="0" smtClean="0"/>
              <a:t>detector</a:t>
            </a:r>
          </a:p>
          <a:p>
            <a:pPr lvl="2"/>
            <a:r>
              <a:rPr lang="en-GB" sz="1200" dirty="0"/>
              <a:t>solid </a:t>
            </a:r>
            <a:r>
              <a:rPr lang="en-GB" sz="1200" dirty="0" smtClean="0"/>
              <a:t>angle; emission angle; distance </a:t>
            </a:r>
            <a:r>
              <a:rPr lang="en-GB" sz="1200" dirty="0"/>
              <a:t>to </a:t>
            </a:r>
            <a:r>
              <a:rPr lang="en-GB" sz="1200" dirty="0" smtClean="0"/>
              <a:t>telescope</a:t>
            </a:r>
            <a:endParaRPr lang="en-GB" sz="1600" dirty="0" smtClean="0"/>
          </a:p>
          <a:p>
            <a:pPr lvl="1"/>
            <a:r>
              <a:rPr lang="en-GB" sz="1600" dirty="0" smtClean="0"/>
              <a:t>Attenuate </a:t>
            </a:r>
            <a:r>
              <a:rPr lang="en-GB" sz="1600" dirty="0"/>
              <a:t>and scatter </a:t>
            </a:r>
            <a:r>
              <a:rPr lang="en-GB" sz="1600" dirty="0" smtClean="0"/>
              <a:t>photons</a:t>
            </a:r>
          </a:p>
          <a:p>
            <a:pPr lvl="2"/>
            <a:r>
              <a:rPr lang="en-GB" sz="1200" dirty="0" smtClean="0"/>
              <a:t>Attenuations due to Mie and Rayleigh</a:t>
            </a:r>
          </a:p>
          <a:p>
            <a:pPr lvl="2"/>
            <a:r>
              <a:rPr lang="en-GB" sz="1200" dirty="0"/>
              <a:t>Cherenkov </a:t>
            </a:r>
            <a:r>
              <a:rPr lang="en-GB" sz="1200" dirty="0" smtClean="0"/>
              <a:t>scattered and Multiple-scattering</a:t>
            </a:r>
            <a:br>
              <a:rPr lang="en-GB" sz="1200" dirty="0" smtClean="0"/>
            </a:br>
            <a:r>
              <a:rPr lang="en-GB" sz="1200" dirty="0" smtClean="0"/>
              <a:t> (not yet implemented)</a:t>
            </a:r>
            <a:endParaRPr lang="en-GB" sz="1200" dirty="0"/>
          </a:p>
        </p:txBody>
      </p:sp>
      <mc:AlternateContent xmlns:mc="http://schemas.openxmlformats.org/markup-compatibility/2006" xmlns:a14="http://schemas.microsoft.com/office/drawing/2010/main">
        <mc:Choice Requires="a14">
          <p:sp>
            <p:nvSpPr>
              <p:cNvPr id="48" name="Content Placeholder 2"/>
              <p:cNvSpPr txBox="1">
                <a:spLocks/>
              </p:cNvSpPr>
              <p:nvPr/>
            </p:nvSpPr>
            <p:spPr>
              <a:xfrm>
                <a:off x="564524" y="5128365"/>
                <a:ext cx="3078885" cy="1121971"/>
              </a:xfrm>
              <a:prstGeom prst="rect">
                <a:avLst/>
              </a:prstGeom>
            </p:spPr>
            <p:txBody>
              <a:bodyPr vert="horz" lIns="91440" tIns="45720" rIns="91440" bIns="45720" rtlCol="0">
                <a:normAutofit/>
              </a:bodyPr>
              <a:lstStyle>
                <a:lvl1pPr marL="358775" indent="-358775" algn="l" defTabSz="914400" rtl="0" eaLnBrk="1" latinLnBrk="0" hangingPunct="1">
                  <a:lnSpc>
                    <a:spcPct val="90000"/>
                  </a:lnSpc>
                  <a:spcBef>
                    <a:spcPts val="1000"/>
                  </a:spcBef>
                  <a:buFont typeface="Wingdings" panose="05000000000000000000" pitchFamily="2" charset="2"/>
                  <a:buChar char="q"/>
                  <a:defRPr sz="2300" b="1" kern="1200">
                    <a:solidFill>
                      <a:srgbClr val="C00000"/>
                    </a:solidFill>
                    <a:latin typeface="+mn-lt"/>
                    <a:ea typeface="+mn-ea"/>
                    <a:cs typeface="+mn-cs"/>
                  </a:defRPr>
                </a:lvl1pPr>
                <a:lvl2pPr marL="742950" indent="-285750" algn="l" defTabSz="914400" rtl="0" eaLnBrk="1" latinLnBrk="0" hangingPunct="1">
                  <a:lnSpc>
                    <a:spcPct val="90000"/>
                  </a:lnSpc>
                  <a:spcBef>
                    <a:spcPts val="500"/>
                  </a:spcBef>
                  <a:buClr>
                    <a:schemeClr val="accent6">
                      <a:lumMod val="75000"/>
                    </a:schemeClr>
                  </a:buClr>
                  <a:buFont typeface="Wingdings" panose="05000000000000000000" pitchFamily="2" charset="2"/>
                  <a:buChar char="Ø"/>
                  <a:defRPr sz="2000" b="0" kern="1200">
                    <a:solidFill>
                      <a:schemeClr val="accent6">
                        <a:lumMod val="50000"/>
                      </a:schemeClr>
                    </a:solidFill>
                    <a:latin typeface="Tw Cen MT" panose="020B0602020104020603" pitchFamily="34" charset="0"/>
                    <a:ea typeface="+mn-ea"/>
                    <a:cs typeface="+mn-cs"/>
                  </a:defRPr>
                </a:lvl2pPr>
                <a:lvl3pPr marL="1074738" indent="-160338" algn="l" defTabSz="914400" rtl="0" eaLnBrk="1" latinLnBrk="0" hangingPunct="1">
                  <a:lnSpc>
                    <a:spcPct val="90000"/>
                  </a:lnSpc>
                  <a:spcBef>
                    <a:spcPts val="500"/>
                  </a:spcBef>
                  <a:buSzPct val="110000"/>
                  <a:buFont typeface="Wingdings" panose="05000000000000000000" pitchFamily="2" charset="2"/>
                  <a:buChar char="§"/>
                  <a:defRPr sz="1800" kern="1200">
                    <a:solidFill>
                      <a:schemeClr val="tx2">
                        <a:lumMod val="50000"/>
                      </a:schemeClr>
                    </a:solidFill>
                    <a:latin typeface="+mn-lt"/>
                    <a:ea typeface="+mn-ea"/>
                    <a:cs typeface="+mn-cs"/>
                  </a:defRPr>
                </a:lvl3pPr>
                <a:lvl4pPr marL="1527175" indent="-155575" algn="l" defTabSz="914400" rtl="0" eaLnBrk="1" latinLnBrk="0" hangingPunct="1">
                  <a:lnSpc>
                    <a:spcPct val="90000"/>
                  </a:lnSpc>
                  <a:spcBef>
                    <a:spcPts val="500"/>
                  </a:spcBef>
                  <a:buSzPct val="13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sz="1400" dirty="0" smtClean="0"/>
                  <a:t>for each </a:t>
                </a:r>
                <a:r>
                  <a:rPr lang="en-GB" sz="1400" dirty="0" err="1"/>
                  <a:t>SkyBin</a:t>
                </a:r>
                <a:r>
                  <a:rPr lang="en-GB" sz="1400" dirty="0"/>
                  <a:t> find </a:t>
                </a:r>
                <a14:m>
                  <m:oMath xmlns:m="http://schemas.openxmlformats.org/officeDocument/2006/math">
                    <m:r>
                      <a:rPr lang="pt-PT" sz="1400" b="0" i="1" smtClean="0">
                        <a:latin typeface="Cambria Math" panose="02040503050406030204" pitchFamily="18" charset="0"/>
                      </a:rPr>
                      <m:t>𝛼</m:t>
                    </m:r>
                  </m:oMath>
                </a14:m>
                <a:r>
                  <a:rPr lang="en-GB" sz="1400" dirty="0" smtClean="0"/>
                  <a:t> </a:t>
                </a:r>
                <a:r>
                  <a:rPr lang="en-GB" sz="1400" dirty="0"/>
                  <a:t>and </a:t>
                </a:r>
                <a14:m>
                  <m:oMath xmlns:m="http://schemas.openxmlformats.org/officeDocument/2006/math">
                    <m:r>
                      <a:rPr lang="pt-PT" sz="1400" b="0" i="1" smtClean="0">
                        <a:latin typeface="Cambria Math" panose="02040503050406030204" pitchFamily="18" charset="0"/>
                      </a:rPr>
                      <m:t>𝜙</m:t>
                    </m:r>
                    <m:r>
                      <a:rPr lang="pt-PT" sz="1400" b="0" i="1" smtClean="0">
                        <a:latin typeface="Cambria Math" panose="02040503050406030204" pitchFamily="18" charset="0"/>
                      </a:rPr>
                      <m:t>′</m:t>
                    </m:r>
                  </m:oMath>
                </a14:m>
                <a:r>
                  <a:rPr lang="en-GB" sz="1400" dirty="0" smtClean="0"/>
                  <a:t>  </a:t>
                </a:r>
                <a:r>
                  <a:rPr lang="en-GB" sz="1400" dirty="0"/>
                  <a:t>bins in </a:t>
                </a:r>
                <a:r>
                  <a:rPr lang="en-GB" sz="1400" dirty="0" err="1"/>
                  <a:t>FoV</a:t>
                </a:r>
                <a:r>
                  <a:rPr lang="en-GB" sz="1400" dirty="0"/>
                  <a:t>.</a:t>
                </a:r>
              </a:p>
              <a:p>
                <a:pPr lvl="1"/>
                <a:r>
                  <a:rPr lang="en-GB" sz="1400" dirty="0"/>
                  <a:t>Calculate the solid angle and attenuation for (</a:t>
                </a:r>
                <a14:m>
                  <m:oMath xmlns:m="http://schemas.openxmlformats.org/officeDocument/2006/math">
                    <m:r>
                      <a:rPr lang="pt-PT" sz="1400" b="0" i="1" dirty="0" smtClean="0">
                        <a:latin typeface="Cambria Math" panose="02040503050406030204" pitchFamily="18" charset="0"/>
                      </a:rPr>
                      <m:t>𝛼</m:t>
                    </m:r>
                    <m:r>
                      <a:rPr lang="pt-PT" sz="1400" b="0" i="1" dirty="0" smtClean="0">
                        <a:latin typeface="Cambria Math" panose="02040503050406030204" pitchFamily="18" charset="0"/>
                      </a:rPr>
                      <m:t>,</m:t>
                    </m:r>
                    <m:r>
                      <a:rPr lang="pt-PT" sz="1400" b="0" i="1" dirty="0" smtClean="0">
                        <a:latin typeface="Cambria Math" panose="02040503050406030204" pitchFamily="18" charset="0"/>
                      </a:rPr>
                      <m:t>𝜙</m:t>
                    </m:r>
                    <m:r>
                      <a:rPr lang="pt-PT" sz="1400" b="0" i="1" dirty="0" smtClean="0">
                        <a:latin typeface="Cambria Math" panose="02040503050406030204" pitchFamily="18" charset="0"/>
                      </a:rPr>
                      <m:t>′ </m:t>
                    </m:r>
                  </m:oMath>
                </a14:m>
                <a:r>
                  <a:rPr lang="en-GB" sz="1400" dirty="0"/>
                  <a:t>) </a:t>
                </a:r>
                <a:r>
                  <a:rPr lang="en-GB" sz="1400" dirty="0" smtClean="0"/>
                  <a:t>bin</a:t>
                </a:r>
              </a:p>
            </p:txBody>
          </p:sp>
        </mc:Choice>
        <mc:Fallback xmlns="">
          <p:sp>
            <p:nvSpPr>
              <p:cNvPr id="48" name="Content Placeholder 2"/>
              <p:cNvSpPr txBox="1">
                <a:spLocks noRot="1" noChangeAspect="1" noMove="1" noResize="1" noEditPoints="1" noAdjustHandles="1" noChangeArrowheads="1" noChangeShapeType="1" noTextEdit="1"/>
              </p:cNvSpPr>
              <p:nvPr/>
            </p:nvSpPr>
            <p:spPr>
              <a:xfrm>
                <a:off x="564524" y="5128365"/>
                <a:ext cx="3078885" cy="1121971"/>
              </a:xfrm>
              <a:prstGeom prst="rect">
                <a:avLst/>
              </a:prstGeom>
              <a:blipFill rotWithShape="0">
                <a:blip r:embed="rId10"/>
                <a:stretch>
                  <a:fillRect t="-2174"/>
                </a:stretch>
              </a:blipFill>
            </p:spPr>
            <p:txBody>
              <a:bodyPr/>
              <a:lstStyle/>
              <a:p>
                <a:r>
                  <a:rPr lang="en-US">
                    <a:noFill/>
                  </a:rPr>
                  <a:t> </a:t>
                </a:r>
              </a:p>
            </p:txBody>
          </p:sp>
        </mc:Fallback>
      </mc:AlternateContent>
      <p:cxnSp>
        <p:nvCxnSpPr>
          <p:cNvPr id="50" name="Straight Arrow Connector 49"/>
          <p:cNvCxnSpPr/>
          <p:nvPr/>
        </p:nvCxnSpPr>
        <p:spPr>
          <a:xfrm flipH="1">
            <a:off x="5936089" y="4325377"/>
            <a:ext cx="1024345" cy="853994"/>
          </a:xfrm>
          <a:prstGeom prst="straightConnector1">
            <a:avLst/>
          </a:prstGeom>
          <a:ln w="38100">
            <a:solidFill>
              <a:schemeClr val="bg1">
                <a:lumMod val="65000"/>
              </a:schemeClr>
            </a:solidFill>
            <a:prstDash val="sysDot"/>
            <a:headEnd type="none"/>
            <a:tailEnd type="triangle" w="lg" len="med"/>
          </a:ln>
          <a:effectLst>
            <a:outerShdw blurRad="50800" dist="38100" dir="2700000" algn="tl" rotWithShape="0">
              <a:prstClr val="black">
                <a:alpha val="94000"/>
              </a:prstClr>
            </a:outerShdw>
          </a:effectLst>
        </p:spPr>
        <p:style>
          <a:lnRef idx="1">
            <a:schemeClr val="accent1"/>
          </a:lnRef>
          <a:fillRef idx="0">
            <a:schemeClr val="accent1"/>
          </a:fillRef>
          <a:effectRef idx="0">
            <a:schemeClr val="accent1"/>
          </a:effectRef>
          <a:fontRef idx="minor">
            <a:schemeClr val="tx1"/>
          </a:fontRef>
        </p:style>
      </p:cxnSp>
      <p:sp>
        <p:nvSpPr>
          <p:cNvPr id="23" name="Block Arc 22"/>
          <p:cNvSpPr/>
          <p:nvPr/>
        </p:nvSpPr>
        <p:spPr>
          <a:xfrm rot="20093678">
            <a:off x="5417032" y="3922176"/>
            <a:ext cx="2052228" cy="1584176"/>
          </a:xfrm>
          <a:prstGeom prst="blockArc">
            <a:avLst>
              <a:gd name="adj1" fmla="val 19494723"/>
              <a:gd name="adj2" fmla="val 21495139"/>
              <a:gd name="adj3" fmla="val 24763"/>
            </a:avLst>
          </a:prstGeom>
          <a:ln>
            <a:noFill/>
          </a:ln>
          <a:scene3d>
            <a:camera prst="isometricOffAxis2Top">
              <a:rot lat="2420166" lon="17490739" rev="6555795"/>
            </a:camera>
            <a:lightRig rig="threePt" dir="t"/>
          </a:scene3d>
          <a:sp3d prstMaterial="softEdge">
            <a:bevelT w="0" h="215900"/>
            <a:bevelB w="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8" name="Arc 57"/>
          <p:cNvSpPr/>
          <p:nvPr/>
        </p:nvSpPr>
        <p:spPr>
          <a:xfrm rot="19013895">
            <a:off x="6389253" y="3923966"/>
            <a:ext cx="1262037" cy="571321"/>
          </a:xfrm>
          <a:prstGeom prst="arc">
            <a:avLst>
              <a:gd name="adj1" fmla="val 10730108"/>
              <a:gd name="adj2" fmla="val 12914744"/>
            </a:avLst>
          </a:prstGeom>
          <a:ln w="317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1" name="Arc 50"/>
          <p:cNvSpPr/>
          <p:nvPr/>
        </p:nvSpPr>
        <p:spPr>
          <a:xfrm rot="19210336" flipV="1">
            <a:off x="6442642" y="3991535"/>
            <a:ext cx="1262037" cy="571321"/>
          </a:xfrm>
          <a:prstGeom prst="arc">
            <a:avLst>
              <a:gd name="adj1" fmla="val 10730108"/>
              <a:gd name="adj2" fmla="val 12914744"/>
            </a:avLst>
          </a:prstGeom>
          <a:ln w="317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6" name="Arc 25"/>
          <p:cNvSpPr/>
          <p:nvPr/>
        </p:nvSpPr>
        <p:spPr>
          <a:xfrm rot="19774021">
            <a:off x="6525868" y="3710233"/>
            <a:ext cx="1666653" cy="1244338"/>
          </a:xfrm>
          <a:prstGeom prst="arc">
            <a:avLst>
              <a:gd name="adj1" fmla="val 6448676"/>
              <a:gd name="adj2" fmla="val 11142227"/>
            </a:avLst>
          </a:prstGeom>
          <a:ln w="31750">
            <a:solidFill>
              <a:schemeClr val="accent6">
                <a:lumMod val="75000"/>
              </a:schemeClr>
            </a:solidFill>
            <a:prstDash val="sysDot"/>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52" name="Straight Arrow Connector 51"/>
          <p:cNvCxnSpPr/>
          <p:nvPr/>
        </p:nvCxnSpPr>
        <p:spPr>
          <a:xfrm flipH="1">
            <a:off x="5935626" y="4325327"/>
            <a:ext cx="1024345" cy="853994"/>
          </a:xfrm>
          <a:prstGeom prst="straightConnector1">
            <a:avLst/>
          </a:prstGeom>
          <a:ln w="38100">
            <a:solidFill>
              <a:srgbClr val="FFC000"/>
            </a:solidFill>
            <a:prstDash val="sysDot"/>
            <a:headEnd type="none"/>
            <a:tailEnd type="triangle" w="lg" len="med"/>
          </a:ln>
          <a:effectLst>
            <a:outerShdw blurRad="50800" dist="38100" dir="2700000" algn="tl" rotWithShape="0">
              <a:prstClr val="black">
                <a:alpha val="94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8959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childTnLst>
                                </p:cTn>
                              </p:par>
                              <p:par>
                                <p:cTn id="13" presetID="1"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strips(downRight)">
                                      <p:cBhvr>
                                        <p:cTn id="21" dur="500"/>
                                        <p:tgtEl>
                                          <p:spTgt spid="12"/>
                                        </p:tgtEl>
                                      </p:cBhvr>
                                    </p:animEffect>
                                  </p:childTnLst>
                                </p:cTn>
                              </p:par>
                              <p:par>
                                <p:cTn id="22" presetID="18" presetClass="entr" presetSubtype="6"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strips(downRight)">
                                      <p:cBhvr>
                                        <p:cTn id="24" dur="500"/>
                                        <p:tgtEl>
                                          <p:spTgt spid="13"/>
                                        </p:tgtEl>
                                      </p:cBhvr>
                                    </p:animEffect>
                                  </p:childTnLst>
                                </p:cTn>
                              </p:par>
                              <p:par>
                                <p:cTn id="25" presetID="18" presetClass="entr" presetSubtype="12"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strips(downLeft)">
                                      <p:cBhvr>
                                        <p:cTn id="27" dur="500"/>
                                        <p:tgtEl>
                                          <p:spTgt spid="16"/>
                                        </p:tgtEl>
                                      </p:cBhvr>
                                    </p:animEffect>
                                  </p:childTnLst>
                                </p:cTn>
                              </p:par>
                              <p:par>
                                <p:cTn id="28" presetID="18" presetClass="entr" presetSubtype="12" fill="hold" nodeType="with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strips(downLeft)">
                                      <p:cBhvr>
                                        <p:cTn id="30" dur="500"/>
                                        <p:tgtEl>
                                          <p:spTgt spid="52"/>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12"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strips(downLeft)">
                                      <p:cBhvr>
                                        <p:cTn id="35" dur="500"/>
                                        <p:tgtEl>
                                          <p:spTgt spid="37"/>
                                        </p:tgtEl>
                                      </p:cBhvr>
                                    </p:animEffect>
                                  </p:childTnLst>
                                </p:cTn>
                              </p:par>
                              <p:par>
                                <p:cTn id="36" presetID="18" presetClass="entr" presetSubtype="12" fill="hold" grpId="0" nodeType="withEffect">
                                  <p:stCondLst>
                                    <p:cond delay="0"/>
                                  </p:stCondLst>
                                  <p:childTnLst>
                                    <p:set>
                                      <p:cBhvr>
                                        <p:cTn id="37" dur="1" fill="hold">
                                          <p:stCondLst>
                                            <p:cond delay="0"/>
                                          </p:stCondLst>
                                        </p:cTn>
                                        <p:tgtEl>
                                          <p:spTgt spid="75"/>
                                        </p:tgtEl>
                                        <p:attrNameLst>
                                          <p:attrName>style.visibility</p:attrName>
                                        </p:attrNameLst>
                                      </p:cBhvr>
                                      <p:to>
                                        <p:strVal val="visible"/>
                                      </p:to>
                                    </p:set>
                                    <p:animEffect transition="in" filter="strips(downLeft)">
                                      <p:cBhvr>
                                        <p:cTn id="38" dur="500"/>
                                        <p:tgtEl>
                                          <p:spTgt spid="75"/>
                                        </p:tgtEl>
                                      </p:cBhvr>
                                    </p:animEffect>
                                  </p:childTnLst>
                                </p:cTn>
                              </p:par>
                              <p:par>
                                <p:cTn id="39" presetID="18" presetClass="entr" presetSubtype="1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strips(downLeft)">
                                      <p:cBhvr>
                                        <p:cTn id="41" dur="500"/>
                                        <p:tgtEl>
                                          <p:spTgt spid="44"/>
                                        </p:tgtEl>
                                      </p:cBhvr>
                                    </p:animEffect>
                                  </p:childTnLst>
                                </p:cTn>
                              </p:par>
                              <p:par>
                                <p:cTn id="42" presetID="18" presetClass="entr" presetSubtype="12" fill="hold" nodeType="with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strips(downLeft)">
                                      <p:cBhvr>
                                        <p:cTn id="44" dur="500"/>
                                        <p:tgtEl>
                                          <p:spTgt spid="42"/>
                                        </p:tgtEl>
                                      </p:cBhvr>
                                    </p:animEffect>
                                  </p:childTnLst>
                                </p:cTn>
                              </p:par>
                              <p:par>
                                <p:cTn id="45" presetID="18" presetClass="entr" presetSubtype="12"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strips(downLeft)">
                                      <p:cBhvr>
                                        <p:cTn id="47" dur="500"/>
                                        <p:tgtEl>
                                          <p:spTgt spid="39"/>
                                        </p:tgtEl>
                                      </p:cBhvr>
                                    </p:animEffect>
                                  </p:childTnLst>
                                </p:cTn>
                              </p:par>
                              <p:par>
                                <p:cTn id="48" presetID="18" presetClass="entr" presetSubtype="12" fill="hold"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strips(downLeft)">
                                      <p:cBhvr>
                                        <p:cTn id="50" dur="500"/>
                                        <p:tgtEl>
                                          <p:spTgt spid="27"/>
                                        </p:tgtEl>
                                      </p:cBhvr>
                                    </p:animEffect>
                                  </p:childTnLst>
                                </p:cTn>
                              </p:par>
                              <p:par>
                                <p:cTn id="51" presetID="18" presetClass="entr" presetSubtype="12" fill="hold" grpId="0" nodeType="withEffect">
                                  <p:stCondLst>
                                    <p:cond delay="0"/>
                                  </p:stCondLst>
                                  <p:childTnLst>
                                    <p:set>
                                      <p:cBhvr>
                                        <p:cTn id="52" dur="1" fill="hold">
                                          <p:stCondLst>
                                            <p:cond delay="0"/>
                                          </p:stCondLst>
                                        </p:cTn>
                                        <p:tgtEl>
                                          <p:spTgt spid="77"/>
                                        </p:tgtEl>
                                        <p:attrNameLst>
                                          <p:attrName>style.visibility</p:attrName>
                                        </p:attrNameLst>
                                      </p:cBhvr>
                                      <p:to>
                                        <p:strVal val="visible"/>
                                      </p:to>
                                    </p:set>
                                    <p:animEffect transition="in" filter="strips(downLeft)">
                                      <p:cBhvr>
                                        <p:cTn id="53" dur="500"/>
                                        <p:tgtEl>
                                          <p:spTgt spid="77"/>
                                        </p:tgtEl>
                                      </p:cBhvr>
                                    </p:animEffect>
                                  </p:childTnLst>
                                </p:cTn>
                              </p:par>
                              <p:par>
                                <p:cTn id="54" presetID="18" presetClass="entr" presetSubtype="12" fill="hold" grpId="0" nodeType="withEffect">
                                  <p:stCondLst>
                                    <p:cond delay="0"/>
                                  </p:stCondLst>
                                  <p:childTnLst>
                                    <p:set>
                                      <p:cBhvr>
                                        <p:cTn id="55" dur="1" fill="hold">
                                          <p:stCondLst>
                                            <p:cond delay="0"/>
                                          </p:stCondLst>
                                        </p:cTn>
                                        <p:tgtEl>
                                          <p:spTgt spid="78"/>
                                        </p:tgtEl>
                                        <p:attrNameLst>
                                          <p:attrName>style.visibility</p:attrName>
                                        </p:attrNameLst>
                                      </p:cBhvr>
                                      <p:to>
                                        <p:strVal val="visible"/>
                                      </p:to>
                                    </p:set>
                                    <p:animEffect transition="in" filter="strips(downLeft)">
                                      <p:cBhvr>
                                        <p:cTn id="56" dur="500"/>
                                        <p:tgtEl>
                                          <p:spTgt spid="7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fade">
                                      <p:cBhvr>
                                        <p:cTn id="5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p:bldP spid="75" grpId="0"/>
      <p:bldP spid="77" grpId="0"/>
      <p:bldP spid="78" grpId="0"/>
      <p:bldP spid="46" grpId="0" animBg="1"/>
      <p:bldP spid="47" grpId="0"/>
      <p:bldP spid="4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João\Desktop\IDPASC Higgs\Untitled.png"/>
          <p:cNvPicPr>
            <a:picLocks noChangeAspect="1" noChangeArrowheads="1"/>
          </p:cNvPicPr>
          <p:nvPr/>
        </p:nvPicPr>
        <p:blipFill>
          <a:blip r:embed="rId3" cstate="print"/>
          <a:srcRect/>
          <a:stretch>
            <a:fillRect/>
          </a:stretch>
        </p:blipFill>
        <p:spPr bwMode="auto">
          <a:xfrm rot="651588">
            <a:off x="4184155" y="1482492"/>
            <a:ext cx="3576889" cy="2662633"/>
          </a:xfrm>
          <a:prstGeom prst="rect">
            <a:avLst/>
          </a:prstGeom>
          <a:noFill/>
        </p:spPr>
      </p:pic>
      <p:sp>
        <p:nvSpPr>
          <p:cNvPr id="7" name="Rectangle 6"/>
          <p:cNvSpPr/>
          <p:nvPr/>
        </p:nvSpPr>
        <p:spPr>
          <a:xfrm>
            <a:off x="1917651" y="8620"/>
            <a:ext cx="735991" cy="720080"/>
          </a:xfrm>
          <a:prstGeom prst="rect">
            <a:avLst/>
          </a:prstGeom>
          <a:solidFill>
            <a:srgbClr val="006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p:cNvSpPr>
            <a:spLocks noGrp="1"/>
          </p:cNvSpPr>
          <p:nvPr>
            <p:ph type="title"/>
          </p:nvPr>
        </p:nvSpPr>
        <p:spPr/>
        <p:txBody>
          <a:bodyPr/>
          <a:lstStyle/>
          <a:p>
            <a:r>
              <a:rPr lang="en-US" dirty="0" smtClean="0"/>
              <a:t>3D Simulation</a:t>
            </a:r>
            <a:endParaRPr lang="en-US" dirty="0"/>
          </a:p>
        </p:txBody>
      </p:sp>
      <p:grpSp>
        <p:nvGrpSpPr>
          <p:cNvPr id="23" name="Group 24"/>
          <p:cNvGrpSpPr/>
          <p:nvPr/>
        </p:nvGrpSpPr>
        <p:grpSpPr>
          <a:xfrm rot="16200000">
            <a:off x="6220321" y="3464561"/>
            <a:ext cx="3184992" cy="2876345"/>
            <a:chOff x="3003395" y="2568773"/>
            <a:chExt cx="4327608" cy="3908233"/>
          </a:xfrm>
        </p:grpSpPr>
        <p:sp>
          <p:nvSpPr>
            <p:cNvPr id="24" name="Arc 23"/>
            <p:cNvSpPr/>
            <p:nvPr/>
          </p:nvSpPr>
          <p:spPr>
            <a:xfrm rot="1116794">
              <a:off x="4897175" y="3172225"/>
              <a:ext cx="1966172" cy="1716937"/>
            </a:xfrm>
            <a:prstGeom prst="arc">
              <a:avLst>
                <a:gd name="adj1" fmla="val 13760231"/>
                <a:gd name="adj2" fmla="val 19289830"/>
              </a:avLst>
            </a:prstGeom>
            <a:ln w="3492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400"/>
            </a:p>
          </p:txBody>
        </p:sp>
        <p:grpSp>
          <p:nvGrpSpPr>
            <p:cNvPr id="25" name="Group 23"/>
            <p:cNvGrpSpPr/>
            <p:nvPr/>
          </p:nvGrpSpPr>
          <p:grpSpPr>
            <a:xfrm>
              <a:off x="3003395" y="2568773"/>
              <a:ext cx="4327608" cy="3908233"/>
              <a:chOff x="3003395" y="2568773"/>
              <a:chExt cx="4327608" cy="3908233"/>
            </a:xfrm>
          </p:grpSpPr>
          <p:cxnSp>
            <p:nvCxnSpPr>
              <p:cNvPr id="26" name="Straight Connector 25"/>
              <p:cNvCxnSpPr/>
              <p:nvPr/>
            </p:nvCxnSpPr>
            <p:spPr>
              <a:xfrm flipV="1">
                <a:off x="4644451" y="3185592"/>
                <a:ext cx="900100" cy="1395536"/>
              </a:xfrm>
              <a:prstGeom prst="line">
                <a:avLst/>
              </a:prstGeom>
              <a:ln w="3492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5436539" y="3689648"/>
                <a:ext cx="1332148" cy="1260140"/>
              </a:xfrm>
              <a:prstGeom prst="line">
                <a:avLst/>
              </a:prstGeom>
              <a:ln w="3492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5688567" y="4913784"/>
                <a:ext cx="1584176" cy="999492"/>
              </a:xfrm>
              <a:prstGeom prst="line">
                <a:avLst/>
              </a:prstGeom>
              <a:ln w="3492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9" name="Arc 28"/>
              <p:cNvSpPr/>
              <p:nvPr/>
            </p:nvSpPr>
            <p:spPr>
              <a:xfrm rot="4264262">
                <a:off x="4102392" y="3363116"/>
                <a:ext cx="3324606" cy="2903174"/>
              </a:xfrm>
              <a:prstGeom prst="arc">
                <a:avLst>
                  <a:gd name="adj1" fmla="val 14535131"/>
                  <a:gd name="adj2" fmla="val 17576061"/>
                </a:avLst>
              </a:prstGeom>
              <a:ln w="3492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400"/>
              </a:p>
            </p:txBody>
          </p:sp>
          <p:sp>
            <p:nvSpPr>
              <p:cNvPr id="30" name="Arc 29"/>
              <p:cNvSpPr/>
              <p:nvPr/>
            </p:nvSpPr>
            <p:spPr>
              <a:xfrm rot="4264262">
                <a:off x="2782216" y="2789952"/>
                <a:ext cx="3489690" cy="3047332"/>
              </a:xfrm>
              <a:prstGeom prst="arc">
                <a:avLst>
                  <a:gd name="adj1" fmla="val 14535131"/>
                  <a:gd name="adj2" fmla="val 16990971"/>
                </a:avLst>
              </a:prstGeom>
              <a:ln w="3492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400"/>
              </a:p>
            </p:txBody>
          </p:sp>
          <p:sp>
            <p:nvSpPr>
              <p:cNvPr id="31" name="Arc 30"/>
              <p:cNvSpPr/>
              <p:nvPr/>
            </p:nvSpPr>
            <p:spPr>
              <a:xfrm rot="1116794">
                <a:off x="5185122" y="4200449"/>
                <a:ext cx="2145881" cy="1873866"/>
              </a:xfrm>
              <a:prstGeom prst="arc">
                <a:avLst>
                  <a:gd name="adj1" fmla="val 14382439"/>
                  <a:gd name="adj2" fmla="val 19289830"/>
                </a:avLst>
              </a:prstGeom>
              <a:ln w="3492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400"/>
              </a:p>
            </p:txBody>
          </p:sp>
          <p:cxnSp>
            <p:nvCxnSpPr>
              <p:cNvPr id="32" name="Straight Connector 31"/>
              <p:cNvCxnSpPr/>
              <p:nvPr/>
            </p:nvCxnSpPr>
            <p:spPr>
              <a:xfrm flipV="1">
                <a:off x="4896479" y="4185084"/>
                <a:ext cx="1152128" cy="1260140"/>
              </a:xfrm>
              <a:prstGeom prst="line">
                <a:avLst/>
              </a:prstGeom>
              <a:ln w="3492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33" name="Picture 2"/>
              <p:cNvPicPr>
                <a:picLocks noChangeAspect="1" noChangeArrowheads="1"/>
              </p:cNvPicPr>
              <p:nvPr/>
            </p:nvPicPr>
            <p:blipFill>
              <a:blip r:embed="rId4" cstate="print"/>
              <a:srcRect/>
              <a:stretch>
                <a:fillRect/>
              </a:stretch>
            </p:blipFill>
            <p:spPr bwMode="auto">
              <a:xfrm>
                <a:off x="4392423" y="4697760"/>
                <a:ext cx="1576574" cy="1140107"/>
              </a:xfrm>
              <a:prstGeom prst="rect">
                <a:avLst/>
              </a:prstGeom>
              <a:noFill/>
              <a:ln w="9525">
                <a:noFill/>
                <a:miter lim="800000"/>
                <a:headEnd/>
                <a:tailEnd/>
              </a:ln>
              <a:scene3d>
                <a:camera prst="orthographicFront">
                  <a:rot lat="1452405" lon="3830549" rev="911056"/>
                </a:camera>
                <a:lightRig rig="threePt" dir="t"/>
              </a:scene3d>
            </p:spPr>
          </p:pic>
        </p:grpSp>
      </p:grpSp>
      <p:grpSp>
        <p:nvGrpSpPr>
          <p:cNvPr id="8" name="Group 24"/>
          <p:cNvGrpSpPr/>
          <p:nvPr/>
        </p:nvGrpSpPr>
        <p:grpSpPr>
          <a:xfrm>
            <a:off x="2794202" y="2785751"/>
            <a:ext cx="3184992" cy="2876345"/>
            <a:chOff x="3003395" y="2568773"/>
            <a:chExt cx="4327608" cy="3908233"/>
          </a:xfrm>
        </p:grpSpPr>
        <p:sp>
          <p:nvSpPr>
            <p:cNvPr id="9" name="Arc 8"/>
            <p:cNvSpPr/>
            <p:nvPr/>
          </p:nvSpPr>
          <p:spPr>
            <a:xfrm rot="1116794">
              <a:off x="4897175" y="3172225"/>
              <a:ext cx="1966172" cy="1716937"/>
            </a:xfrm>
            <a:prstGeom prst="arc">
              <a:avLst>
                <a:gd name="adj1" fmla="val 13760231"/>
                <a:gd name="adj2" fmla="val 19289830"/>
              </a:avLst>
            </a:prstGeom>
            <a:ln w="3492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400"/>
            </a:p>
          </p:txBody>
        </p:sp>
        <p:grpSp>
          <p:nvGrpSpPr>
            <p:cNvPr id="10" name="Group 23"/>
            <p:cNvGrpSpPr/>
            <p:nvPr/>
          </p:nvGrpSpPr>
          <p:grpSpPr>
            <a:xfrm>
              <a:off x="3003395" y="2568773"/>
              <a:ext cx="4327608" cy="3908233"/>
              <a:chOff x="3003395" y="2568773"/>
              <a:chExt cx="4327608" cy="3908233"/>
            </a:xfrm>
          </p:grpSpPr>
          <p:cxnSp>
            <p:nvCxnSpPr>
              <p:cNvPr id="11" name="Straight Connector 10"/>
              <p:cNvCxnSpPr/>
              <p:nvPr/>
            </p:nvCxnSpPr>
            <p:spPr>
              <a:xfrm flipV="1">
                <a:off x="4644451" y="3185592"/>
                <a:ext cx="900100" cy="1395536"/>
              </a:xfrm>
              <a:prstGeom prst="line">
                <a:avLst/>
              </a:prstGeom>
              <a:ln w="3492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5436539" y="3689648"/>
                <a:ext cx="1332148" cy="1260140"/>
              </a:xfrm>
              <a:prstGeom prst="line">
                <a:avLst/>
              </a:prstGeom>
              <a:ln w="3492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5688567" y="4913784"/>
                <a:ext cx="1584176" cy="999492"/>
              </a:xfrm>
              <a:prstGeom prst="line">
                <a:avLst/>
              </a:prstGeom>
              <a:ln w="3492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4" name="Arc 13"/>
              <p:cNvSpPr/>
              <p:nvPr/>
            </p:nvSpPr>
            <p:spPr>
              <a:xfrm rot="4264262">
                <a:off x="4102392" y="3363116"/>
                <a:ext cx="3324606" cy="2903174"/>
              </a:xfrm>
              <a:prstGeom prst="arc">
                <a:avLst>
                  <a:gd name="adj1" fmla="val 14535131"/>
                  <a:gd name="adj2" fmla="val 17576061"/>
                </a:avLst>
              </a:prstGeom>
              <a:ln w="3492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400"/>
              </a:p>
            </p:txBody>
          </p:sp>
          <p:sp>
            <p:nvSpPr>
              <p:cNvPr id="15" name="Arc 14"/>
              <p:cNvSpPr/>
              <p:nvPr/>
            </p:nvSpPr>
            <p:spPr>
              <a:xfrm rot="4264262">
                <a:off x="2782216" y="2789952"/>
                <a:ext cx="3489690" cy="3047332"/>
              </a:xfrm>
              <a:prstGeom prst="arc">
                <a:avLst>
                  <a:gd name="adj1" fmla="val 14535131"/>
                  <a:gd name="adj2" fmla="val 16990971"/>
                </a:avLst>
              </a:prstGeom>
              <a:ln w="3492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400"/>
              </a:p>
            </p:txBody>
          </p:sp>
          <p:sp>
            <p:nvSpPr>
              <p:cNvPr id="16" name="Arc 15"/>
              <p:cNvSpPr/>
              <p:nvPr/>
            </p:nvSpPr>
            <p:spPr>
              <a:xfrm rot="1116794">
                <a:off x="5185122" y="4200449"/>
                <a:ext cx="2145881" cy="1873866"/>
              </a:xfrm>
              <a:prstGeom prst="arc">
                <a:avLst>
                  <a:gd name="adj1" fmla="val 14382439"/>
                  <a:gd name="adj2" fmla="val 19289830"/>
                </a:avLst>
              </a:prstGeom>
              <a:ln w="3492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400"/>
              </a:p>
            </p:txBody>
          </p:sp>
          <p:cxnSp>
            <p:nvCxnSpPr>
              <p:cNvPr id="17" name="Straight Connector 16"/>
              <p:cNvCxnSpPr/>
              <p:nvPr/>
            </p:nvCxnSpPr>
            <p:spPr>
              <a:xfrm flipV="1">
                <a:off x="4896479" y="4185084"/>
                <a:ext cx="1152128" cy="1260140"/>
              </a:xfrm>
              <a:prstGeom prst="line">
                <a:avLst/>
              </a:prstGeom>
              <a:ln w="3492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8" name="Picture 2"/>
              <p:cNvPicPr>
                <a:picLocks noChangeAspect="1" noChangeArrowheads="1"/>
              </p:cNvPicPr>
              <p:nvPr/>
            </p:nvPicPr>
            <p:blipFill>
              <a:blip r:embed="rId4" cstate="print"/>
              <a:srcRect/>
              <a:stretch>
                <a:fillRect/>
              </a:stretch>
            </p:blipFill>
            <p:spPr bwMode="auto">
              <a:xfrm>
                <a:off x="4392423" y="4697760"/>
                <a:ext cx="1576574" cy="1140107"/>
              </a:xfrm>
              <a:prstGeom prst="rect">
                <a:avLst/>
              </a:prstGeom>
              <a:noFill/>
              <a:ln w="9525">
                <a:noFill/>
                <a:miter lim="800000"/>
                <a:headEnd/>
                <a:tailEnd/>
              </a:ln>
              <a:scene3d>
                <a:camera prst="orthographicFront">
                  <a:rot lat="1452405" lon="3830549" rev="911056"/>
                </a:camera>
                <a:lightRig rig="threePt" dir="t"/>
              </a:scene3d>
            </p:spPr>
          </p:pic>
        </p:grpSp>
      </p:grpSp>
      <p:cxnSp>
        <p:nvCxnSpPr>
          <p:cNvPr id="19" name="Straight Arrow Connector 18"/>
          <p:cNvCxnSpPr/>
          <p:nvPr/>
        </p:nvCxnSpPr>
        <p:spPr>
          <a:xfrm>
            <a:off x="6606707" y="3781615"/>
            <a:ext cx="414116" cy="396225"/>
          </a:xfrm>
          <a:prstGeom prst="straightConnector1">
            <a:avLst/>
          </a:prstGeom>
          <a:ln w="38100">
            <a:solidFill>
              <a:srgbClr val="FF9933"/>
            </a:solidFill>
            <a:prstDash val="solid"/>
            <a:tailEnd type="triangle"/>
          </a:ln>
          <a:effectLst>
            <a:outerShdw blurRad="50800" dist="38100" dir="2700000" algn="tl" rotWithShape="0">
              <a:prstClr val="black">
                <a:alpha val="94000"/>
              </a:prstClr>
            </a:outerShdw>
          </a:effectLst>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787439" y="3304129"/>
            <a:ext cx="1351392" cy="523220"/>
          </a:xfrm>
          <a:prstGeom prst="rect">
            <a:avLst/>
          </a:prstGeom>
          <a:gradFill flip="none" rotWithShape="1">
            <a:gsLst>
              <a:gs pos="69000">
                <a:schemeClr val="bg1">
                  <a:alpha val="61000"/>
                </a:schemeClr>
              </a:gs>
              <a:gs pos="58000">
                <a:schemeClr val="bg1">
                  <a:alpha val="61000"/>
                </a:schemeClr>
              </a:gs>
              <a:gs pos="82000">
                <a:schemeClr val="bg1">
                  <a:alpha val="14000"/>
                </a:schemeClr>
              </a:gs>
              <a:gs pos="100000">
                <a:schemeClr val="bg1">
                  <a:alpha val="0"/>
                </a:schemeClr>
              </a:gs>
            </a:gsLst>
            <a:path path="circle">
              <a:fillToRect l="50000" t="50000" r="50000" b="50000"/>
            </a:path>
            <a:tileRect/>
          </a:gradFill>
        </p:spPr>
        <p:txBody>
          <a:bodyPr wrap="square" rtlCol="0">
            <a:spAutoFit/>
          </a:bodyPr>
          <a:lstStyle/>
          <a:p>
            <a:pPr algn="ctr"/>
            <a:r>
              <a:rPr lang="en-GB" sz="1400" b="1" dirty="0" smtClean="0">
                <a:solidFill>
                  <a:srgbClr val="FFC000"/>
                </a:solidFill>
                <a:effectLst>
                  <a:outerShdw blurRad="38100" dist="38100" dir="2700000" algn="tl">
                    <a:srgbClr val="000000">
                      <a:alpha val="43137"/>
                    </a:srgbClr>
                  </a:outerShdw>
                </a:effectLst>
              </a:rPr>
              <a:t>Cherenkov </a:t>
            </a:r>
            <a:br>
              <a:rPr lang="en-GB" sz="1400" b="1" dirty="0" smtClean="0">
                <a:solidFill>
                  <a:srgbClr val="FFC000"/>
                </a:solidFill>
                <a:effectLst>
                  <a:outerShdw blurRad="38100" dist="38100" dir="2700000" algn="tl">
                    <a:srgbClr val="000000">
                      <a:alpha val="43137"/>
                    </a:srgbClr>
                  </a:outerShdw>
                </a:effectLst>
              </a:rPr>
            </a:br>
            <a:r>
              <a:rPr lang="en-GB" sz="1400" b="1" dirty="0" smtClean="0">
                <a:solidFill>
                  <a:srgbClr val="FFC000"/>
                </a:solidFill>
                <a:effectLst>
                  <a:outerShdw blurRad="38100" dist="38100" dir="2700000" algn="tl">
                    <a:srgbClr val="000000">
                      <a:alpha val="43137"/>
                    </a:srgbClr>
                  </a:outerShdw>
                </a:effectLst>
              </a:rPr>
              <a:t>Light</a:t>
            </a:r>
            <a:endParaRPr lang="en-GB" sz="1400" b="1" dirty="0">
              <a:solidFill>
                <a:srgbClr val="FFC000"/>
              </a:solidFill>
              <a:effectLst>
                <a:outerShdw blurRad="38100" dist="38100" dir="2700000" algn="tl">
                  <a:srgbClr val="000000">
                    <a:alpha val="43137"/>
                  </a:srgbClr>
                </a:outerShdw>
              </a:effectLst>
            </a:endParaRPr>
          </a:p>
        </p:txBody>
      </p:sp>
      <p:cxnSp>
        <p:nvCxnSpPr>
          <p:cNvPr id="21" name="Straight Arrow Connector 20"/>
          <p:cNvCxnSpPr/>
          <p:nvPr/>
        </p:nvCxnSpPr>
        <p:spPr>
          <a:xfrm>
            <a:off x="6533095" y="3626393"/>
            <a:ext cx="631732" cy="445775"/>
          </a:xfrm>
          <a:prstGeom prst="straightConnector1">
            <a:avLst/>
          </a:prstGeom>
          <a:ln w="38100">
            <a:solidFill>
              <a:srgbClr val="FF9933"/>
            </a:solidFill>
            <a:prstDash val="solid"/>
            <a:tailEnd type="triangle"/>
          </a:ln>
          <a:effectLst>
            <a:outerShdw blurRad="50800" dist="38100" dir="2700000" algn="tl" rotWithShape="0">
              <a:prstClr val="black">
                <a:alpha val="94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6524098" y="3821528"/>
            <a:ext cx="119411" cy="376495"/>
          </a:xfrm>
          <a:prstGeom prst="straightConnector1">
            <a:avLst/>
          </a:prstGeom>
          <a:ln w="38100">
            <a:solidFill>
              <a:srgbClr val="FF9933"/>
            </a:solidFill>
            <a:prstDash val="solid"/>
            <a:tailEnd type="triangle"/>
          </a:ln>
          <a:effectLst>
            <a:outerShdw blurRad="50800" dist="38100" dir="2700000" algn="tl" rotWithShape="0">
              <a:prstClr val="black">
                <a:alpha val="94000"/>
              </a:prstClr>
            </a:outerShdw>
          </a:effectLst>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252224" y="2727091"/>
            <a:ext cx="1245908" cy="523220"/>
          </a:xfrm>
          <a:prstGeom prst="rect">
            <a:avLst/>
          </a:prstGeom>
          <a:noFill/>
        </p:spPr>
        <p:txBody>
          <a:bodyPr wrap="square" rtlCol="0">
            <a:spAutoFit/>
          </a:bodyPr>
          <a:lstStyle/>
          <a:p>
            <a:pPr algn="ctr"/>
            <a:r>
              <a:rPr lang="en-GB" sz="1400" b="1" dirty="0" smtClean="0">
                <a:solidFill>
                  <a:srgbClr val="0000FF"/>
                </a:solidFill>
                <a:effectLst>
                  <a:outerShdw blurRad="38100" dist="38100" dir="2700000" algn="tl">
                    <a:srgbClr val="000000">
                      <a:alpha val="43137"/>
                    </a:srgbClr>
                  </a:outerShdw>
                </a:effectLst>
              </a:rPr>
              <a:t>Fluorescence Light</a:t>
            </a:r>
            <a:endParaRPr lang="en-GB" sz="1400" b="1" dirty="0">
              <a:solidFill>
                <a:srgbClr val="0000FF"/>
              </a:solidFill>
              <a:effectLst>
                <a:outerShdw blurRad="38100" dist="38100" dir="2700000" algn="tl">
                  <a:srgbClr val="000000">
                    <a:alpha val="43137"/>
                  </a:srgbClr>
                </a:outerShdw>
              </a:effectLst>
            </a:endParaRPr>
          </a:p>
        </p:txBody>
      </p:sp>
      <p:cxnSp>
        <p:nvCxnSpPr>
          <p:cNvPr id="35" name="Straight Arrow Connector 34"/>
          <p:cNvCxnSpPr/>
          <p:nvPr/>
        </p:nvCxnSpPr>
        <p:spPr>
          <a:xfrm>
            <a:off x="6245683" y="3258412"/>
            <a:ext cx="1137579" cy="615957"/>
          </a:xfrm>
          <a:prstGeom prst="straightConnector1">
            <a:avLst/>
          </a:prstGeom>
          <a:ln w="38100">
            <a:solidFill>
              <a:srgbClr val="FF9933"/>
            </a:solidFill>
            <a:prstDash val="solid"/>
            <a:tailEnd type="triangle"/>
          </a:ln>
          <a:effectLst>
            <a:outerShdw blurRad="50800" dist="38100" dir="2700000" algn="tl" rotWithShape="0">
              <a:prstClr val="black">
                <a:alpha val="94000"/>
              </a:prstClr>
            </a:outerShdw>
          </a:effectLst>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a:off x="5191500" y="3244340"/>
            <a:ext cx="373846" cy="529171"/>
          </a:xfrm>
          <a:prstGeom prst="straightConnector1">
            <a:avLst/>
          </a:prstGeom>
          <a:ln w="38100">
            <a:solidFill>
              <a:srgbClr val="0000FF"/>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5303662" y="3353114"/>
            <a:ext cx="376241" cy="532559"/>
          </a:xfrm>
          <a:prstGeom prst="straightConnector1">
            <a:avLst/>
          </a:prstGeom>
          <a:ln w="38100">
            <a:solidFill>
              <a:srgbClr val="0000FF"/>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a:off x="5415824" y="3463220"/>
            <a:ext cx="377692" cy="534615"/>
          </a:xfrm>
          <a:prstGeom prst="straightConnector1">
            <a:avLst/>
          </a:prstGeom>
          <a:ln w="38100">
            <a:solidFill>
              <a:srgbClr val="0000FF"/>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5091064" y="3623200"/>
            <a:ext cx="476962" cy="476961"/>
            <a:chOff x="3023828" y="3429000"/>
            <a:chExt cx="648072" cy="648071"/>
          </a:xfrm>
          <a:effectLst/>
        </p:grpSpPr>
        <p:cxnSp>
          <p:nvCxnSpPr>
            <p:cNvPr id="42" name="Straight Arrow Connector 41"/>
            <p:cNvCxnSpPr/>
            <p:nvPr/>
          </p:nvCxnSpPr>
          <p:spPr>
            <a:xfrm flipV="1">
              <a:off x="3348038" y="3429000"/>
              <a:ext cx="0" cy="252028"/>
            </a:xfrm>
            <a:prstGeom prst="straightConnector1">
              <a:avLst/>
            </a:prstGeom>
            <a:ln w="34925">
              <a:solidFill>
                <a:schemeClr val="tx2">
                  <a:lumMod val="60000"/>
                  <a:lumOff val="4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5400000" flipV="1">
              <a:off x="3545886" y="3627022"/>
              <a:ext cx="0" cy="252028"/>
            </a:xfrm>
            <a:prstGeom prst="straightConnector1">
              <a:avLst/>
            </a:prstGeom>
            <a:ln w="34925">
              <a:solidFill>
                <a:schemeClr val="tx2">
                  <a:lumMod val="60000"/>
                  <a:lumOff val="4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rot="10800000" flipV="1">
              <a:off x="3348038" y="3825043"/>
              <a:ext cx="0" cy="252028"/>
            </a:xfrm>
            <a:prstGeom prst="straightConnector1">
              <a:avLst/>
            </a:prstGeom>
            <a:ln w="34925">
              <a:solidFill>
                <a:schemeClr val="tx2">
                  <a:lumMod val="60000"/>
                  <a:lumOff val="4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16200000" flipV="1">
              <a:off x="3149842" y="3627022"/>
              <a:ext cx="0" cy="252028"/>
            </a:xfrm>
            <a:prstGeom prst="straightConnector1">
              <a:avLst/>
            </a:prstGeom>
            <a:ln w="34925">
              <a:solidFill>
                <a:schemeClr val="tx2">
                  <a:lumMod val="60000"/>
                  <a:lumOff val="4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3131840" y="3825044"/>
              <a:ext cx="144016" cy="144016"/>
            </a:xfrm>
            <a:prstGeom prst="straightConnector1">
              <a:avLst/>
            </a:prstGeom>
            <a:ln w="34925">
              <a:solidFill>
                <a:schemeClr val="tx2">
                  <a:lumMod val="60000"/>
                  <a:lumOff val="4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flipV="1">
              <a:off x="3167510" y="3537012"/>
              <a:ext cx="108346" cy="144016"/>
            </a:xfrm>
            <a:prstGeom prst="straightConnector1">
              <a:avLst/>
            </a:prstGeom>
            <a:ln w="34925">
              <a:solidFill>
                <a:schemeClr val="tx2">
                  <a:lumMod val="60000"/>
                  <a:lumOff val="4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rot="16200000" flipH="1">
              <a:off x="3419872" y="3825044"/>
              <a:ext cx="144016" cy="144016"/>
            </a:xfrm>
            <a:prstGeom prst="straightConnector1">
              <a:avLst/>
            </a:prstGeom>
            <a:ln w="34925">
              <a:solidFill>
                <a:schemeClr val="tx2">
                  <a:lumMod val="60000"/>
                  <a:lumOff val="4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rot="10800000" flipH="1">
              <a:off x="3419872" y="3537012"/>
              <a:ext cx="144016" cy="144016"/>
            </a:xfrm>
            <a:prstGeom prst="straightConnector1">
              <a:avLst/>
            </a:prstGeom>
            <a:ln w="34925">
              <a:solidFill>
                <a:schemeClr val="tx2">
                  <a:lumMod val="60000"/>
                  <a:lumOff val="40000"/>
                </a:schemeClr>
              </a:solidFill>
              <a:tailEnd type="triangle"/>
            </a:ln>
            <a:effectLst/>
          </p:spPr>
          <p:style>
            <a:lnRef idx="1">
              <a:schemeClr val="accent1"/>
            </a:lnRef>
            <a:fillRef idx="0">
              <a:schemeClr val="accent1"/>
            </a:fillRef>
            <a:effectRef idx="0">
              <a:schemeClr val="accent1"/>
            </a:effectRef>
            <a:fontRef idx="minor">
              <a:schemeClr val="tx1"/>
            </a:fontRef>
          </p:style>
        </p:cxnSp>
      </p:grpSp>
      <p:cxnSp>
        <p:nvCxnSpPr>
          <p:cNvPr id="50" name="Straight Arrow Connector 49"/>
          <p:cNvCxnSpPr/>
          <p:nvPr/>
        </p:nvCxnSpPr>
        <p:spPr>
          <a:xfrm flipV="1">
            <a:off x="6186067" y="2693340"/>
            <a:ext cx="572200" cy="117727"/>
          </a:xfrm>
          <a:prstGeom prst="straightConnector1">
            <a:avLst/>
          </a:prstGeom>
          <a:ln w="38100">
            <a:solidFill>
              <a:srgbClr val="0000FF"/>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6298229" y="2805502"/>
            <a:ext cx="572200" cy="117727"/>
          </a:xfrm>
          <a:prstGeom prst="straightConnector1">
            <a:avLst/>
          </a:prstGeom>
          <a:ln w="38100">
            <a:solidFill>
              <a:srgbClr val="0000FF"/>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6410391" y="2917664"/>
            <a:ext cx="572200" cy="117727"/>
          </a:xfrm>
          <a:prstGeom prst="straightConnector1">
            <a:avLst/>
          </a:prstGeom>
          <a:ln w="38100">
            <a:solidFill>
              <a:srgbClr val="0000FF"/>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2" name="CaixaDeTexto 16"/>
          <p:cNvSpPr txBox="1">
            <a:spLocks noChangeArrowheads="1"/>
          </p:cNvSpPr>
          <p:nvPr/>
        </p:nvSpPr>
        <p:spPr bwMode="auto">
          <a:xfrm>
            <a:off x="5630404" y="4905582"/>
            <a:ext cx="1907848" cy="538609"/>
          </a:xfrm>
          <a:prstGeom prst="rect">
            <a:avLst/>
          </a:prstGeom>
          <a:noFill/>
          <a:ln w="9525">
            <a:noFill/>
            <a:miter lim="800000"/>
            <a:headEnd/>
            <a:tailEnd/>
          </a:ln>
        </p:spPr>
        <p:txBody>
          <a:bodyPr wrap="square">
            <a:spAutoFit/>
          </a:bodyPr>
          <a:lstStyle/>
          <a:p>
            <a:pPr marL="285750" indent="-285750">
              <a:spcBef>
                <a:spcPts val="600"/>
              </a:spcBef>
              <a:buFont typeface="Wingdings" pitchFamily="2" charset="2"/>
              <a:buChar char="q"/>
            </a:pPr>
            <a:r>
              <a:rPr lang="pt-PT" sz="1200" b="1" dirty="0" err="1" smtClean="0">
                <a:solidFill>
                  <a:srgbClr val="8497B0"/>
                </a:solidFill>
                <a:effectLst>
                  <a:outerShdw blurRad="38100" dist="38100" dir="2700000" algn="tl">
                    <a:srgbClr val="000000">
                      <a:alpha val="43137"/>
                    </a:srgbClr>
                  </a:outerShdw>
                </a:effectLst>
                <a:latin typeface="Calibri" pitchFamily="34" charset="0"/>
              </a:rPr>
              <a:t>Rayleight</a:t>
            </a:r>
            <a:r>
              <a:rPr lang="pt-PT" sz="1200" b="1" dirty="0" smtClean="0">
                <a:solidFill>
                  <a:srgbClr val="8497B0"/>
                </a:solidFill>
                <a:effectLst>
                  <a:outerShdw blurRad="38100" dist="38100" dir="2700000" algn="tl">
                    <a:srgbClr val="000000">
                      <a:alpha val="43137"/>
                    </a:srgbClr>
                  </a:outerShdw>
                </a:effectLst>
                <a:latin typeface="Calibri" pitchFamily="34" charset="0"/>
              </a:rPr>
              <a:t> </a:t>
            </a:r>
            <a:r>
              <a:rPr lang="pt-PT" sz="1200" b="1" dirty="0" err="1" smtClean="0">
                <a:solidFill>
                  <a:srgbClr val="8497B0"/>
                </a:solidFill>
                <a:effectLst>
                  <a:outerShdw blurRad="38100" dist="38100" dir="2700000" algn="tl">
                    <a:srgbClr val="000000">
                      <a:alpha val="43137"/>
                    </a:srgbClr>
                  </a:outerShdw>
                </a:effectLst>
                <a:latin typeface="Calibri" pitchFamily="34" charset="0"/>
              </a:rPr>
              <a:t>Scattering</a:t>
            </a:r>
            <a:endParaRPr lang="pt-PT" sz="1200" b="1" dirty="0" smtClean="0">
              <a:solidFill>
                <a:srgbClr val="8497B0"/>
              </a:solidFill>
              <a:effectLst>
                <a:outerShdw blurRad="38100" dist="38100" dir="2700000" algn="tl">
                  <a:srgbClr val="000000">
                    <a:alpha val="43137"/>
                  </a:srgbClr>
                </a:outerShdw>
              </a:effectLst>
              <a:latin typeface="Calibri" pitchFamily="34" charset="0"/>
            </a:endParaRPr>
          </a:p>
          <a:p>
            <a:pPr marL="285750" indent="-285750">
              <a:spcBef>
                <a:spcPts val="600"/>
              </a:spcBef>
              <a:buFont typeface="Wingdings" pitchFamily="2" charset="2"/>
              <a:buChar char="q"/>
            </a:pPr>
            <a:r>
              <a:rPr lang="pt-PT" sz="1200" b="1" dirty="0" smtClean="0">
                <a:solidFill>
                  <a:schemeClr val="accent6">
                    <a:lumMod val="75000"/>
                  </a:schemeClr>
                </a:solidFill>
                <a:effectLst>
                  <a:outerShdw blurRad="38100" dist="38100" dir="2700000" algn="tl">
                    <a:srgbClr val="000000">
                      <a:alpha val="43137"/>
                    </a:srgbClr>
                  </a:outerShdw>
                </a:effectLst>
                <a:latin typeface="Calibri" pitchFamily="34" charset="0"/>
              </a:rPr>
              <a:t>Mie </a:t>
            </a:r>
            <a:r>
              <a:rPr lang="pt-PT" sz="1200" b="1" dirty="0" err="1" smtClean="0">
                <a:solidFill>
                  <a:schemeClr val="accent6">
                    <a:lumMod val="75000"/>
                  </a:schemeClr>
                </a:solidFill>
                <a:effectLst>
                  <a:outerShdw blurRad="38100" dist="38100" dir="2700000" algn="tl">
                    <a:srgbClr val="000000">
                      <a:alpha val="43137"/>
                    </a:srgbClr>
                  </a:outerShdw>
                </a:effectLst>
                <a:latin typeface="Calibri" pitchFamily="34" charset="0"/>
              </a:rPr>
              <a:t>Scattering</a:t>
            </a:r>
            <a:endParaRPr lang="pt-PT" sz="1200" b="1" dirty="0" smtClean="0">
              <a:solidFill>
                <a:schemeClr val="accent6">
                  <a:lumMod val="75000"/>
                </a:schemeClr>
              </a:solidFill>
              <a:effectLst>
                <a:outerShdw blurRad="38100" dist="38100" dir="2700000" algn="tl">
                  <a:srgbClr val="000000">
                    <a:alpha val="43137"/>
                  </a:srgbClr>
                </a:outerShdw>
              </a:effectLst>
              <a:latin typeface="Calibri" pitchFamily="34" charset="0"/>
            </a:endParaRPr>
          </a:p>
        </p:txBody>
      </p:sp>
      <p:cxnSp>
        <p:nvCxnSpPr>
          <p:cNvPr id="63" name="Straight Arrow Connector 62"/>
          <p:cNvCxnSpPr/>
          <p:nvPr/>
        </p:nvCxnSpPr>
        <p:spPr>
          <a:xfrm>
            <a:off x="6329760" y="3379022"/>
            <a:ext cx="982329" cy="615975"/>
          </a:xfrm>
          <a:prstGeom prst="straightConnector1">
            <a:avLst/>
          </a:prstGeom>
          <a:ln w="38100">
            <a:solidFill>
              <a:srgbClr val="FF9933"/>
            </a:solidFill>
            <a:prstDash val="solid"/>
            <a:tailEnd type="triangle"/>
          </a:ln>
          <a:effectLst>
            <a:outerShdw blurRad="50800" dist="38100" dir="2700000" algn="tl" rotWithShape="0">
              <a:prstClr val="black">
                <a:alpha val="94000"/>
              </a:prstClr>
            </a:outerShdw>
          </a:effectLst>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6378969" y="3676595"/>
            <a:ext cx="130858" cy="489281"/>
          </a:xfrm>
          <a:prstGeom prst="straightConnector1">
            <a:avLst/>
          </a:prstGeom>
          <a:ln w="38100">
            <a:solidFill>
              <a:srgbClr val="FF9933"/>
            </a:solidFill>
            <a:prstDash val="solid"/>
            <a:tailEnd type="triangle"/>
          </a:ln>
          <a:effectLst>
            <a:outerShdw blurRad="50800" dist="38100" dir="2700000" algn="tl" rotWithShape="0">
              <a:prstClr val="black">
                <a:alpha val="94000"/>
              </a:prstClr>
            </a:outerShdw>
          </a:effectLst>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6242059" y="3470434"/>
            <a:ext cx="161378" cy="811866"/>
          </a:xfrm>
          <a:prstGeom prst="straightConnector1">
            <a:avLst/>
          </a:prstGeom>
          <a:ln w="38100">
            <a:solidFill>
              <a:srgbClr val="FF9933"/>
            </a:solidFill>
            <a:prstDash val="solid"/>
            <a:tailEnd type="triangle"/>
          </a:ln>
          <a:effectLst>
            <a:outerShdw blurRad="50800" dist="38100" dir="2700000" algn="tl" rotWithShape="0">
              <a:prstClr val="black">
                <a:alpha val="94000"/>
              </a:prstClr>
            </a:outerShdw>
          </a:effectLst>
        </p:spPr>
        <p:style>
          <a:lnRef idx="1">
            <a:schemeClr val="accent1"/>
          </a:lnRef>
          <a:fillRef idx="0">
            <a:schemeClr val="accent1"/>
          </a:fillRef>
          <a:effectRef idx="0">
            <a:schemeClr val="accent1"/>
          </a:effectRef>
          <a:fontRef idx="minor">
            <a:schemeClr val="tx1"/>
          </a:fontRef>
        </p:style>
      </p:cxnSp>
      <p:grpSp>
        <p:nvGrpSpPr>
          <p:cNvPr id="53" name="Group 52"/>
          <p:cNvGrpSpPr/>
          <p:nvPr/>
        </p:nvGrpSpPr>
        <p:grpSpPr>
          <a:xfrm rot="18233403">
            <a:off x="6104124" y="3920398"/>
            <a:ext cx="634006" cy="638020"/>
            <a:chOff x="1236762" y="3125309"/>
            <a:chExt cx="861455" cy="866909"/>
          </a:xfrm>
          <a:effectLst/>
        </p:grpSpPr>
        <p:cxnSp>
          <p:nvCxnSpPr>
            <p:cNvPr id="54" name="Straight Arrow Connector 53"/>
            <p:cNvCxnSpPr/>
            <p:nvPr/>
          </p:nvCxnSpPr>
          <p:spPr>
            <a:xfrm rot="5619034">
              <a:off x="1218760" y="3650180"/>
              <a:ext cx="360040" cy="324036"/>
            </a:xfrm>
            <a:prstGeom prst="straightConnector1">
              <a:avLst/>
            </a:prstGeom>
            <a:ln w="38100">
              <a:solidFill>
                <a:schemeClr val="accent6">
                  <a:lumMod val="7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a:off x="1583668" y="3685668"/>
              <a:ext cx="93764" cy="247388"/>
            </a:xfrm>
            <a:prstGeom prst="straightConnector1">
              <a:avLst/>
            </a:prstGeom>
            <a:ln w="38100">
              <a:solidFill>
                <a:schemeClr val="accent6">
                  <a:lumMod val="7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1751586" y="3654321"/>
              <a:ext cx="120114" cy="170723"/>
            </a:xfrm>
            <a:prstGeom prst="straightConnector1">
              <a:avLst/>
            </a:prstGeom>
            <a:ln w="38100">
              <a:solidFill>
                <a:schemeClr val="accent6">
                  <a:lumMod val="75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1792102" y="3584752"/>
              <a:ext cx="295622" cy="24268"/>
            </a:xfrm>
            <a:prstGeom prst="straightConnector1">
              <a:avLst/>
            </a:prstGeom>
            <a:ln w="38100">
              <a:solidFill>
                <a:schemeClr val="accent6">
                  <a:lumMod val="75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rot="16419034">
              <a:off x="1756179" y="3143311"/>
              <a:ext cx="360040" cy="324036"/>
            </a:xfrm>
            <a:prstGeom prst="straightConnector1">
              <a:avLst/>
            </a:prstGeom>
            <a:ln w="38100">
              <a:solidFill>
                <a:schemeClr val="accent6">
                  <a:lumMod val="75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rot="10800000" flipH="1">
              <a:off x="1669924" y="3176972"/>
              <a:ext cx="93764" cy="247388"/>
            </a:xfrm>
            <a:prstGeom prst="straightConnector1">
              <a:avLst/>
            </a:prstGeom>
            <a:ln w="38100">
              <a:solidFill>
                <a:schemeClr val="accent6">
                  <a:lumMod val="75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rot="10800000">
              <a:off x="1475656" y="3284984"/>
              <a:ext cx="120114" cy="170723"/>
            </a:xfrm>
            <a:prstGeom prst="straightConnector1">
              <a:avLst/>
            </a:prstGeom>
            <a:ln w="38100">
              <a:solidFill>
                <a:schemeClr val="accent6">
                  <a:lumMod val="7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rot="10800000">
              <a:off x="1259632" y="3501008"/>
              <a:ext cx="295622" cy="24268"/>
            </a:xfrm>
            <a:prstGeom prst="straightConnector1">
              <a:avLst/>
            </a:prstGeom>
            <a:ln w="38100">
              <a:solidFill>
                <a:schemeClr val="accent6">
                  <a:lumMod val="7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81" name="Slide Number Placeholder 80"/>
          <p:cNvSpPr>
            <a:spLocks noGrp="1"/>
          </p:cNvSpPr>
          <p:nvPr>
            <p:ph type="sldNum" sz="quarter" idx="12"/>
          </p:nvPr>
        </p:nvSpPr>
        <p:spPr/>
        <p:txBody>
          <a:bodyPr/>
          <a:lstStyle/>
          <a:p>
            <a:fld id="{8745C66F-FC7B-4C52-931F-EAABACA1CBDF}" type="slidenum">
              <a:rPr lang="en-US" smtClean="0"/>
              <a:pPr/>
              <a:t>62</a:t>
            </a:fld>
            <a:endParaRPr lang="en-US" dirty="0"/>
          </a:p>
        </p:txBody>
      </p:sp>
      <p:sp>
        <p:nvSpPr>
          <p:cNvPr id="64" name="TextBox 63"/>
          <p:cNvSpPr txBox="1"/>
          <p:nvPr/>
        </p:nvSpPr>
        <p:spPr>
          <a:xfrm>
            <a:off x="210500" y="2425163"/>
            <a:ext cx="2700338" cy="338138"/>
          </a:xfrm>
          <a:prstGeom prst="rect">
            <a:avLst/>
          </a:prstGeom>
          <a:noFill/>
          <a:ln w="25400">
            <a:solidFill>
              <a:schemeClr val="tx2">
                <a:lumMod val="50000"/>
              </a:schemeClr>
            </a:solidFill>
          </a:ln>
        </p:spPr>
        <p:txBody>
          <a:bodyPr>
            <a:spAutoFit/>
          </a:bodyPr>
          <a:lstStyle/>
          <a:p>
            <a:pPr fontAlgn="auto">
              <a:spcBef>
                <a:spcPts val="0"/>
              </a:spcBef>
              <a:spcAft>
                <a:spcPts val="0"/>
              </a:spcAft>
              <a:buClr>
                <a:srgbClr val="254159"/>
              </a:buClr>
              <a:buSzPct val="75000"/>
              <a:defRPr/>
            </a:pPr>
            <a:r>
              <a:rPr lang="en-GB" sz="1600" b="1" dirty="0">
                <a:solidFill>
                  <a:schemeClr val="tx2">
                    <a:lumMod val="50000"/>
                  </a:schemeClr>
                </a:solidFill>
                <a:latin typeface="+mn-lt"/>
                <a:cs typeface="+mn-cs"/>
              </a:rPr>
              <a:t>Produce electrons in CORSIKA</a:t>
            </a:r>
          </a:p>
        </p:txBody>
      </p:sp>
      <p:sp>
        <p:nvSpPr>
          <p:cNvPr id="65" name="TextBox 64"/>
          <p:cNvSpPr txBox="1"/>
          <p:nvPr/>
        </p:nvSpPr>
        <p:spPr>
          <a:xfrm>
            <a:off x="221613" y="3230026"/>
            <a:ext cx="2689225" cy="584775"/>
          </a:xfrm>
          <a:prstGeom prst="rect">
            <a:avLst/>
          </a:prstGeom>
          <a:noFill/>
          <a:ln w="25400">
            <a:solidFill>
              <a:schemeClr val="tx2">
                <a:lumMod val="50000"/>
              </a:schemeClr>
            </a:solidFill>
          </a:ln>
        </p:spPr>
        <p:txBody>
          <a:bodyPr>
            <a:spAutoFit/>
          </a:bodyPr>
          <a:lstStyle/>
          <a:p>
            <a:pPr algn="ctr" fontAlgn="auto">
              <a:spcBef>
                <a:spcPts val="0"/>
              </a:spcBef>
              <a:spcAft>
                <a:spcPts val="0"/>
              </a:spcAft>
              <a:buClr>
                <a:srgbClr val="254159"/>
              </a:buClr>
              <a:buSzPct val="75000"/>
              <a:defRPr/>
            </a:pPr>
            <a:r>
              <a:rPr lang="en-GB" sz="1600" b="1" dirty="0">
                <a:solidFill>
                  <a:schemeClr val="tx2">
                    <a:lumMod val="50000"/>
                  </a:schemeClr>
                </a:solidFill>
                <a:latin typeface="+mn-lt"/>
                <a:cs typeface="+mn-cs"/>
              </a:rPr>
              <a:t>Save 3D </a:t>
            </a:r>
            <a:r>
              <a:rPr lang="en-GB" sz="1600" b="1" dirty="0" smtClean="0">
                <a:solidFill>
                  <a:schemeClr val="tx2">
                    <a:lumMod val="50000"/>
                  </a:schemeClr>
                </a:solidFill>
                <a:latin typeface="+mn-lt"/>
                <a:cs typeface="+mn-cs"/>
              </a:rPr>
              <a:t>information</a:t>
            </a:r>
            <a:br>
              <a:rPr lang="en-GB" sz="1600" b="1" dirty="0" smtClean="0">
                <a:solidFill>
                  <a:schemeClr val="tx2">
                    <a:lumMod val="50000"/>
                  </a:schemeClr>
                </a:solidFill>
                <a:latin typeface="+mn-lt"/>
                <a:cs typeface="+mn-cs"/>
              </a:rPr>
            </a:br>
            <a:r>
              <a:rPr lang="en-GB" sz="1600" b="1" dirty="0" smtClean="0">
                <a:solidFill>
                  <a:schemeClr val="tx2">
                    <a:lumMod val="50000"/>
                  </a:schemeClr>
                </a:solidFill>
                <a:latin typeface="+mn-lt"/>
                <a:cs typeface="+mn-cs"/>
              </a:rPr>
              <a:t> (ROOT file)</a:t>
            </a:r>
            <a:endParaRPr lang="en-GB" sz="1600" b="1" dirty="0">
              <a:solidFill>
                <a:schemeClr val="tx2">
                  <a:lumMod val="50000"/>
                </a:schemeClr>
              </a:solidFill>
              <a:latin typeface="+mn-lt"/>
              <a:cs typeface="+mn-cs"/>
            </a:endParaRPr>
          </a:p>
        </p:txBody>
      </p:sp>
      <p:sp>
        <p:nvSpPr>
          <p:cNvPr id="66" name="TextBox 65"/>
          <p:cNvSpPr txBox="1"/>
          <p:nvPr/>
        </p:nvSpPr>
        <p:spPr>
          <a:xfrm>
            <a:off x="210500" y="4252656"/>
            <a:ext cx="2700338" cy="584775"/>
          </a:xfrm>
          <a:prstGeom prst="rect">
            <a:avLst/>
          </a:prstGeom>
          <a:noFill/>
          <a:ln w="25400">
            <a:solidFill>
              <a:schemeClr val="tx2">
                <a:lumMod val="50000"/>
              </a:schemeClr>
            </a:solidFill>
          </a:ln>
        </p:spPr>
        <p:txBody>
          <a:bodyPr>
            <a:spAutoFit/>
          </a:bodyPr>
          <a:lstStyle/>
          <a:p>
            <a:pPr algn="ctr" fontAlgn="auto">
              <a:spcBef>
                <a:spcPts val="0"/>
              </a:spcBef>
              <a:spcAft>
                <a:spcPts val="0"/>
              </a:spcAft>
              <a:buClr>
                <a:srgbClr val="254159"/>
              </a:buClr>
              <a:buSzPct val="75000"/>
              <a:defRPr/>
            </a:pPr>
            <a:r>
              <a:rPr lang="en-GB" sz="1600" b="1" dirty="0">
                <a:solidFill>
                  <a:schemeClr val="tx2">
                    <a:lumMod val="50000"/>
                  </a:schemeClr>
                </a:solidFill>
                <a:latin typeface="+mn-lt"/>
                <a:cs typeface="+mn-cs"/>
              </a:rPr>
              <a:t>Simulate in </a:t>
            </a:r>
            <a:r>
              <a:rPr lang="en-GB" sz="1600" b="1" dirty="0" smtClean="0">
                <a:solidFill>
                  <a:schemeClr val="tx2">
                    <a:lumMod val="50000"/>
                  </a:schemeClr>
                </a:solidFill>
                <a:latin typeface="+mn-lt"/>
                <a:cs typeface="+mn-cs"/>
              </a:rPr>
              <a:t>The Auger</a:t>
            </a:r>
            <a:br>
              <a:rPr lang="en-GB" sz="1600" b="1" dirty="0" smtClean="0">
                <a:solidFill>
                  <a:schemeClr val="tx2">
                    <a:lumMod val="50000"/>
                  </a:schemeClr>
                </a:solidFill>
                <a:latin typeface="+mn-lt"/>
                <a:cs typeface="+mn-cs"/>
              </a:rPr>
            </a:br>
            <a:r>
              <a:rPr lang="en-GB" sz="1600" b="1" dirty="0" smtClean="0">
                <a:solidFill>
                  <a:schemeClr val="tx2">
                    <a:lumMod val="50000"/>
                  </a:schemeClr>
                </a:solidFill>
                <a:latin typeface="+mn-lt"/>
                <a:cs typeface="+mn-cs"/>
              </a:rPr>
              <a:t> Offline Framework</a:t>
            </a:r>
            <a:endParaRPr lang="en-GB" sz="1600" b="1" dirty="0">
              <a:solidFill>
                <a:schemeClr val="tx2">
                  <a:lumMod val="50000"/>
                </a:schemeClr>
              </a:solidFill>
              <a:latin typeface="+mn-lt"/>
              <a:cs typeface="+mn-cs"/>
            </a:endParaRPr>
          </a:p>
        </p:txBody>
      </p:sp>
      <p:sp>
        <p:nvSpPr>
          <p:cNvPr id="67" name="Right Arrow 66"/>
          <p:cNvSpPr/>
          <p:nvPr/>
        </p:nvSpPr>
        <p:spPr>
          <a:xfrm rot="5400000">
            <a:off x="1453513" y="2847438"/>
            <a:ext cx="285750" cy="304800"/>
          </a:xfrm>
          <a:prstGeom prst="rightArrow">
            <a:avLst/>
          </a:prstGeom>
          <a:solidFill>
            <a:srgbClr val="C00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8" name="Right Arrow 67"/>
          <p:cNvSpPr/>
          <p:nvPr/>
        </p:nvSpPr>
        <p:spPr>
          <a:xfrm rot="5400000">
            <a:off x="1464625" y="3893881"/>
            <a:ext cx="285750" cy="304800"/>
          </a:xfrm>
          <a:prstGeom prst="rightArrow">
            <a:avLst/>
          </a:prstGeom>
          <a:solidFill>
            <a:srgbClr val="C00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0" name="Right Arrow 69"/>
          <p:cNvSpPr/>
          <p:nvPr/>
        </p:nvSpPr>
        <p:spPr>
          <a:xfrm rot="5400000">
            <a:off x="1466553" y="4972254"/>
            <a:ext cx="285750" cy="304800"/>
          </a:xfrm>
          <a:prstGeom prst="rightArrow">
            <a:avLst/>
          </a:prstGeom>
          <a:solidFill>
            <a:srgbClr val="C00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2" name="TextBox 71"/>
          <p:cNvSpPr txBox="1"/>
          <p:nvPr/>
        </p:nvSpPr>
        <p:spPr>
          <a:xfrm>
            <a:off x="212431" y="5412045"/>
            <a:ext cx="2700338" cy="830997"/>
          </a:xfrm>
          <a:prstGeom prst="rect">
            <a:avLst/>
          </a:prstGeom>
          <a:noFill/>
          <a:ln w="25400">
            <a:solidFill>
              <a:schemeClr val="tx2">
                <a:lumMod val="50000"/>
              </a:schemeClr>
            </a:solidFill>
          </a:ln>
        </p:spPr>
        <p:txBody>
          <a:bodyPr>
            <a:spAutoFit/>
          </a:bodyPr>
          <a:lstStyle/>
          <a:p>
            <a:pPr algn="ctr" fontAlgn="auto">
              <a:spcBef>
                <a:spcPts val="0"/>
              </a:spcBef>
              <a:spcAft>
                <a:spcPts val="0"/>
              </a:spcAft>
              <a:buClr>
                <a:srgbClr val="254159"/>
              </a:buClr>
              <a:buSzPct val="75000"/>
              <a:defRPr/>
            </a:pPr>
            <a:r>
              <a:rPr lang="en-GB" sz="1600" b="1" dirty="0" smtClean="0">
                <a:solidFill>
                  <a:schemeClr val="tx2">
                    <a:lumMod val="50000"/>
                  </a:schemeClr>
                </a:solidFill>
                <a:latin typeface="+mn-lt"/>
                <a:cs typeface="+mn-cs"/>
              </a:rPr>
              <a:t>Compare the 3D simulation</a:t>
            </a:r>
          </a:p>
          <a:p>
            <a:pPr algn="ctr" fontAlgn="auto">
              <a:spcBef>
                <a:spcPts val="0"/>
              </a:spcBef>
              <a:spcAft>
                <a:spcPts val="0"/>
              </a:spcAft>
              <a:buClr>
                <a:srgbClr val="254159"/>
              </a:buClr>
              <a:buSzPct val="75000"/>
              <a:defRPr/>
            </a:pPr>
            <a:r>
              <a:rPr lang="en-GB" sz="1600" b="1" dirty="0" smtClean="0">
                <a:solidFill>
                  <a:schemeClr val="tx2">
                    <a:lumMod val="50000"/>
                  </a:schemeClr>
                </a:solidFill>
              </a:rPr>
              <a:t>Standard simulation</a:t>
            </a:r>
          </a:p>
          <a:p>
            <a:pPr algn="ctr" fontAlgn="auto">
              <a:spcBef>
                <a:spcPts val="0"/>
              </a:spcBef>
              <a:spcAft>
                <a:spcPts val="0"/>
              </a:spcAft>
              <a:buClr>
                <a:srgbClr val="254159"/>
              </a:buClr>
              <a:buSzPct val="75000"/>
              <a:defRPr/>
            </a:pPr>
            <a:r>
              <a:rPr lang="en-GB" sz="1600" b="1" dirty="0" smtClean="0">
                <a:solidFill>
                  <a:schemeClr val="tx2">
                    <a:lumMod val="50000"/>
                  </a:schemeClr>
                </a:solidFill>
                <a:latin typeface="+mn-lt"/>
                <a:cs typeface="+mn-cs"/>
              </a:rPr>
              <a:t>And data</a:t>
            </a:r>
            <a:endParaRPr lang="en-GB" sz="1600" b="1" dirty="0">
              <a:solidFill>
                <a:schemeClr val="tx2">
                  <a:lumMod val="50000"/>
                </a:schemeClr>
              </a:solidFill>
              <a:latin typeface="+mn-lt"/>
              <a:cs typeface="+mn-cs"/>
            </a:endParaRPr>
          </a:p>
        </p:txBody>
      </p:sp>
      <p:sp>
        <p:nvSpPr>
          <p:cNvPr id="74" name="Rounded Rectangle 73"/>
          <p:cNvSpPr/>
          <p:nvPr/>
        </p:nvSpPr>
        <p:spPr>
          <a:xfrm>
            <a:off x="3362686" y="5326831"/>
            <a:ext cx="2228029" cy="1046898"/>
          </a:xfrm>
          <a:prstGeom prst="roundRect">
            <a:avLst>
              <a:gd name="adj" fmla="val 4604"/>
            </a:avLst>
          </a:prstGeom>
          <a:solidFill>
            <a:schemeClr val="bg1"/>
          </a:solidFill>
          <a:ln w="28575">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smtClean="0">
                <a:solidFill>
                  <a:schemeClr val="accent5">
                    <a:lumMod val="75000"/>
                  </a:schemeClr>
                </a:solidFill>
                <a:latin typeface="Calibri" pitchFamily="34" charset="0"/>
                <a:cs typeface="Arial" pitchFamily="34" charset="0"/>
              </a:rPr>
              <a:t>1</a:t>
            </a:r>
            <a:r>
              <a:rPr lang="en-GB" sz="1400" baseline="30000" dirty="0" smtClean="0">
                <a:solidFill>
                  <a:schemeClr val="accent5">
                    <a:lumMod val="75000"/>
                  </a:schemeClr>
                </a:solidFill>
                <a:latin typeface="Calibri" pitchFamily="34" charset="0"/>
                <a:cs typeface="Arial" pitchFamily="34" charset="0"/>
              </a:rPr>
              <a:t>st</a:t>
            </a:r>
            <a:r>
              <a:rPr lang="en-GB" sz="1400" dirty="0" smtClean="0">
                <a:solidFill>
                  <a:schemeClr val="accent5">
                    <a:lumMod val="75000"/>
                  </a:schemeClr>
                </a:solidFill>
                <a:latin typeface="Calibri" pitchFamily="34" charset="0"/>
                <a:cs typeface="Arial" pitchFamily="34" charset="0"/>
              </a:rPr>
              <a:t> sample: fluorescence rich events</a:t>
            </a:r>
          </a:p>
          <a:p>
            <a:pPr algn="ctr"/>
            <a:r>
              <a:rPr lang="en-GB" sz="1100" dirty="0" smtClean="0">
                <a:solidFill>
                  <a:schemeClr val="accent5">
                    <a:lumMod val="75000"/>
                  </a:schemeClr>
                </a:solidFill>
                <a:latin typeface="Calibri" pitchFamily="34" charset="0"/>
                <a:cs typeface="Arial" pitchFamily="34" charset="0"/>
              </a:rPr>
              <a:t>with some scattered Cherenkov </a:t>
            </a:r>
            <a:r>
              <a:rPr lang="en-GB" sz="1200" dirty="0" smtClean="0">
                <a:solidFill>
                  <a:schemeClr val="accent5">
                    <a:lumMod val="75000"/>
                  </a:schemeClr>
                </a:solidFill>
                <a:latin typeface="Calibri" pitchFamily="34" charset="0"/>
                <a:cs typeface="Arial" pitchFamily="34" charset="0"/>
              </a:rPr>
              <a:t> </a:t>
            </a:r>
            <a:r>
              <a:rPr lang="en-GB" sz="1100" dirty="0" smtClean="0">
                <a:solidFill>
                  <a:schemeClr val="accent5">
                    <a:lumMod val="75000"/>
                  </a:schemeClr>
                </a:solidFill>
                <a:latin typeface="Calibri" pitchFamily="34" charset="0"/>
                <a:cs typeface="Arial" pitchFamily="34" charset="0"/>
              </a:rPr>
              <a:t>(&lt;10% Cherenkov)</a:t>
            </a:r>
            <a:endParaRPr lang="en-GB" sz="1200" dirty="0" smtClean="0">
              <a:solidFill>
                <a:schemeClr val="accent5">
                  <a:lumMod val="75000"/>
                </a:schemeClr>
              </a:solidFill>
              <a:latin typeface="Calibri" pitchFamily="34" charset="0"/>
              <a:cs typeface="Arial" pitchFamily="34" charset="0"/>
            </a:endParaRPr>
          </a:p>
        </p:txBody>
      </p:sp>
      <p:sp>
        <p:nvSpPr>
          <p:cNvPr id="75" name="Rounded Rectangle 74"/>
          <p:cNvSpPr/>
          <p:nvPr/>
        </p:nvSpPr>
        <p:spPr>
          <a:xfrm>
            <a:off x="6842034" y="5464206"/>
            <a:ext cx="2228029" cy="905181"/>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smtClean="0">
                <a:solidFill>
                  <a:srgbClr val="800000"/>
                </a:solidFill>
                <a:latin typeface="Calibri" pitchFamily="34" charset="0"/>
                <a:cs typeface="Arial" pitchFamily="34" charset="0"/>
              </a:rPr>
              <a:t>2</a:t>
            </a:r>
            <a:r>
              <a:rPr lang="en-GB" sz="1400" baseline="30000" dirty="0" smtClean="0">
                <a:solidFill>
                  <a:srgbClr val="800000"/>
                </a:solidFill>
                <a:latin typeface="Calibri" pitchFamily="34" charset="0"/>
                <a:cs typeface="Arial" pitchFamily="34" charset="0"/>
              </a:rPr>
              <a:t>nd</a:t>
            </a:r>
            <a:r>
              <a:rPr lang="en-GB" sz="1400" dirty="0" smtClean="0">
                <a:solidFill>
                  <a:srgbClr val="800000"/>
                </a:solidFill>
                <a:latin typeface="Calibri" pitchFamily="34" charset="0"/>
                <a:cs typeface="Arial" pitchFamily="34" charset="0"/>
              </a:rPr>
              <a:t> sample: </a:t>
            </a:r>
            <a:r>
              <a:rPr lang="en-GB" sz="1400" dirty="0" err="1" smtClean="0">
                <a:solidFill>
                  <a:srgbClr val="800000"/>
                </a:solidFill>
                <a:latin typeface="Calibri" pitchFamily="34" charset="0"/>
                <a:cs typeface="Arial" pitchFamily="34" charset="0"/>
              </a:rPr>
              <a:t>Cherekov</a:t>
            </a:r>
            <a:r>
              <a:rPr lang="en-GB" sz="1400" dirty="0" smtClean="0">
                <a:solidFill>
                  <a:srgbClr val="800000"/>
                </a:solidFill>
                <a:latin typeface="Calibri" pitchFamily="34" charset="0"/>
                <a:cs typeface="Arial" pitchFamily="34" charset="0"/>
              </a:rPr>
              <a:t/>
            </a:r>
            <a:br>
              <a:rPr lang="en-GB" sz="1400" dirty="0" smtClean="0">
                <a:solidFill>
                  <a:srgbClr val="800000"/>
                </a:solidFill>
                <a:latin typeface="Calibri" pitchFamily="34" charset="0"/>
                <a:cs typeface="Arial" pitchFamily="34" charset="0"/>
              </a:rPr>
            </a:br>
            <a:r>
              <a:rPr lang="en-GB" sz="1400" dirty="0" smtClean="0">
                <a:solidFill>
                  <a:srgbClr val="800000"/>
                </a:solidFill>
                <a:latin typeface="Calibri" pitchFamily="34" charset="0"/>
                <a:cs typeface="Arial" pitchFamily="34" charset="0"/>
              </a:rPr>
              <a:t>rich events </a:t>
            </a:r>
          </a:p>
          <a:p>
            <a:pPr algn="ctr"/>
            <a:r>
              <a:rPr lang="en-GB" sz="1100" dirty="0" smtClean="0">
                <a:solidFill>
                  <a:srgbClr val="800000"/>
                </a:solidFill>
                <a:latin typeface="Calibri" pitchFamily="34" charset="0"/>
                <a:cs typeface="Arial" pitchFamily="34" charset="0"/>
              </a:rPr>
              <a:t>with some scattered Cherenkov (&gt;75%)</a:t>
            </a:r>
          </a:p>
        </p:txBody>
      </p:sp>
      <p:sp>
        <p:nvSpPr>
          <p:cNvPr id="76" name="TextBox 75"/>
          <p:cNvSpPr txBox="1"/>
          <p:nvPr/>
        </p:nvSpPr>
        <p:spPr>
          <a:xfrm>
            <a:off x="212071" y="1616025"/>
            <a:ext cx="2700338" cy="338138"/>
          </a:xfrm>
          <a:prstGeom prst="rect">
            <a:avLst/>
          </a:prstGeom>
          <a:noFill/>
          <a:ln w="25400">
            <a:solidFill>
              <a:schemeClr val="tx2">
                <a:lumMod val="50000"/>
              </a:schemeClr>
            </a:solidFill>
          </a:ln>
        </p:spPr>
        <p:txBody>
          <a:bodyPr>
            <a:spAutoFit/>
          </a:bodyPr>
          <a:lstStyle/>
          <a:p>
            <a:pPr algn="ctr" fontAlgn="auto">
              <a:spcBef>
                <a:spcPts val="0"/>
              </a:spcBef>
              <a:spcAft>
                <a:spcPts val="0"/>
              </a:spcAft>
              <a:buClr>
                <a:srgbClr val="254159"/>
              </a:buClr>
              <a:buSzPct val="75000"/>
              <a:defRPr/>
            </a:pPr>
            <a:r>
              <a:rPr lang="en-GB" sz="1600" b="1" dirty="0" smtClean="0">
                <a:solidFill>
                  <a:schemeClr val="tx2">
                    <a:lumMod val="50000"/>
                  </a:schemeClr>
                </a:solidFill>
                <a:latin typeface="+mn-lt"/>
                <a:cs typeface="+mn-cs"/>
              </a:rPr>
              <a:t>Select a sample of events</a:t>
            </a:r>
            <a:endParaRPr lang="en-GB" sz="1600" b="1" dirty="0">
              <a:solidFill>
                <a:schemeClr val="tx2">
                  <a:lumMod val="50000"/>
                </a:schemeClr>
              </a:solidFill>
              <a:latin typeface="+mn-lt"/>
              <a:cs typeface="+mn-cs"/>
            </a:endParaRPr>
          </a:p>
        </p:txBody>
      </p:sp>
      <p:sp>
        <p:nvSpPr>
          <p:cNvPr id="77" name="Right Arrow 76"/>
          <p:cNvSpPr/>
          <p:nvPr/>
        </p:nvSpPr>
        <p:spPr>
          <a:xfrm rot="5400000">
            <a:off x="1455084" y="2038300"/>
            <a:ext cx="285750" cy="304800"/>
          </a:xfrm>
          <a:prstGeom prst="rightArrow">
            <a:avLst/>
          </a:prstGeom>
          <a:solidFill>
            <a:srgbClr val="C00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Tree>
    <p:extLst>
      <p:ext uri="{BB962C8B-B14F-4D97-AF65-F5344CB8AC3E}">
        <p14:creationId xmlns:p14="http://schemas.microsoft.com/office/powerpoint/2010/main" val="1924994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2" presetClass="entr" presetSubtype="1"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p:tgtEl>
                                          <p:spTgt spid="39"/>
                                        </p:tgtEl>
                                        <p:attrNameLst>
                                          <p:attrName>ppt_y</p:attrName>
                                        </p:attrNameLst>
                                      </p:cBhvr>
                                      <p:tavLst>
                                        <p:tav tm="0">
                                          <p:val>
                                            <p:strVal val="#ppt_y-#ppt_h*1.125000"/>
                                          </p:val>
                                        </p:tav>
                                        <p:tav tm="100000">
                                          <p:val>
                                            <p:strVal val="#ppt_y"/>
                                          </p:val>
                                        </p:tav>
                                      </p:tavLst>
                                    </p:anim>
                                    <p:animEffect transition="in" filter="wipe(down)">
                                      <p:cBhvr>
                                        <p:cTn id="16" dur="500"/>
                                        <p:tgtEl>
                                          <p:spTgt spid="39"/>
                                        </p:tgtEl>
                                      </p:cBhvr>
                                    </p:animEffect>
                                  </p:childTnLst>
                                </p:cTn>
                              </p:par>
                              <p:par>
                                <p:cTn id="17" presetID="12" presetClass="entr" presetSubtype="1"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p:tgtEl>
                                          <p:spTgt spid="40"/>
                                        </p:tgtEl>
                                        <p:attrNameLst>
                                          <p:attrName>ppt_y</p:attrName>
                                        </p:attrNameLst>
                                      </p:cBhvr>
                                      <p:tavLst>
                                        <p:tav tm="0">
                                          <p:val>
                                            <p:strVal val="#ppt_y-#ppt_h*1.125000"/>
                                          </p:val>
                                        </p:tav>
                                        <p:tav tm="100000">
                                          <p:val>
                                            <p:strVal val="#ppt_y"/>
                                          </p:val>
                                        </p:tav>
                                      </p:tavLst>
                                    </p:anim>
                                    <p:animEffect transition="in" filter="wipe(down)">
                                      <p:cBhvr>
                                        <p:cTn id="20" dur="500"/>
                                        <p:tgtEl>
                                          <p:spTgt spid="40"/>
                                        </p:tgtEl>
                                      </p:cBhvr>
                                    </p:animEffect>
                                  </p:childTnLst>
                                </p:cTn>
                              </p:par>
                              <p:par>
                                <p:cTn id="21" presetID="12" presetClass="entr" presetSubtype="1"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 calcmode="lin" valueType="num">
                                      <p:cBhvr additive="base">
                                        <p:cTn id="23" dur="500"/>
                                        <p:tgtEl>
                                          <p:spTgt spid="38"/>
                                        </p:tgtEl>
                                        <p:attrNameLst>
                                          <p:attrName>ppt_y</p:attrName>
                                        </p:attrNameLst>
                                      </p:cBhvr>
                                      <p:tavLst>
                                        <p:tav tm="0">
                                          <p:val>
                                            <p:strVal val="#ppt_y-#ppt_h*1.125000"/>
                                          </p:val>
                                        </p:tav>
                                        <p:tav tm="100000">
                                          <p:val>
                                            <p:strVal val="#ppt_y"/>
                                          </p:val>
                                        </p:tav>
                                      </p:tavLst>
                                    </p:anim>
                                    <p:animEffect transition="in" filter="wipe(down)">
                                      <p:cBhvr>
                                        <p:cTn id="24" dur="500"/>
                                        <p:tgtEl>
                                          <p:spTgt spid="38"/>
                                        </p:tgtEl>
                                      </p:cBhvr>
                                    </p:animEffect>
                                  </p:childTnLst>
                                </p:cTn>
                              </p:par>
                              <p:par>
                                <p:cTn id="25" presetID="12" presetClass="entr" presetSubtype="8"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cBhvr additive="base">
                                        <p:cTn id="27" dur="500"/>
                                        <p:tgtEl>
                                          <p:spTgt spid="51"/>
                                        </p:tgtEl>
                                        <p:attrNameLst>
                                          <p:attrName>ppt_x</p:attrName>
                                        </p:attrNameLst>
                                      </p:cBhvr>
                                      <p:tavLst>
                                        <p:tav tm="0">
                                          <p:val>
                                            <p:strVal val="#ppt_x-#ppt_w*1.125000"/>
                                          </p:val>
                                        </p:tav>
                                        <p:tav tm="100000">
                                          <p:val>
                                            <p:strVal val="#ppt_x"/>
                                          </p:val>
                                        </p:tav>
                                      </p:tavLst>
                                    </p:anim>
                                    <p:animEffect transition="in" filter="wipe(right)">
                                      <p:cBhvr>
                                        <p:cTn id="28" dur="500"/>
                                        <p:tgtEl>
                                          <p:spTgt spid="51"/>
                                        </p:tgtEl>
                                      </p:cBhvr>
                                    </p:animEffect>
                                  </p:childTnLst>
                                </p:cTn>
                              </p:par>
                              <p:par>
                                <p:cTn id="29" presetID="12" presetClass="entr" presetSubtype="8" fill="hold" nodeType="with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additive="base">
                                        <p:cTn id="31" dur="500"/>
                                        <p:tgtEl>
                                          <p:spTgt spid="52"/>
                                        </p:tgtEl>
                                        <p:attrNameLst>
                                          <p:attrName>ppt_x</p:attrName>
                                        </p:attrNameLst>
                                      </p:cBhvr>
                                      <p:tavLst>
                                        <p:tav tm="0">
                                          <p:val>
                                            <p:strVal val="#ppt_x-#ppt_w*1.125000"/>
                                          </p:val>
                                        </p:tav>
                                        <p:tav tm="100000">
                                          <p:val>
                                            <p:strVal val="#ppt_x"/>
                                          </p:val>
                                        </p:tav>
                                      </p:tavLst>
                                    </p:anim>
                                    <p:animEffect transition="in" filter="wipe(right)">
                                      <p:cBhvr>
                                        <p:cTn id="32" dur="500"/>
                                        <p:tgtEl>
                                          <p:spTgt spid="52"/>
                                        </p:tgtEl>
                                      </p:cBhvr>
                                    </p:animEffect>
                                  </p:childTnLst>
                                </p:cTn>
                              </p:par>
                              <p:par>
                                <p:cTn id="33" presetID="12" presetClass="entr" presetSubtype="8" fill="hold" nodeType="withEffect">
                                  <p:stCondLst>
                                    <p:cond delay="0"/>
                                  </p:stCondLst>
                                  <p:childTnLst>
                                    <p:set>
                                      <p:cBhvr>
                                        <p:cTn id="34" dur="1" fill="hold">
                                          <p:stCondLst>
                                            <p:cond delay="0"/>
                                          </p:stCondLst>
                                        </p:cTn>
                                        <p:tgtEl>
                                          <p:spTgt spid="50"/>
                                        </p:tgtEl>
                                        <p:attrNameLst>
                                          <p:attrName>style.visibility</p:attrName>
                                        </p:attrNameLst>
                                      </p:cBhvr>
                                      <p:to>
                                        <p:strVal val="visible"/>
                                      </p:to>
                                    </p:set>
                                    <p:anim calcmode="lin" valueType="num">
                                      <p:cBhvr additive="base">
                                        <p:cTn id="35" dur="500"/>
                                        <p:tgtEl>
                                          <p:spTgt spid="50"/>
                                        </p:tgtEl>
                                        <p:attrNameLst>
                                          <p:attrName>ppt_x</p:attrName>
                                        </p:attrNameLst>
                                      </p:cBhvr>
                                      <p:tavLst>
                                        <p:tav tm="0">
                                          <p:val>
                                            <p:strVal val="#ppt_x-#ppt_w*1.125000"/>
                                          </p:val>
                                        </p:tav>
                                        <p:tav tm="100000">
                                          <p:val>
                                            <p:strVal val="#ppt_x"/>
                                          </p:val>
                                        </p:tav>
                                      </p:tavLst>
                                    </p:anim>
                                    <p:animEffect transition="in" filter="wipe(right)">
                                      <p:cBhvr>
                                        <p:cTn id="36" dur="500"/>
                                        <p:tgtEl>
                                          <p:spTgt spid="50"/>
                                        </p:tgtEl>
                                      </p:cBhvr>
                                    </p:animEffect>
                                  </p:childTnLst>
                                </p:cTn>
                              </p:par>
                              <p:par>
                                <p:cTn id="37" presetID="12" presetClass="entr" presetSubtype="1"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p:tgtEl>
                                          <p:spTgt spid="19"/>
                                        </p:tgtEl>
                                        <p:attrNameLst>
                                          <p:attrName>ppt_y</p:attrName>
                                        </p:attrNameLst>
                                      </p:cBhvr>
                                      <p:tavLst>
                                        <p:tav tm="0">
                                          <p:val>
                                            <p:strVal val="#ppt_y-#ppt_h*1.125000"/>
                                          </p:val>
                                        </p:tav>
                                        <p:tav tm="100000">
                                          <p:val>
                                            <p:strVal val="#ppt_y"/>
                                          </p:val>
                                        </p:tav>
                                      </p:tavLst>
                                    </p:anim>
                                    <p:animEffect transition="in" filter="wipe(down)">
                                      <p:cBhvr>
                                        <p:cTn id="40" dur="500"/>
                                        <p:tgtEl>
                                          <p:spTgt spid="19"/>
                                        </p:tgtEl>
                                      </p:cBhvr>
                                    </p:animEffect>
                                  </p:childTnLst>
                                </p:cTn>
                              </p:par>
                              <p:par>
                                <p:cTn id="41" presetID="12" presetClass="entr" presetSubtype="1"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p:tgtEl>
                                          <p:spTgt spid="21"/>
                                        </p:tgtEl>
                                        <p:attrNameLst>
                                          <p:attrName>ppt_y</p:attrName>
                                        </p:attrNameLst>
                                      </p:cBhvr>
                                      <p:tavLst>
                                        <p:tav tm="0">
                                          <p:val>
                                            <p:strVal val="#ppt_y-#ppt_h*1.125000"/>
                                          </p:val>
                                        </p:tav>
                                        <p:tav tm="100000">
                                          <p:val>
                                            <p:strVal val="#ppt_y"/>
                                          </p:val>
                                        </p:tav>
                                      </p:tavLst>
                                    </p:anim>
                                    <p:animEffect transition="in" filter="wipe(down)">
                                      <p:cBhvr>
                                        <p:cTn id="44" dur="500"/>
                                        <p:tgtEl>
                                          <p:spTgt spid="21"/>
                                        </p:tgtEl>
                                      </p:cBhvr>
                                    </p:animEffect>
                                  </p:childTnLst>
                                </p:cTn>
                              </p:par>
                              <p:par>
                                <p:cTn id="45" presetID="12" presetClass="entr" presetSubtype="1" fill="hold" nodeType="withEffect">
                                  <p:stCondLst>
                                    <p:cond delay="0"/>
                                  </p:stCondLst>
                                  <p:childTnLst>
                                    <p:set>
                                      <p:cBhvr>
                                        <p:cTn id="46" dur="1" fill="hold">
                                          <p:stCondLst>
                                            <p:cond delay="0"/>
                                          </p:stCondLst>
                                        </p:cTn>
                                        <p:tgtEl>
                                          <p:spTgt spid="63"/>
                                        </p:tgtEl>
                                        <p:attrNameLst>
                                          <p:attrName>style.visibility</p:attrName>
                                        </p:attrNameLst>
                                      </p:cBhvr>
                                      <p:to>
                                        <p:strVal val="visible"/>
                                      </p:to>
                                    </p:set>
                                    <p:anim calcmode="lin" valueType="num">
                                      <p:cBhvr additive="base">
                                        <p:cTn id="47" dur="500"/>
                                        <p:tgtEl>
                                          <p:spTgt spid="63"/>
                                        </p:tgtEl>
                                        <p:attrNameLst>
                                          <p:attrName>ppt_y</p:attrName>
                                        </p:attrNameLst>
                                      </p:cBhvr>
                                      <p:tavLst>
                                        <p:tav tm="0">
                                          <p:val>
                                            <p:strVal val="#ppt_y-#ppt_h*1.125000"/>
                                          </p:val>
                                        </p:tav>
                                        <p:tav tm="100000">
                                          <p:val>
                                            <p:strVal val="#ppt_y"/>
                                          </p:val>
                                        </p:tav>
                                      </p:tavLst>
                                    </p:anim>
                                    <p:animEffect transition="in" filter="wipe(down)">
                                      <p:cBhvr>
                                        <p:cTn id="48" dur="500"/>
                                        <p:tgtEl>
                                          <p:spTgt spid="63"/>
                                        </p:tgtEl>
                                      </p:cBhvr>
                                    </p:animEffect>
                                  </p:childTnLst>
                                </p:cTn>
                              </p:par>
                              <p:par>
                                <p:cTn id="49" presetID="12" presetClass="entr" presetSubtype="1" fill="hold" nodeType="withEffect">
                                  <p:stCondLst>
                                    <p:cond delay="0"/>
                                  </p:stCondLst>
                                  <p:childTnLst>
                                    <p:set>
                                      <p:cBhvr>
                                        <p:cTn id="50" dur="1" fill="hold">
                                          <p:stCondLst>
                                            <p:cond delay="0"/>
                                          </p:stCondLst>
                                        </p:cTn>
                                        <p:tgtEl>
                                          <p:spTgt spid="35"/>
                                        </p:tgtEl>
                                        <p:attrNameLst>
                                          <p:attrName>style.visibility</p:attrName>
                                        </p:attrNameLst>
                                      </p:cBhvr>
                                      <p:to>
                                        <p:strVal val="visible"/>
                                      </p:to>
                                    </p:set>
                                    <p:anim calcmode="lin" valueType="num">
                                      <p:cBhvr additive="base">
                                        <p:cTn id="51" dur="500"/>
                                        <p:tgtEl>
                                          <p:spTgt spid="35"/>
                                        </p:tgtEl>
                                        <p:attrNameLst>
                                          <p:attrName>ppt_y</p:attrName>
                                        </p:attrNameLst>
                                      </p:cBhvr>
                                      <p:tavLst>
                                        <p:tav tm="0">
                                          <p:val>
                                            <p:strVal val="#ppt_y-#ppt_h*1.125000"/>
                                          </p:val>
                                        </p:tav>
                                        <p:tav tm="100000">
                                          <p:val>
                                            <p:strVal val="#ppt_y"/>
                                          </p:val>
                                        </p:tav>
                                      </p:tavLst>
                                    </p:anim>
                                    <p:animEffect transition="in" filter="wipe(down)">
                                      <p:cBhvr>
                                        <p:cTn id="52" dur="500"/>
                                        <p:tgtEl>
                                          <p:spTgt spid="35"/>
                                        </p:tgtEl>
                                      </p:cBhvr>
                                    </p:animEffect>
                                  </p:childTnLst>
                                </p:cTn>
                              </p:par>
                              <p:par>
                                <p:cTn id="53" presetID="12" presetClass="entr" presetSubtype="1" fill="hold" nodeType="withEffect">
                                  <p:stCondLst>
                                    <p:cond delay="0"/>
                                  </p:stCondLst>
                                  <p:childTnLst>
                                    <p:set>
                                      <p:cBhvr>
                                        <p:cTn id="54" dur="1" fill="hold">
                                          <p:stCondLst>
                                            <p:cond delay="0"/>
                                          </p:stCondLst>
                                        </p:cTn>
                                        <p:tgtEl>
                                          <p:spTgt spid="71"/>
                                        </p:tgtEl>
                                        <p:attrNameLst>
                                          <p:attrName>style.visibility</p:attrName>
                                        </p:attrNameLst>
                                      </p:cBhvr>
                                      <p:to>
                                        <p:strVal val="visible"/>
                                      </p:to>
                                    </p:set>
                                    <p:anim calcmode="lin" valueType="num">
                                      <p:cBhvr additive="base">
                                        <p:cTn id="55" dur="500"/>
                                        <p:tgtEl>
                                          <p:spTgt spid="71"/>
                                        </p:tgtEl>
                                        <p:attrNameLst>
                                          <p:attrName>ppt_y</p:attrName>
                                        </p:attrNameLst>
                                      </p:cBhvr>
                                      <p:tavLst>
                                        <p:tav tm="0">
                                          <p:val>
                                            <p:strVal val="#ppt_y-#ppt_h*1.125000"/>
                                          </p:val>
                                        </p:tav>
                                        <p:tav tm="100000">
                                          <p:val>
                                            <p:strVal val="#ppt_y"/>
                                          </p:val>
                                        </p:tav>
                                      </p:tavLst>
                                    </p:anim>
                                    <p:animEffect transition="in" filter="wipe(down)">
                                      <p:cBhvr>
                                        <p:cTn id="56" dur="500"/>
                                        <p:tgtEl>
                                          <p:spTgt spid="71"/>
                                        </p:tgtEl>
                                      </p:cBhvr>
                                    </p:animEffect>
                                  </p:childTnLst>
                                </p:cTn>
                              </p:par>
                              <p:par>
                                <p:cTn id="57" presetID="12" presetClass="entr" presetSubtype="1" fill="hold" nodeType="withEffect">
                                  <p:stCondLst>
                                    <p:cond delay="0"/>
                                  </p:stCondLst>
                                  <p:childTnLst>
                                    <p:set>
                                      <p:cBhvr>
                                        <p:cTn id="58" dur="1" fill="hold">
                                          <p:stCondLst>
                                            <p:cond delay="0"/>
                                          </p:stCondLst>
                                        </p:cTn>
                                        <p:tgtEl>
                                          <p:spTgt spid="69"/>
                                        </p:tgtEl>
                                        <p:attrNameLst>
                                          <p:attrName>style.visibility</p:attrName>
                                        </p:attrNameLst>
                                      </p:cBhvr>
                                      <p:to>
                                        <p:strVal val="visible"/>
                                      </p:to>
                                    </p:set>
                                    <p:anim calcmode="lin" valueType="num">
                                      <p:cBhvr additive="base">
                                        <p:cTn id="59" dur="500"/>
                                        <p:tgtEl>
                                          <p:spTgt spid="69"/>
                                        </p:tgtEl>
                                        <p:attrNameLst>
                                          <p:attrName>ppt_y</p:attrName>
                                        </p:attrNameLst>
                                      </p:cBhvr>
                                      <p:tavLst>
                                        <p:tav tm="0">
                                          <p:val>
                                            <p:strVal val="#ppt_y-#ppt_h*1.125000"/>
                                          </p:val>
                                        </p:tav>
                                        <p:tav tm="100000">
                                          <p:val>
                                            <p:strVal val="#ppt_y"/>
                                          </p:val>
                                        </p:tav>
                                      </p:tavLst>
                                    </p:anim>
                                    <p:animEffect transition="in" filter="wipe(down)">
                                      <p:cBhvr>
                                        <p:cTn id="60" dur="500"/>
                                        <p:tgtEl>
                                          <p:spTgt spid="69"/>
                                        </p:tgtEl>
                                      </p:cBhvr>
                                    </p:animEffect>
                                  </p:childTnLst>
                                </p:cTn>
                              </p:par>
                              <p:par>
                                <p:cTn id="61" presetID="12" presetClass="entr" presetSubtype="1" fill="hold" nodeType="withEffect">
                                  <p:stCondLst>
                                    <p:cond delay="0"/>
                                  </p:stCondLst>
                                  <p:childTnLst>
                                    <p:set>
                                      <p:cBhvr>
                                        <p:cTn id="62" dur="1" fill="hold">
                                          <p:stCondLst>
                                            <p:cond delay="0"/>
                                          </p:stCondLst>
                                        </p:cTn>
                                        <p:tgtEl>
                                          <p:spTgt spid="22"/>
                                        </p:tgtEl>
                                        <p:attrNameLst>
                                          <p:attrName>style.visibility</p:attrName>
                                        </p:attrNameLst>
                                      </p:cBhvr>
                                      <p:to>
                                        <p:strVal val="visible"/>
                                      </p:to>
                                    </p:set>
                                    <p:anim calcmode="lin" valueType="num">
                                      <p:cBhvr additive="base">
                                        <p:cTn id="63" dur="500"/>
                                        <p:tgtEl>
                                          <p:spTgt spid="22"/>
                                        </p:tgtEl>
                                        <p:attrNameLst>
                                          <p:attrName>ppt_y</p:attrName>
                                        </p:attrNameLst>
                                      </p:cBhvr>
                                      <p:tavLst>
                                        <p:tav tm="0">
                                          <p:val>
                                            <p:strVal val="#ppt_y-#ppt_h*1.125000"/>
                                          </p:val>
                                        </p:tav>
                                        <p:tav tm="100000">
                                          <p:val>
                                            <p:strVal val="#ppt_y"/>
                                          </p:val>
                                        </p:tav>
                                      </p:tavLst>
                                    </p:anim>
                                    <p:animEffect transition="in" filter="wipe(down)">
                                      <p:cBhvr>
                                        <p:cTn id="64" dur="500"/>
                                        <p:tgtEl>
                                          <p:spTgt spid="22"/>
                                        </p:tgtEl>
                                      </p:cBhvr>
                                    </p:animEffect>
                                  </p:childTnLst>
                                </p:cTn>
                              </p:par>
                              <p:par>
                                <p:cTn id="65" presetID="1" presetClass="entr" presetSubtype="0"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2"/>
                                        </p:tgtEl>
                                        <p:attrNameLst>
                                          <p:attrName>style.visibility</p:attrName>
                                        </p:attrNameLst>
                                      </p:cBhvr>
                                      <p:to>
                                        <p:strVal val="visible"/>
                                      </p:to>
                                    </p:set>
                                  </p:childTnLst>
                                </p:cTn>
                              </p:par>
                              <p:par>
                                <p:cTn id="73" presetID="6" presetClass="entr" presetSubtype="32" fill="hold" nodeType="withEffect">
                                  <p:stCondLst>
                                    <p:cond delay="0"/>
                                  </p:stCondLst>
                                  <p:childTnLst>
                                    <p:set>
                                      <p:cBhvr>
                                        <p:cTn id="74" dur="1" fill="hold">
                                          <p:stCondLst>
                                            <p:cond delay="0"/>
                                          </p:stCondLst>
                                        </p:cTn>
                                        <p:tgtEl>
                                          <p:spTgt spid="53"/>
                                        </p:tgtEl>
                                        <p:attrNameLst>
                                          <p:attrName>style.visibility</p:attrName>
                                        </p:attrNameLst>
                                      </p:cBhvr>
                                      <p:to>
                                        <p:strVal val="visible"/>
                                      </p:to>
                                    </p:set>
                                    <p:animEffect transition="in" filter="circle(out)">
                                      <p:cBhvr>
                                        <p:cTn id="75" dur="2000"/>
                                        <p:tgtEl>
                                          <p:spTgt spid="53"/>
                                        </p:tgtEl>
                                      </p:cBhvr>
                                    </p:animEffect>
                                  </p:childTnLst>
                                </p:cTn>
                              </p:par>
                              <p:par>
                                <p:cTn id="76" presetID="6" presetClass="entr" presetSubtype="32" fill="hold" nodeType="withEffect">
                                  <p:stCondLst>
                                    <p:cond delay="0"/>
                                  </p:stCondLst>
                                  <p:childTnLst>
                                    <p:set>
                                      <p:cBhvr>
                                        <p:cTn id="77" dur="1" fill="hold">
                                          <p:stCondLst>
                                            <p:cond delay="0"/>
                                          </p:stCondLst>
                                        </p:cTn>
                                        <p:tgtEl>
                                          <p:spTgt spid="41"/>
                                        </p:tgtEl>
                                        <p:attrNameLst>
                                          <p:attrName>style.visibility</p:attrName>
                                        </p:attrNameLst>
                                      </p:cBhvr>
                                      <p:to>
                                        <p:strVal val="visible"/>
                                      </p:to>
                                    </p:set>
                                    <p:animEffect transition="in" filter="circle(out)">
                                      <p:cBhvr>
                                        <p:cTn id="78" dur="2000"/>
                                        <p:tgtEl>
                                          <p:spTgt spid="41"/>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7"/>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65"/>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66"/>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6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0"/>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4" grpId="0"/>
      <p:bldP spid="62" grpId="0"/>
      <p:bldP spid="64" grpId="0" animBg="1"/>
      <p:bldP spid="65" grpId="0" animBg="1"/>
      <p:bldP spid="66" grpId="0" animBg="1"/>
      <p:bldP spid="67" grpId="0" animBg="1"/>
      <p:bldP spid="68" grpId="0" animBg="1"/>
      <p:bldP spid="70" grpId="0" animBg="1"/>
      <p:bldP spid="72" grpId="0" animBg="1"/>
      <p:bldP spid="74" grpId="0" animBg="1"/>
      <p:bldP spid="75" grpId="0" animBg="1"/>
      <p:bldP spid="76" grpId="0" animBg="1"/>
      <p:bldP spid="7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 vs standard simulation</a:t>
            </a:r>
            <a:endParaRPr lang="en-US"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63</a:t>
            </a:fld>
            <a:endParaRPr lang="en-US" dirty="0"/>
          </a:p>
        </p:txBody>
      </p:sp>
      <p:pic>
        <p:nvPicPr>
          <p:cNvPr id="5" name="Picture 4"/>
          <p:cNvPicPr>
            <a:picLocks noChangeAspect="1"/>
          </p:cNvPicPr>
          <p:nvPr/>
        </p:nvPicPr>
        <p:blipFill>
          <a:blip r:embed="rId3"/>
          <a:stretch>
            <a:fillRect/>
          </a:stretch>
        </p:blipFill>
        <p:spPr>
          <a:xfrm>
            <a:off x="1409831" y="1164885"/>
            <a:ext cx="3512423" cy="2733300"/>
          </a:xfrm>
          <a:prstGeom prst="rect">
            <a:avLst/>
          </a:prstGeom>
        </p:spPr>
      </p:pic>
      <p:pic>
        <p:nvPicPr>
          <p:cNvPr id="7" name="Picture 6"/>
          <p:cNvPicPr>
            <a:picLocks noChangeAspect="1"/>
          </p:cNvPicPr>
          <p:nvPr/>
        </p:nvPicPr>
        <p:blipFill>
          <a:blip r:embed="rId4"/>
          <a:stretch>
            <a:fillRect/>
          </a:stretch>
        </p:blipFill>
        <p:spPr>
          <a:xfrm>
            <a:off x="5564667" y="1164885"/>
            <a:ext cx="2920132" cy="2698875"/>
          </a:xfrm>
          <a:prstGeom prst="rect">
            <a:avLst/>
          </a:prstGeom>
        </p:spPr>
      </p:pic>
      <p:pic>
        <p:nvPicPr>
          <p:cNvPr id="8" name="Picture 7"/>
          <p:cNvPicPr>
            <a:picLocks noChangeAspect="1"/>
          </p:cNvPicPr>
          <p:nvPr/>
        </p:nvPicPr>
        <p:blipFill>
          <a:blip r:embed="rId5"/>
          <a:stretch>
            <a:fillRect/>
          </a:stretch>
        </p:blipFill>
        <p:spPr>
          <a:xfrm>
            <a:off x="5516457" y="3951691"/>
            <a:ext cx="3016552" cy="2630026"/>
          </a:xfrm>
          <a:prstGeom prst="rect">
            <a:avLst/>
          </a:prstGeom>
        </p:spPr>
      </p:pic>
      <p:pic>
        <p:nvPicPr>
          <p:cNvPr id="9" name="Picture 8"/>
          <p:cNvPicPr>
            <a:picLocks noChangeAspect="1"/>
          </p:cNvPicPr>
          <p:nvPr/>
        </p:nvPicPr>
        <p:blipFill>
          <a:blip r:embed="rId6"/>
          <a:stretch>
            <a:fillRect/>
          </a:stretch>
        </p:blipFill>
        <p:spPr>
          <a:xfrm>
            <a:off x="1639378" y="4196104"/>
            <a:ext cx="3429778" cy="2385613"/>
          </a:xfrm>
          <a:prstGeom prst="rect">
            <a:avLst/>
          </a:prstGeom>
        </p:spPr>
      </p:pic>
      <p:sp>
        <p:nvSpPr>
          <p:cNvPr id="10" name="Rounded Rectangle 9"/>
          <p:cNvSpPr/>
          <p:nvPr/>
        </p:nvSpPr>
        <p:spPr>
          <a:xfrm>
            <a:off x="146333" y="1114085"/>
            <a:ext cx="1537086" cy="368826"/>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smtClean="0">
                <a:solidFill>
                  <a:schemeClr val="bg1"/>
                </a:solidFill>
                <a:latin typeface="Calibri" pitchFamily="34" charset="0"/>
                <a:cs typeface="Arial" pitchFamily="34" charset="0"/>
              </a:rPr>
              <a:t>emissions</a:t>
            </a:r>
            <a:endParaRPr lang="en-US" sz="2000" dirty="0">
              <a:solidFill>
                <a:schemeClr val="bg1"/>
              </a:solidFill>
              <a:latin typeface="Calibri" pitchFamily="34" charset="0"/>
              <a:cs typeface="Arial" pitchFamily="34" charset="0"/>
            </a:endParaRPr>
          </a:p>
        </p:txBody>
      </p:sp>
      <p:sp>
        <p:nvSpPr>
          <p:cNvPr id="11" name="Rounded Rectangle 10"/>
          <p:cNvSpPr/>
          <p:nvPr/>
        </p:nvSpPr>
        <p:spPr>
          <a:xfrm>
            <a:off x="190115" y="3951691"/>
            <a:ext cx="1537086" cy="368826"/>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smtClean="0">
                <a:solidFill>
                  <a:schemeClr val="bg1"/>
                </a:solidFill>
                <a:latin typeface="Calibri" pitchFamily="34" charset="0"/>
                <a:cs typeface="Arial" pitchFamily="34" charset="0"/>
              </a:rPr>
              <a:t>Times…</a:t>
            </a:r>
            <a:endParaRPr lang="en-US" sz="2000" dirty="0">
              <a:solidFill>
                <a:schemeClr val="bg1"/>
              </a:solidFill>
              <a:latin typeface="Calibri" pitchFamily="34" charset="0"/>
              <a:cs typeface="Arial" pitchFamily="34" charset="0"/>
            </a:endParaRPr>
          </a:p>
        </p:txBody>
      </p:sp>
      <p:sp>
        <p:nvSpPr>
          <p:cNvPr id="14" name="Rounded Rectangle 13"/>
          <p:cNvSpPr/>
          <p:nvPr/>
        </p:nvSpPr>
        <p:spPr>
          <a:xfrm>
            <a:off x="1960304" y="884262"/>
            <a:ext cx="2228029" cy="316834"/>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smtClean="0">
                <a:solidFill>
                  <a:srgbClr val="800000"/>
                </a:solidFill>
                <a:latin typeface="Calibri" pitchFamily="34" charset="0"/>
                <a:cs typeface="Arial" pitchFamily="34" charset="0"/>
              </a:rPr>
              <a:t>Standard simulation</a:t>
            </a:r>
            <a:endParaRPr lang="en-GB" sz="1100" dirty="0" smtClean="0">
              <a:solidFill>
                <a:srgbClr val="800000"/>
              </a:solidFill>
              <a:latin typeface="Calibri" pitchFamily="34" charset="0"/>
              <a:cs typeface="Arial" pitchFamily="34" charset="0"/>
            </a:endParaRPr>
          </a:p>
        </p:txBody>
      </p:sp>
      <p:sp>
        <p:nvSpPr>
          <p:cNvPr id="15" name="Rounded Rectangle 14"/>
          <p:cNvSpPr/>
          <p:nvPr/>
        </p:nvSpPr>
        <p:spPr>
          <a:xfrm>
            <a:off x="5790624" y="875179"/>
            <a:ext cx="2228029" cy="316834"/>
          </a:xfrm>
          <a:prstGeom prst="roundRect">
            <a:avLst>
              <a:gd name="adj" fmla="val 4604"/>
            </a:avLst>
          </a:prstGeom>
          <a:solidFill>
            <a:schemeClr val="bg1"/>
          </a:solid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dirty="0" smtClean="0">
                <a:solidFill>
                  <a:srgbClr val="800000"/>
                </a:solidFill>
                <a:latin typeface="Calibri" pitchFamily="34" charset="0"/>
                <a:cs typeface="Arial" pitchFamily="34" charset="0"/>
              </a:rPr>
              <a:t>3D simulation</a:t>
            </a:r>
            <a:endParaRPr lang="en-GB" sz="1100" dirty="0" smtClean="0">
              <a:solidFill>
                <a:srgbClr val="800000"/>
              </a:solidFill>
              <a:latin typeface="Calibri" pitchFamily="34" charset="0"/>
              <a:cs typeface="Arial" pitchFamily="34" charset="0"/>
            </a:endParaRPr>
          </a:p>
        </p:txBody>
      </p:sp>
    </p:spTree>
    <p:extLst>
      <p:ext uri="{BB962C8B-B14F-4D97-AF65-F5344CB8AC3E}">
        <p14:creationId xmlns:p14="http://schemas.microsoft.com/office/powerpoint/2010/main" val="21993968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450764" y="3501550"/>
            <a:ext cx="4121236" cy="3025365"/>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000" i="1" dirty="0" smtClean="0">
                <a:solidFill>
                  <a:prstClr val="white"/>
                </a:solidFill>
                <a:cs typeface="Arial" pitchFamily="34" charset="0"/>
              </a:rPr>
              <a:t>No significant  deviations from isotropic distributions!</a:t>
            </a:r>
          </a:p>
          <a:p>
            <a:pPr algn="ctr"/>
            <a:r>
              <a:rPr lang="en-US" sz="2000" i="1" dirty="0" smtClean="0">
                <a:solidFill>
                  <a:prstClr val="white"/>
                </a:solidFill>
                <a:cs typeface="Arial" pitchFamily="34" charset="0"/>
              </a:rPr>
              <a:t> </a:t>
            </a:r>
          </a:p>
        </p:txBody>
      </p:sp>
      <p:sp>
        <p:nvSpPr>
          <p:cNvPr id="2" name="Title 1"/>
          <p:cNvSpPr>
            <a:spLocks noGrp="1"/>
          </p:cNvSpPr>
          <p:nvPr>
            <p:ph type="title"/>
          </p:nvPr>
        </p:nvSpPr>
        <p:spPr/>
        <p:txBody>
          <a:bodyPr/>
          <a:lstStyle/>
          <a:p>
            <a:r>
              <a:rPr lang="en-GB" b="0" dirty="0"/>
              <a:t>Anisotropies in the arrival directions for very high energies</a:t>
            </a:r>
            <a:endParaRPr lang="en-US"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7</a:t>
            </a:fld>
            <a:endParaRPr lang="en-US" dirty="0"/>
          </a:p>
        </p:txBody>
      </p:sp>
      <mc:AlternateContent xmlns:mc="http://schemas.openxmlformats.org/markup-compatibility/2006" xmlns:a14="http://schemas.microsoft.com/office/drawing/2010/main">
        <mc:Choice Requires="a14">
          <p:sp>
            <p:nvSpPr>
              <p:cNvPr id="5" name="Content Placeholder 2"/>
              <p:cNvSpPr txBox="1">
                <a:spLocks/>
              </p:cNvSpPr>
              <p:nvPr/>
            </p:nvSpPr>
            <p:spPr>
              <a:xfrm>
                <a:off x="468914" y="1074571"/>
                <a:ext cx="6649516" cy="720775"/>
              </a:xfrm>
              <a:prstGeom prst="rect">
                <a:avLst/>
              </a:prstGeom>
            </p:spPr>
            <p:txBody>
              <a:bodyPr vert="horz" lIns="91440" tIns="45720" rIns="91440" bIns="45720" rtlCol="0">
                <a:normAutofit/>
              </a:bodyPr>
              <a:lstStyle>
                <a:lvl1pPr marL="358775" indent="-358775" algn="l" defTabSz="914400" rtl="0" eaLnBrk="1" latinLnBrk="0" hangingPunct="1">
                  <a:lnSpc>
                    <a:spcPct val="90000"/>
                  </a:lnSpc>
                  <a:spcBef>
                    <a:spcPts val="1000"/>
                  </a:spcBef>
                  <a:buFont typeface="Wingdings" panose="05000000000000000000" pitchFamily="2" charset="2"/>
                  <a:buChar char="q"/>
                  <a:defRPr sz="2300" b="1" kern="1200">
                    <a:solidFill>
                      <a:srgbClr val="C00000"/>
                    </a:solidFill>
                    <a:latin typeface="+mn-lt"/>
                    <a:ea typeface="+mn-ea"/>
                    <a:cs typeface="+mn-cs"/>
                  </a:defRPr>
                </a:lvl1pPr>
                <a:lvl2pPr marL="742950" indent="-285750" algn="l" defTabSz="914400" rtl="0" eaLnBrk="1" latinLnBrk="0" hangingPunct="1">
                  <a:lnSpc>
                    <a:spcPct val="90000"/>
                  </a:lnSpc>
                  <a:spcBef>
                    <a:spcPts val="500"/>
                  </a:spcBef>
                  <a:buClr>
                    <a:schemeClr val="accent6">
                      <a:lumMod val="75000"/>
                    </a:schemeClr>
                  </a:buClr>
                  <a:buFont typeface="Wingdings" panose="05000000000000000000" pitchFamily="2" charset="2"/>
                  <a:buChar char="Ø"/>
                  <a:defRPr sz="2000" b="0" kern="1200">
                    <a:solidFill>
                      <a:schemeClr val="accent6">
                        <a:lumMod val="50000"/>
                      </a:schemeClr>
                    </a:solidFill>
                    <a:latin typeface="Tw Cen MT" panose="020B0602020104020603" pitchFamily="34" charset="0"/>
                    <a:ea typeface="+mn-ea"/>
                    <a:cs typeface="+mn-cs"/>
                  </a:defRPr>
                </a:lvl2pPr>
                <a:lvl3pPr marL="1074738" indent="-160338" algn="l" defTabSz="914400" rtl="0" eaLnBrk="1" latinLnBrk="0" hangingPunct="1">
                  <a:lnSpc>
                    <a:spcPct val="90000"/>
                  </a:lnSpc>
                  <a:spcBef>
                    <a:spcPts val="500"/>
                  </a:spcBef>
                  <a:buSzPct val="110000"/>
                  <a:buFont typeface="Wingdings" panose="05000000000000000000" pitchFamily="2" charset="2"/>
                  <a:buChar char="§"/>
                  <a:defRPr sz="1800" kern="1200">
                    <a:solidFill>
                      <a:schemeClr val="tx2">
                        <a:lumMod val="50000"/>
                      </a:schemeClr>
                    </a:solidFill>
                    <a:latin typeface="+mn-lt"/>
                    <a:ea typeface="+mn-ea"/>
                    <a:cs typeface="+mn-cs"/>
                  </a:defRPr>
                </a:lvl3pPr>
                <a:lvl4pPr marL="1527175" indent="-155575" algn="l" defTabSz="914400" rtl="0" eaLnBrk="1" latinLnBrk="0" hangingPunct="1">
                  <a:lnSpc>
                    <a:spcPct val="90000"/>
                  </a:lnSpc>
                  <a:spcBef>
                    <a:spcPts val="500"/>
                  </a:spcBef>
                  <a:buSzPct val="13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0" dirty="0" smtClean="0"/>
                  <a:t>Compare the CR with astrophysical </a:t>
                </a:r>
                <a:r>
                  <a:rPr lang="en-GB" sz="1800" b="0" dirty="0" err="1" smtClean="0"/>
                  <a:t>catalogs</a:t>
                </a:r>
                <a:r>
                  <a:rPr lang="en-GB" sz="1800" b="0" dirty="0" smtClean="0"/>
                  <a:t> for </a:t>
                </a:r>
                <a14:m>
                  <m:oMath xmlns:m="http://schemas.openxmlformats.org/officeDocument/2006/math">
                    <m:r>
                      <a:rPr lang="en-GB" sz="1800" b="0" i="1">
                        <a:latin typeface="Cambria Math" panose="02040503050406030204" pitchFamily="18" charset="0"/>
                      </a:rPr>
                      <m:t>𝐸</m:t>
                    </m:r>
                    <m:r>
                      <a:rPr lang="en-GB" sz="1800" b="0" i="1">
                        <a:latin typeface="Cambria Math" panose="02040503050406030204" pitchFamily="18" charset="0"/>
                      </a:rPr>
                      <m:t>&gt;40</m:t>
                    </m:r>
                  </m:oMath>
                </a14:m>
                <a:r>
                  <a:rPr lang="en-GB" sz="1800" b="0" dirty="0"/>
                  <a:t>EeV</a:t>
                </a:r>
              </a:p>
              <a:p>
                <a:pPr marL="538163" lvl="1"/>
                <a:r>
                  <a:rPr lang="en-GB" sz="1500" dirty="0"/>
                  <a:t>Look for excesses over the visible </a:t>
                </a:r>
                <a:r>
                  <a:rPr lang="en-GB" sz="1500" dirty="0" smtClean="0"/>
                  <a:t>sky in the same way</a:t>
                </a:r>
                <a:endParaRPr lang="en-GB" sz="1500" dirty="0"/>
              </a:p>
            </p:txBody>
          </p:sp>
        </mc:Choice>
        <mc:Fallback xmlns="">
          <p:sp>
            <p:nvSpPr>
              <p:cNvPr id="5" name="Content Placeholder 2"/>
              <p:cNvSpPr txBox="1">
                <a:spLocks noRot="1" noChangeAspect="1" noMove="1" noResize="1" noEditPoints="1" noAdjustHandles="1" noChangeArrowheads="1" noChangeShapeType="1" noTextEdit="1"/>
              </p:cNvSpPr>
              <p:nvPr/>
            </p:nvSpPr>
            <p:spPr>
              <a:xfrm>
                <a:off x="468914" y="1074571"/>
                <a:ext cx="6649516" cy="720775"/>
              </a:xfrm>
              <a:prstGeom prst="rect">
                <a:avLst/>
              </a:prstGeom>
              <a:blipFill rotWithShape="0">
                <a:blip r:embed="rId2"/>
                <a:stretch>
                  <a:fillRect l="-642" t="-7563"/>
                </a:stretch>
              </a:blipFill>
            </p:spPr>
            <p:txBody>
              <a:bodyPr/>
              <a:lstStyle/>
              <a:p>
                <a:r>
                  <a:rPr lang="en-US">
                    <a:noFill/>
                  </a:rPr>
                  <a:t> </a:t>
                </a:r>
              </a:p>
            </p:txBody>
          </p:sp>
        </mc:Fallback>
      </mc:AlternateContent>
      <p:pic>
        <p:nvPicPr>
          <p:cNvPr id="6" name="Picture 5"/>
          <p:cNvPicPr>
            <a:picLocks noChangeAspect="1"/>
          </p:cNvPicPr>
          <p:nvPr/>
        </p:nvPicPr>
        <p:blipFill>
          <a:blip r:embed="rId3"/>
          <a:stretch>
            <a:fillRect/>
          </a:stretch>
        </p:blipFill>
        <p:spPr>
          <a:xfrm>
            <a:off x="907697" y="4438197"/>
            <a:ext cx="3207370" cy="1897042"/>
          </a:xfrm>
          <a:prstGeom prst="rect">
            <a:avLst/>
          </a:prstGeom>
        </p:spPr>
      </p:pic>
      <mc:AlternateContent xmlns:mc="http://schemas.openxmlformats.org/markup-compatibility/2006" xmlns:a14="http://schemas.microsoft.com/office/drawing/2010/main">
        <mc:Choice Requires="a14">
          <p:sp>
            <p:nvSpPr>
              <p:cNvPr id="8" name="Rounded Rectangle 7"/>
              <p:cNvSpPr/>
              <p:nvPr/>
            </p:nvSpPr>
            <p:spPr>
              <a:xfrm>
                <a:off x="586302" y="1795346"/>
                <a:ext cx="3673182" cy="1223362"/>
              </a:xfrm>
              <a:prstGeom prst="roundRect">
                <a:avLst/>
              </a:prstGeom>
              <a:solidFill>
                <a:schemeClr val="bg1"/>
              </a:solidFill>
              <a:ln w="31750">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038" lvl="1" indent="-147638">
                  <a:buFont typeface="Wingdings" panose="05000000000000000000" pitchFamily="2" charset="2"/>
                  <a:buChar char="§"/>
                </a:pPr>
                <a:r>
                  <a:rPr lang="en-GB" sz="1500" b="1" dirty="0" smtClean="0">
                    <a:solidFill>
                      <a:prstClr val="black"/>
                    </a:solidFill>
                  </a:rPr>
                  <a:t>Scan in:</a:t>
                </a:r>
              </a:p>
              <a:p>
                <a:pPr marL="450850" lvl="2"/>
                <a:r>
                  <a:rPr lang="en-GB" sz="1300" dirty="0" smtClean="0">
                    <a:solidFill>
                      <a:prstClr val="black"/>
                    </a:solidFill>
                  </a:rPr>
                  <a:t>1</a:t>
                </a:r>
                <a:r>
                  <a:rPr lang="en-GB" sz="1300" dirty="0">
                    <a:solidFill>
                      <a:prstClr val="black"/>
                    </a:solidFill>
                  </a:rPr>
                  <a:t>° up to 30°, in 1° steps </a:t>
                </a:r>
              </a:p>
              <a:p>
                <a:pPr marL="450850" lvl="2"/>
                <a14:m>
                  <m:oMath xmlns:m="http://schemas.openxmlformats.org/officeDocument/2006/math">
                    <m:sSub>
                      <m:sSubPr>
                        <m:ctrlPr>
                          <a:rPr lang="en-GB" sz="1300" b="0" i="1" smtClean="0">
                            <a:solidFill>
                              <a:prstClr val="black"/>
                            </a:solidFill>
                            <a:latin typeface="Cambria Math" panose="02040503050406030204" pitchFamily="18" charset="0"/>
                          </a:rPr>
                        </m:ctrlPr>
                      </m:sSubPr>
                      <m:e>
                        <m:r>
                          <a:rPr lang="en-GB" sz="1300" b="0" i="1" smtClean="0">
                            <a:solidFill>
                              <a:prstClr val="black"/>
                            </a:solidFill>
                            <a:latin typeface="Cambria Math" panose="02040503050406030204" pitchFamily="18" charset="0"/>
                          </a:rPr>
                          <m:t>𝐸</m:t>
                        </m:r>
                      </m:e>
                      <m:sub>
                        <m:r>
                          <a:rPr lang="en-GB" sz="1300" b="0" i="1" smtClean="0">
                            <a:solidFill>
                              <a:prstClr val="black"/>
                            </a:solidFill>
                            <a:latin typeface="Cambria Math" panose="02040503050406030204" pitchFamily="18" charset="0"/>
                          </a:rPr>
                          <m:t>𝑡h</m:t>
                        </m:r>
                      </m:sub>
                    </m:sSub>
                  </m:oMath>
                </a14:m>
                <a:r>
                  <a:rPr lang="en-GB" sz="1300" dirty="0" smtClean="0">
                    <a:solidFill>
                      <a:prstClr val="black"/>
                    </a:solidFill>
                  </a:rPr>
                  <a:t> from </a:t>
                </a:r>
                <a:r>
                  <a:rPr lang="en-GB" sz="1300" dirty="0">
                    <a:solidFill>
                      <a:prstClr val="black"/>
                    </a:solidFill>
                  </a:rPr>
                  <a:t>40 </a:t>
                </a:r>
                <a:r>
                  <a:rPr lang="en-GB" sz="1300" dirty="0" err="1">
                    <a:solidFill>
                      <a:prstClr val="black"/>
                    </a:solidFill>
                  </a:rPr>
                  <a:t>EeV</a:t>
                </a:r>
                <a:r>
                  <a:rPr lang="en-GB" sz="1300" dirty="0">
                    <a:solidFill>
                      <a:prstClr val="black"/>
                    </a:solidFill>
                  </a:rPr>
                  <a:t> up to 80 </a:t>
                </a:r>
                <a:r>
                  <a:rPr lang="en-GB" sz="1300" dirty="0" err="1">
                    <a:solidFill>
                      <a:prstClr val="black"/>
                    </a:solidFill>
                  </a:rPr>
                  <a:t>EeV</a:t>
                </a:r>
                <a:r>
                  <a:rPr lang="en-GB" sz="1300" dirty="0">
                    <a:solidFill>
                      <a:prstClr val="black"/>
                    </a:solidFill>
                  </a:rPr>
                  <a:t> in steps of 1 </a:t>
                </a:r>
                <a:r>
                  <a:rPr lang="en-GB" sz="1300" dirty="0" err="1" smtClean="0">
                    <a:solidFill>
                      <a:prstClr val="black"/>
                    </a:solidFill>
                  </a:rPr>
                  <a:t>EeV</a:t>
                </a:r>
                <a:endParaRPr lang="en-GB" sz="1300" dirty="0">
                  <a:solidFill>
                    <a:prstClr val="black"/>
                  </a:solidFill>
                </a:endParaRPr>
              </a:p>
              <a:p>
                <a:pPr marL="450850" lvl="2"/>
                <a:r>
                  <a:rPr lang="en-GB" sz="1300" dirty="0" smtClean="0">
                    <a:solidFill>
                      <a:prstClr val="black"/>
                    </a:solidFill>
                  </a:rPr>
                  <a:t>Maximum source distances </a:t>
                </a:r>
                <a:endParaRPr lang="en-GB" sz="1300" dirty="0">
                  <a:solidFill>
                    <a:prstClr val="black"/>
                  </a:solidFill>
                </a:endParaRPr>
              </a:p>
            </p:txBody>
          </p:sp>
        </mc:Choice>
        <mc:Fallback xmlns="">
          <p:sp>
            <p:nvSpPr>
              <p:cNvPr id="8" name="Rounded Rectangle 7"/>
              <p:cNvSpPr>
                <a:spLocks noRot="1" noChangeAspect="1" noMove="1" noResize="1" noEditPoints="1" noAdjustHandles="1" noChangeArrowheads="1" noChangeShapeType="1" noTextEdit="1"/>
              </p:cNvSpPr>
              <p:nvPr/>
            </p:nvSpPr>
            <p:spPr>
              <a:xfrm>
                <a:off x="586302" y="1795346"/>
                <a:ext cx="3673182" cy="1223362"/>
              </a:xfrm>
              <a:prstGeom prst="roundRect">
                <a:avLst/>
              </a:prstGeom>
              <a:blipFill rotWithShape="0">
                <a:blip r:embed="rId4"/>
                <a:stretch>
                  <a:fillRect/>
                </a:stretch>
              </a:blipFill>
              <a:ln w="31750">
                <a:solidFill>
                  <a:srgbClr val="800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9" name="Rounded Rectangle 8"/>
          <p:cNvSpPr/>
          <p:nvPr/>
        </p:nvSpPr>
        <p:spPr>
          <a:xfrm>
            <a:off x="5090783" y="1795346"/>
            <a:ext cx="3673182" cy="646912"/>
          </a:xfrm>
          <a:prstGeom prst="roundRect">
            <a:avLst/>
          </a:prstGeom>
          <a:solidFill>
            <a:schemeClr val="bg1"/>
          </a:solidFill>
          <a:ln w="31750">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038" lvl="1" indent="-147638">
              <a:buFont typeface="Wingdings" panose="05000000000000000000" pitchFamily="2" charset="2"/>
              <a:buChar char="§"/>
            </a:pPr>
            <a:r>
              <a:rPr lang="en-GB" sz="1500" b="1" dirty="0" smtClean="0">
                <a:solidFill>
                  <a:prstClr val="black"/>
                </a:solidFill>
              </a:rPr>
              <a:t>Example: </a:t>
            </a:r>
            <a:r>
              <a:rPr lang="en-GB" sz="1500" dirty="0" smtClean="0">
                <a:solidFill>
                  <a:prstClr val="black"/>
                </a:solidFill>
              </a:rPr>
              <a:t>Cross-correlation </a:t>
            </a:r>
            <a:r>
              <a:rPr lang="en-GB" sz="1500" dirty="0">
                <a:solidFill>
                  <a:prstClr val="black"/>
                </a:solidFill>
              </a:rPr>
              <a:t>with the AGNs in the Swift-BAT </a:t>
            </a:r>
            <a:r>
              <a:rPr lang="en-GB" sz="1500" dirty="0" err="1">
                <a:solidFill>
                  <a:prstClr val="black"/>
                </a:solidFill>
              </a:rPr>
              <a:t>catalog</a:t>
            </a:r>
            <a:endParaRPr lang="en-GB" sz="1500" dirty="0" smtClean="0">
              <a:solidFill>
                <a:prstClr val="black"/>
              </a:solidFill>
            </a:endParaRPr>
          </a:p>
        </p:txBody>
      </p:sp>
      <p:pic>
        <p:nvPicPr>
          <p:cNvPr id="13" name="Picture 12"/>
          <p:cNvPicPr>
            <a:picLocks noChangeAspect="1"/>
          </p:cNvPicPr>
          <p:nvPr/>
        </p:nvPicPr>
        <p:blipFill>
          <a:blip r:embed="rId5"/>
          <a:stretch>
            <a:fillRect/>
          </a:stretch>
        </p:blipFill>
        <p:spPr>
          <a:xfrm>
            <a:off x="5177196" y="2629726"/>
            <a:ext cx="2237858" cy="1743651"/>
          </a:xfrm>
          <a:prstGeom prst="rect">
            <a:avLst/>
          </a:prstGeom>
        </p:spPr>
      </p:pic>
      <p:pic>
        <p:nvPicPr>
          <p:cNvPr id="14" name="Picture 13"/>
          <p:cNvPicPr>
            <a:picLocks noChangeAspect="1"/>
          </p:cNvPicPr>
          <p:nvPr/>
        </p:nvPicPr>
        <p:blipFill>
          <a:blip r:embed="rId6"/>
          <a:stretch>
            <a:fillRect/>
          </a:stretch>
        </p:blipFill>
        <p:spPr>
          <a:xfrm>
            <a:off x="5233712" y="4711573"/>
            <a:ext cx="3387323" cy="1693116"/>
          </a:xfrm>
          <a:prstGeom prst="rect">
            <a:avLst/>
          </a:prstGeom>
        </p:spPr>
      </p:pic>
      <mc:AlternateContent xmlns:mc="http://schemas.openxmlformats.org/markup-compatibility/2006" xmlns:a14="http://schemas.microsoft.com/office/drawing/2010/main">
        <mc:Choice Requires="a14">
          <p:sp>
            <p:nvSpPr>
              <p:cNvPr id="15" name="Rounded Rectangle 14"/>
              <p:cNvSpPr/>
              <p:nvPr/>
            </p:nvSpPr>
            <p:spPr>
              <a:xfrm>
                <a:off x="7415054" y="2780454"/>
                <a:ext cx="1348911" cy="1285125"/>
              </a:xfrm>
              <a:prstGeom prst="roundRect">
                <a:avLst>
                  <a:gd name="adj" fmla="val 4604"/>
                </a:avLst>
              </a:prstGeom>
              <a:solidFill>
                <a:schemeClr val="bg1"/>
              </a:solidFill>
              <a:ln w="381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sz="1500" dirty="0" smtClean="0">
                    <a:solidFill>
                      <a:schemeClr val="tx1">
                        <a:lumMod val="75000"/>
                        <a:lumOff val="25000"/>
                      </a:schemeClr>
                    </a:solidFill>
                    <a:latin typeface="Cambria Math" panose="02040503050406030204" pitchFamily="18" charset="0"/>
                    <a:cs typeface="Arial" pitchFamily="34" charset="0"/>
                  </a:rPr>
                  <a:t>D=80 </a:t>
                </a:r>
                <a:r>
                  <a:rPr lang="pt-PT" sz="1500" dirty="0" err="1" smtClean="0">
                    <a:solidFill>
                      <a:schemeClr val="tx1">
                        <a:lumMod val="75000"/>
                        <a:lumOff val="25000"/>
                      </a:schemeClr>
                    </a:solidFill>
                    <a:latin typeface="Cambria Math" panose="02040503050406030204" pitchFamily="18" charset="0"/>
                    <a:cs typeface="Arial" pitchFamily="34" charset="0"/>
                  </a:rPr>
                  <a:t>Mpc</a:t>
                </a:r>
                <a:endParaRPr lang="pt-PT" sz="1500" dirty="0" smtClean="0">
                  <a:solidFill>
                    <a:schemeClr val="tx1">
                      <a:lumMod val="75000"/>
                      <a:lumOff val="25000"/>
                    </a:schemeClr>
                  </a:solidFill>
                  <a:latin typeface="Cambria Math" panose="02040503050406030204" pitchFamily="18" charset="0"/>
                  <a:cs typeface="Arial" pitchFamily="34" charset="0"/>
                </a:endParaRPr>
              </a:p>
              <a:p>
                <a14:m>
                  <m:oMath xmlns:m="http://schemas.openxmlformats.org/officeDocument/2006/math">
                    <m:sSub>
                      <m:sSubPr>
                        <m:ctrlPr>
                          <a:rPr lang="pt-PT" sz="1500" i="1" smtClean="0">
                            <a:solidFill>
                              <a:schemeClr val="tx1">
                                <a:lumMod val="75000"/>
                                <a:lumOff val="25000"/>
                              </a:schemeClr>
                            </a:solidFill>
                            <a:latin typeface="Cambria Math" panose="02040503050406030204" pitchFamily="18" charset="0"/>
                            <a:cs typeface="Arial" pitchFamily="34" charset="0"/>
                          </a:rPr>
                        </m:ctrlPr>
                      </m:sSubPr>
                      <m:e>
                        <m:r>
                          <m:rPr>
                            <m:sty m:val="p"/>
                          </m:rPr>
                          <a:rPr lang="pt-PT" sz="1500" b="0" i="0" smtClean="0">
                            <a:solidFill>
                              <a:schemeClr val="tx1">
                                <a:lumMod val="75000"/>
                                <a:lumOff val="25000"/>
                              </a:schemeClr>
                            </a:solidFill>
                            <a:latin typeface="Cambria Math" panose="02040503050406030204" pitchFamily="18" charset="0"/>
                            <a:cs typeface="Arial" pitchFamily="34" charset="0"/>
                          </a:rPr>
                          <m:t>E</m:t>
                        </m:r>
                      </m:e>
                      <m:sub>
                        <m:r>
                          <m:rPr>
                            <m:sty m:val="p"/>
                          </m:rPr>
                          <a:rPr lang="pt-PT" sz="1500" b="0" i="0" smtClean="0">
                            <a:solidFill>
                              <a:schemeClr val="tx1">
                                <a:lumMod val="75000"/>
                                <a:lumOff val="25000"/>
                              </a:schemeClr>
                            </a:solidFill>
                            <a:latin typeface="Cambria Math" panose="02040503050406030204" pitchFamily="18" charset="0"/>
                            <a:cs typeface="Arial" pitchFamily="34" charset="0"/>
                          </a:rPr>
                          <m:t>th</m:t>
                        </m:r>
                      </m:sub>
                    </m:sSub>
                    <m:r>
                      <a:rPr lang="pt-PT" sz="1500" b="0" i="0" smtClean="0">
                        <a:solidFill>
                          <a:schemeClr val="tx1">
                            <a:lumMod val="75000"/>
                            <a:lumOff val="25000"/>
                          </a:schemeClr>
                        </a:solidFill>
                        <a:latin typeface="Cambria Math" panose="02040503050406030204" pitchFamily="18" charset="0"/>
                        <a:cs typeface="Arial" pitchFamily="34" charset="0"/>
                      </a:rPr>
                      <m:t>&gt;5</m:t>
                    </m:r>
                    <m:r>
                      <a:rPr lang="en-GB" sz="1500" b="0" i="0" smtClean="0">
                        <a:solidFill>
                          <a:schemeClr val="tx1">
                            <a:lumMod val="75000"/>
                            <a:lumOff val="25000"/>
                          </a:schemeClr>
                        </a:solidFill>
                        <a:latin typeface="Cambria Math" panose="02040503050406030204" pitchFamily="18" charset="0"/>
                        <a:cs typeface="Arial" pitchFamily="34" charset="0"/>
                      </a:rPr>
                      <m:t>8</m:t>
                    </m:r>
                  </m:oMath>
                </a14:m>
                <a:r>
                  <a:rPr lang="en-GB" sz="1500" dirty="0" smtClean="0">
                    <a:solidFill>
                      <a:schemeClr val="tx1">
                        <a:lumMod val="75000"/>
                        <a:lumOff val="25000"/>
                      </a:schemeClr>
                    </a:solidFill>
                    <a:latin typeface="Calibri" pitchFamily="34" charset="0"/>
                    <a:cs typeface="Arial" pitchFamily="34" charset="0"/>
                  </a:rPr>
                  <a:t> EeV  </a:t>
                </a:r>
              </a:p>
              <a:p>
                <a14:m>
                  <m:oMath xmlns:m="http://schemas.openxmlformats.org/officeDocument/2006/math">
                    <m:r>
                      <m:rPr>
                        <m:sty m:val="p"/>
                      </m:rPr>
                      <a:rPr lang="pt-PT" sz="1500" b="0" i="0" smtClean="0">
                        <a:solidFill>
                          <a:schemeClr val="tx1">
                            <a:lumMod val="75000"/>
                            <a:lumOff val="25000"/>
                          </a:schemeClr>
                        </a:solidFill>
                        <a:latin typeface="Cambria Math" panose="02040503050406030204" pitchFamily="18" charset="0"/>
                        <a:cs typeface="Arial" pitchFamily="34" charset="0"/>
                      </a:rPr>
                      <m:t>Ψ</m:t>
                    </m:r>
                    <m:r>
                      <a:rPr lang="pt-PT" sz="1500" b="0" i="0" smtClean="0">
                        <a:solidFill>
                          <a:schemeClr val="tx1">
                            <a:lumMod val="75000"/>
                            <a:lumOff val="25000"/>
                          </a:schemeClr>
                        </a:solidFill>
                        <a:latin typeface="Cambria Math" panose="02040503050406030204" pitchFamily="18" charset="0"/>
                        <a:cs typeface="Arial" pitchFamily="34" charset="0"/>
                      </a:rPr>
                      <m:t>=1°</m:t>
                    </m:r>
                  </m:oMath>
                </a14:m>
                <a:r>
                  <a:rPr lang="en-GB" sz="1100" dirty="0" smtClean="0">
                    <a:solidFill>
                      <a:prstClr val="black">
                        <a:lumMod val="75000"/>
                        <a:lumOff val="25000"/>
                      </a:prstClr>
                    </a:solidFill>
                    <a:latin typeface="Calibri" pitchFamily="34" charset="0"/>
                    <a:cs typeface="Arial" pitchFamily="34" charset="0"/>
                  </a:rPr>
                  <a:t> </a:t>
                </a:r>
              </a:p>
              <a:p>
                <a:endParaRPr lang="en-GB" sz="1100" dirty="0">
                  <a:solidFill>
                    <a:prstClr val="black">
                      <a:lumMod val="75000"/>
                      <a:lumOff val="25000"/>
                    </a:prstClr>
                  </a:solidFill>
                  <a:latin typeface="Calibri" pitchFamily="34" charset="0"/>
                  <a:cs typeface="Arial" pitchFamily="34" charset="0"/>
                </a:endParaRPr>
              </a:p>
              <a:p>
                <a:pPr lvl="0"/>
                <a14:m>
                  <m:oMath xmlns:m="http://schemas.openxmlformats.org/officeDocument/2006/math">
                    <m:r>
                      <a:rPr lang="en-GB" sz="1500" b="1" i="0" smtClean="0">
                        <a:solidFill>
                          <a:srgbClr val="C00000"/>
                        </a:solidFill>
                        <a:latin typeface="Cambria Math" panose="02040503050406030204" pitchFamily="18" charset="0"/>
                        <a:cs typeface="Arial" pitchFamily="34" charset="0"/>
                      </a:rPr>
                      <m:t>𝐏</m:t>
                    </m:r>
                    <m:r>
                      <a:rPr lang="en-GB" sz="1500" b="1" i="0">
                        <a:solidFill>
                          <a:srgbClr val="C00000"/>
                        </a:solidFill>
                        <a:latin typeface="Cambria Math" panose="02040503050406030204" pitchFamily="18" charset="0"/>
                        <a:ea typeface="Cambria Math" panose="02040503050406030204" pitchFamily="18" charset="0"/>
                        <a:cs typeface="Arial" pitchFamily="34" charset="0"/>
                      </a:rPr>
                      <m:t>≃</m:t>
                    </m:r>
                    <m:r>
                      <a:rPr lang="en-GB" sz="1500" b="1" i="0" smtClean="0">
                        <a:solidFill>
                          <a:srgbClr val="C00000"/>
                        </a:solidFill>
                        <a:latin typeface="Cambria Math" panose="02040503050406030204" pitchFamily="18" charset="0"/>
                        <a:ea typeface="Cambria Math" panose="02040503050406030204" pitchFamily="18" charset="0"/>
                        <a:cs typeface="Arial" pitchFamily="34" charset="0"/>
                      </a:rPr>
                      <m:t>𝟔</m:t>
                    </m:r>
                    <m:r>
                      <a:rPr lang="en-GB" sz="1500" b="1" i="0">
                        <a:solidFill>
                          <a:srgbClr val="C00000"/>
                        </a:solidFill>
                        <a:latin typeface="Cambria Math" panose="02040503050406030204" pitchFamily="18" charset="0"/>
                        <a:ea typeface="Cambria Math" panose="02040503050406030204" pitchFamily="18" charset="0"/>
                        <a:cs typeface="Arial" pitchFamily="34" charset="0"/>
                      </a:rPr>
                      <m:t>%</m:t>
                    </m:r>
                  </m:oMath>
                </a14:m>
                <a:r>
                  <a:rPr lang="pt-PT" sz="1500" b="1" dirty="0">
                    <a:solidFill>
                      <a:srgbClr val="C00000"/>
                    </a:solidFill>
                    <a:latin typeface="Cambria Math" panose="02040503050406030204" pitchFamily="18" charset="0"/>
                    <a:cs typeface="Arial" pitchFamily="34" charset="0"/>
                  </a:rPr>
                  <a:t> </a:t>
                </a:r>
              </a:p>
              <a:p>
                <a:r>
                  <a:rPr lang="en-GB" sz="1100" dirty="0" smtClean="0">
                    <a:solidFill>
                      <a:prstClr val="black">
                        <a:lumMod val="75000"/>
                        <a:lumOff val="25000"/>
                      </a:prstClr>
                    </a:solidFill>
                    <a:latin typeface="Calibri" pitchFamily="34" charset="0"/>
                    <a:cs typeface="Arial" pitchFamily="34" charset="0"/>
                  </a:rPr>
                  <a:t>n= 9/1.6</a:t>
                </a:r>
                <a:endParaRPr lang="en-GB" sz="1100" dirty="0">
                  <a:solidFill>
                    <a:prstClr val="black">
                      <a:lumMod val="75000"/>
                      <a:lumOff val="25000"/>
                    </a:prstClr>
                  </a:solidFill>
                  <a:latin typeface="Calibri" pitchFamily="34" charset="0"/>
                  <a:cs typeface="Arial" pitchFamily="34" charset="0"/>
                </a:endParaRPr>
              </a:p>
            </p:txBody>
          </p:sp>
        </mc:Choice>
        <mc:Fallback xmlns="">
          <p:sp>
            <p:nvSpPr>
              <p:cNvPr id="15" name="Rounded Rectangle 14"/>
              <p:cNvSpPr>
                <a:spLocks noRot="1" noChangeAspect="1" noMove="1" noResize="1" noEditPoints="1" noAdjustHandles="1" noChangeArrowheads="1" noChangeShapeType="1" noTextEdit="1"/>
              </p:cNvSpPr>
              <p:nvPr/>
            </p:nvSpPr>
            <p:spPr>
              <a:xfrm>
                <a:off x="7415054" y="2780454"/>
                <a:ext cx="1348911" cy="1285125"/>
              </a:xfrm>
              <a:prstGeom prst="roundRect">
                <a:avLst>
                  <a:gd name="adj" fmla="val 4604"/>
                </a:avLst>
              </a:prstGeom>
              <a:blipFill rotWithShape="0">
                <a:blip r:embed="rId7"/>
                <a:stretch>
                  <a:fillRect/>
                </a:stretch>
              </a:blipFill>
              <a:ln w="38100">
                <a:solidFill>
                  <a:srgbClr val="008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ounded Rectangle 16"/>
              <p:cNvSpPr/>
              <p:nvPr/>
            </p:nvSpPr>
            <p:spPr>
              <a:xfrm>
                <a:off x="5305605" y="956739"/>
                <a:ext cx="2318514" cy="574229"/>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14:m>
                  <m:oMath xmlns:m="http://schemas.openxmlformats.org/officeDocument/2006/math">
                    <m:r>
                      <a:rPr lang="en-GB" sz="2000" i="1">
                        <a:latin typeface="Cambria Math" panose="02040503050406030204" pitchFamily="18" charset="0"/>
                      </a:rPr>
                      <m:t>𝐸</m:t>
                    </m:r>
                    <m:r>
                      <a:rPr lang="en-GB" sz="2000" i="1">
                        <a:latin typeface="Cambria Math" panose="02040503050406030204" pitchFamily="18" charset="0"/>
                      </a:rPr>
                      <m:t>&gt;40</m:t>
                    </m:r>
                  </m:oMath>
                </a14:m>
                <a:r>
                  <a:rPr lang="en-GB" sz="2000" dirty="0"/>
                  <a:t>EeV</a:t>
                </a:r>
                <a:r>
                  <a:rPr lang="en-GB" sz="1200" dirty="0">
                    <a:solidFill>
                      <a:prstClr val="white"/>
                    </a:solidFill>
                  </a:rPr>
                  <a:t>=</a:t>
                </a:r>
                <a14:m>
                  <m:oMath xmlns:m="http://schemas.openxmlformats.org/officeDocument/2006/math">
                    <m:r>
                      <a:rPr lang="en-GB" sz="1200" i="1" dirty="0">
                        <a:solidFill>
                          <a:prstClr val="white"/>
                        </a:solidFill>
                        <a:latin typeface="Cambria Math" panose="02040503050406030204" pitchFamily="18" charset="0"/>
                      </a:rPr>
                      <m:t>40⋅</m:t>
                    </m:r>
                    <m:sSup>
                      <m:sSupPr>
                        <m:ctrlPr>
                          <a:rPr lang="en-GB" sz="1200" i="1" dirty="0">
                            <a:solidFill>
                              <a:prstClr val="white"/>
                            </a:solidFill>
                            <a:latin typeface="Cambria Math" panose="02040503050406030204" pitchFamily="18" charset="0"/>
                          </a:rPr>
                        </m:ctrlPr>
                      </m:sSupPr>
                      <m:e>
                        <m:r>
                          <a:rPr lang="en-GB" sz="1200" i="1" dirty="0">
                            <a:solidFill>
                              <a:prstClr val="white"/>
                            </a:solidFill>
                            <a:latin typeface="Cambria Math" panose="02040503050406030204" pitchFamily="18" charset="0"/>
                          </a:rPr>
                          <m:t>10</m:t>
                        </m:r>
                      </m:e>
                      <m:sup>
                        <m:r>
                          <a:rPr lang="en-GB" sz="1200" i="1" dirty="0">
                            <a:solidFill>
                              <a:prstClr val="white"/>
                            </a:solidFill>
                            <a:latin typeface="Cambria Math" panose="02040503050406030204" pitchFamily="18" charset="0"/>
                          </a:rPr>
                          <m:t>18</m:t>
                        </m:r>
                      </m:sup>
                    </m:sSup>
                  </m:oMath>
                </a14:m>
                <a:r>
                  <a:rPr lang="en-US" sz="1200" i="1" dirty="0">
                    <a:solidFill>
                      <a:prstClr val="white"/>
                    </a:solidFill>
                    <a:cs typeface="Arial" pitchFamily="34" charset="0"/>
                  </a:rPr>
                  <a:t>eV</a:t>
                </a:r>
                <a:r>
                  <a:rPr lang="en-US" sz="2000" i="1" dirty="0" smtClean="0">
                    <a:solidFill>
                      <a:prstClr val="white"/>
                    </a:solidFill>
                    <a:cs typeface="Arial" pitchFamily="34" charset="0"/>
                  </a:rPr>
                  <a:t> </a:t>
                </a:r>
              </a:p>
            </p:txBody>
          </p:sp>
        </mc:Choice>
        <mc:Fallback xmlns="">
          <p:sp>
            <p:nvSpPr>
              <p:cNvPr id="17" name="Rounded Rectangle 16"/>
              <p:cNvSpPr>
                <a:spLocks noRot="1" noChangeAspect="1" noMove="1" noResize="1" noEditPoints="1" noAdjustHandles="1" noChangeArrowheads="1" noChangeShapeType="1" noTextEdit="1"/>
              </p:cNvSpPr>
              <p:nvPr/>
            </p:nvSpPr>
            <p:spPr>
              <a:xfrm>
                <a:off x="5305605" y="956739"/>
                <a:ext cx="2318514" cy="574229"/>
              </a:xfrm>
              <a:prstGeom prst="roundRect">
                <a:avLst/>
              </a:prstGeom>
              <a:blipFill rotWithShape="0">
                <a:blip r:embed="rId8"/>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18" name="TextBox 17"/>
          <p:cNvSpPr txBox="1"/>
          <p:nvPr/>
        </p:nvSpPr>
        <p:spPr>
          <a:xfrm>
            <a:off x="6292174" y="6308675"/>
            <a:ext cx="1635286" cy="307777"/>
          </a:xfrm>
          <a:prstGeom prst="rect">
            <a:avLst/>
          </a:prstGeom>
          <a:noFill/>
        </p:spPr>
        <p:txBody>
          <a:bodyPr wrap="square" rtlCol="0">
            <a:spAutoFit/>
          </a:bodyPr>
          <a:lstStyle/>
          <a:p>
            <a:r>
              <a:rPr lang="en-GB" sz="1400" b="1" dirty="0" smtClean="0">
                <a:solidFill>
                  <a:schemeClr val="tx1">
                    <a:lumMod val="75000"/>
                    <a:lumOff val="25000"/>
                  </a:schemeClr>
                </a:solidFill>
              </a:rPr>
              <a:t>Galactic </a:t>
            </a:r>
            <a:r>
              <a:rPr lang="en-GB" sz="1400" b="1" dirty="0" err="1" smtClean="0">
                <a:solidFill>
                  <a:schemeClr val="tx1">
                    <a:lumMod val="75000"/>
                    <a:lumOff val="25000"/>
                  </a:schemeClr>
                </a:solidFill>
              </a:rPr>
              <a:t>Coord</a:t>
            </a:r>
            <a:r>
              <a:rPr lang="en-GB" sz="1400" b="1" dirty="0" smtClean="0">
                <a:solidFill>
                  <a:schemeClr val="tx1">
                    <a:lumMod val="75000"/>
                    <a:lumOff val="25000"/>
                  </a:schemeClr>
                </a:solidFill>
              </a:rPr>
              <a:t>.</a:t>
            </a:r>
            <a:endParaRPr lang="en-US" sz="1400" b="1" dirty="0">
              <a:solidFill>
                <a:schemeClr val="tx1">
                  <a:lumMod val="75000"/>
                  <a:lumOff val="25000"/>
                </a:schemeClr>
              </a:solidFill>
            </a:endParaRPr>
          </a:p>
        </p:txBody>
      </p:sp>
    </p:spTree>
    <p:extLst>
      <p:ext uri="{BB962C8B-B14F-4D97-AF65-F5344CB8AC3E}">
        <p14:creationId xmlns:p14="http://schemas.microsoft.com/office/powerpoint/2010/main" val="209946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8" grpId="0" animBg="1"/>
      <p:bldP spid="9" grpId="0" animBg="1"/>
      <p:bldP spid="15" grpId="0" animBg="1"/>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586301" y="1795346"/>
            <a:ext cx="8094711" cy="3413262"/>
          </a:xfrm>
          <a:prstGeom prst="roundRect">
            <a:avLst>
              <a:gd name="adj" fmla="val 5137"/>
            </a:avLst>
          </a:prstGeom>
          <a:solidFill>
            <a:schemeClr val="bg1"/>
          </a:solidFill>
          <a:ln w="31750">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311150" lvl="1" indent="-285750">
              <a:buFont typeface="Wingdings" panose="05000000000000000000" pitchFamily="2" charset="2"/>
              <a:buChar char="q"/>
            </a:pPr>
            <a:r>
              <a:rPr lang="en-GB" dirty="0">
                <a:solidFill>
                  <a:srgbClr val="C00000"/>
                </a:solidFill>
              </a:rPr>
              <a:t>2D Harmonic analysis in right </a:t>
            </a:r>
            <a:r>
              <a:rPr lang="en-GB" dirty="0" smtClean="0">
                <a:solidFill>
                  <a:srgbClr val="C00000"/>
                </a:solidFill>
              </a:rPr>
              <a:t>ascension</a:t>
            </a:r>
          </a:p>
          <a:p>
            <a:pPr marL="311150" lvl="1" indent="-285750">
              <a:buFont typeface="Wingdings" panose="05000000000000000000" pitchFamily="2" charset="2"/>
              <a:buChar char="q"/>
            </a:pPr>
            <a:endParaRPr lang="en-GB" dirty="0">
              <a:solidFill>
                <a:srgbClr val="C00000"/>
              </a:solidFill>
            </a:endParaRPr>
          </a:p>
          <a:p>
            <a:pPr marL="768350" lvl="2" indent="-285750">
              <a:buFont typeface="Wingdings" panose="05000000000000000000" pitchFamily="2" charset="2"/>
              <a:buChar char="Ø"/>
            </a:pPr>
            <a:r>
              <a:rPr lang="en-GB" dirty="0">
                <a:solidFill>
                  <a:schemeClr val="accent6">
                    <a:lumMod val="50000"/>
                  </a:schemeClr>
                </a:solidFill>
              </a:rPr>
              <a:t>E &gt; 1 </a:t>
            </a:r>
            <a:r>
              <a:rPr lang="en-GB" dirty="0" err="1">
                <a:solidFill>
                  <a:schemeClr val="accent6">
                    <a:lumMod val="50000"/>
                  </a:schemeClr>
                </a:solidFill>
              </a:rPr>
              <a:t>EeV</a:t>
            </a:r>
            <a:r>
              <a:rPr lang="en-GB" dirty="0">
                <a:solidFill>
                  <a:schemeClr val="accent6">
                    <a:lumMod val="50000"/>
                  </a:schemeClr>
                </a:solidFill>
              </a:rPr>
              <a:t>: Rayleigh weighted for </a:t>
            </a:r>
            <a:r>
              <a:rPr lang="en-GB" dirty="0" smtClean="0">
                <a:solidFill>
                  <a:schemeClr val="accent6">
                    <a:lumMod val="50000"/>
                  </a:schemeClr>
                </a:solidFill>
              </a:rPr>
              <a:t>exposure</a:t>
            </a:r>
          </a:p>
          <a:p>
            <a:pPr marL="768350" lvl="2" indent="-285750">
              <a:buFont typeface="Wingdings" panose="05000000000000000000" pitchFamily="2" charset="2"/>
              <a:buChar char="Ø"/>
            </a:pPr>
            <a:endParaRPr lang="en-GB" dirty="0" smtClean="0">
              <a:solidFill>
                <a:schemeClr val="accent6">
                  <a:lumMod val="50000"/>
                </a:schemeClr>
              </a:solidFill>
            </a:endParaRPr>
          </a:p>
          <a:p>
            <a:pPr marL="768350" lvl="2" indent="-285750">
              <a:buFont typeface="Wingdings" panose="05000000000000000000" pitchFamily="2" charset="2"/>
              <a:buChar char="Ø"/>
            </a:pPr>
            <a:endParaRPr lang="en-GB" dirty="0">
              <a:solidFill>
                <a:schemeClr val="accent6">
                  <a:lumMod val="50000"/>
                </a:schemeClr>
              </a:solidFill>
            </a:endParaRPr>
          </a:p>
          <a:p>
            <a:pPr marL="768350" lvl="2" indent="-285750">
              <a:buFont typeface="Wingdings" panose="05000000000000000000" pitchFamily="2" charset="2"/>
              <a:buChar char="Ø"/>
            </a:pPr>
            <a:endParaRPr lang="en-GB" dirty="0" smtClean="0">
              <a:solidFill>
                <a:schemeClr val="accent6">
                  <a:lumMod val="50000"/>
                </a:schemeClr>
              </a:solidFill>
            </a:endParaRPr>
          </a:p>
          <a:p>
            <a:pPr marL="482600" lvl="2"/>
            <a:endParaRPr lang="en-GB" dirty="0">
              <a:solidFill>
                <a:schemeClr val="accent6">
                  <a:lumMod val="50000"/>
                </a:schemeClr>
              </a:solidFill>
            </a:endParaRPr>
          </a:p>
          <a:p>
            <a:pPr marL="768350" lvl="2" indent="-285750">
              <a:buFont typeface="Wingdings" panose="05000000000000000000" pitchFamily="2" charset="2"/>
              <a:buChar char="Ø"/>
            </a:pPr>
            <a:r>
              <a:rPr lang="en-GB" dirty="0">
                <a:solidFill>
                  <a:schemeClr val="accent6">
                    <a:lumMod val="50000"/>
                  </a:schemeClr>
                </a:solidFill>
              </a:rPr>
              <a:t>E &lt; 1 </a:t>
            </a:r>
            <a:r>
              <a:rPr lang="en-GB" dirty="0" err="1">
                <a:solidFill>
                  <a:schemeClr val="accent6">
                    <a:lumMod val="50000"/>
                  </a:schemeClr>
                </a:solidFill>
              </a:rPr>
              <a:t>EeV</a:t>
            </a:r>
            <a:r>
              <a:rPr lang="en-GB" dirty="0">
                <a:solidFill>
                  <a:schemeClr val="accent6">
                    <a:lumMod val="50000"/>
                  </a:schemeClr>
                </a:solidFill>
              </a:rPr>
              <a:t>: East – West: independent of detector and </a:t>
            </a:r>
            <a:r>
              <a:rPr lang="en-GB" dirty="0" smtClean="0">
                <a:solidFill>
                  <a:schemeClr val="accent6">
                    <a:lumMod val="50000"/>
                  </a:schemeClr>
                </a:solidFill>
              </a:rPr>
              <a:t>atmospheric effects</a:t>
            </a:r>
            <a:r>
              <a:rPr lang="en-GB" dirty="0">
                <a:solidFill>
                  <a:schemeClr val="accent6">
                    <a:lumMod val="50000"/>
                  </a:schemeClr>
                </a:solidFill>
              </a:rPr>
              <a:t>, but with reduced sensitivity</a:t>
            </a:r>
            <a:endParaRPr lang="en-GB" dirty="0" smtClean="0">
              <a:solidFill>
                <a:schemeClr val="accent6">
                  <a:lumMod val="50000"/>
                </a:schemeClr>
              </a:solidFill>
            </a:endParaRPr>
          </a:p>
        </p:txBody>
      </p:sp>
      <p:sp>
        <p:nvSpPr>
          <p:cNvPr id="2" name="Title 1"/>
          <p:cNvSpPr>
            <a:spLocks noGrp="1"/>
          </p:cNvSpPr>
          <p:nvPr>
            <p:ph type="title"/>
          </p:nvPr>
        </p:nvSpPr>
        <p:spPr/>
        <p:txBody>
          <a:bodyPr/>
          <a:lstStyle/>
          <a:p>
            <a:r>
              <a:rPr lang="en-US" dirty="0" smtClean="0"/>
              <a:t>Large Scale anisotropies</a:t>
            </a:r>
            <a:endParaRPr lang="en-US" dirty="0"/>
          </a:p>
        </p:txBody>
      </p:sp>
      <p:sp>
        <p:nvSpPr>
          <p:cNvPr id="4" name="Slide Number Placeholder 3"/>
          <p:cNvSpPr>
            <a:spLocks noGrp="1"/>
          </p:cNvSpPr>
          <p:nvPr>
            <p:ph type="sldNum" sz="quarter" idx="12"/>
          </p:nvPr>
        </p:nvSpPr>
        <p:spPr/>
        <p:txBody>
          <a:bodyPr/>
          <a:lstStyle/>
          <a:p>
            <a:fld id="{8745C66F-FC7B-4C52-931F-EAABACA1CBDF}" type="slidenum">
              <a:rPr lang="en-US" smtClean="0"/>
              <a:pPr/>
              <a:t>8</a:t>
            </a:fld>
            <a:endParaRPr lang="en-US" dirty="0"/>
          </a:p>
        </p:txBody>
      </p:sp>
      <p:sp>
        <p:nvSpPr>
          <p:cNvPr id="5" name="Content Placeholder 2"/>
          <p:cNvSpPr txBox="1">
            <a:spLocks/>
          </p:cNvSpPr>
          <p:nvPr/>
        </p:nvSpPr>
        <p:spPr>
          <a:xfrm>
            <a:off x="468914" y="1074572"/>
            <a:ext cx="6649516" cy="591316"/>
          </a:xfrm>
          <a:prstGeom prst="rect">
            <a:avLst/>
          </a:prstGeom>
        </p:spPr>
        <p:txBody>
          <a:bodyPr vert="horz" lIns="91440" tIns="45720" rIns="91440" bIns="45720" rtlCol="0">
            <a:normAutofit/>
          </a:bodyPr>
          <a:lstStyle>
            <a:lvl1pPr marL="358775" indent="-358775" algn="l" defTabSz="914400" rtl="0" eaLnBrk="1" latinLnBrk="0" hangingPunct="1">
              <a:lnSpc>
                <a:spcPct val="90000"/>
              </a:lnSpc>
              <a:spcBef>
                <a:spcPts val="1000"/>
              </a:spcBef>
              <a:buFont typeface="Wingdings" panose="05000000000000000000" pitchFamily="2" charset="2"/>
              <a:buChar char="q"/>
              <a:defRPr sz="2300" b="1" kern="1200">
                <a:solidFill>
                  <a:srgbClr val="C00000"/>
                </a:solidFill>
                <a:latin typeface="+mn-lt"/>
                <a:ea typeface="+mn-ea"/>
                <a:cs typeface="+mn-cs"/>
              </a:defRPr>
            </a:lvl1pPr>
            <a:lvl2pPr marL="742950" indent="-285750" algn="l" defTabSz="914400" rtl="0" eaLnBrk="1" latinLnBrk="0" hangingPunct="1">
              <a:lnSpc>
                <a:spcPct val="90000"/>
              </a:lnSpc>
              <a:spcBef>
                <a:spcPts val="500"/>
              </a:spcBef>
              <a:buClr>
                <a:schemeClr val="accent6">
                  <a:lumMod val="75000"/>
                </a:schemeClr>
              </a:buClr>
              <a:buFont typeface="Wingdings" panose="05000000000000000000" pitchFamily="2" charset="2"/>
              <a:buChar char="Ø"/>
              <a:defRPr sz="2000" b="0" kern="1200">
                <a:solidFill>
                  <a:schemeClr val="accent6">
                    <a:lumMod val="50000"/>
                  </a:schemeClr>
                </a:solidFill>
                <a:latin typeface="Tw Cen MT" panose="020B0602020104020603" pitchFamily="34" charset="0"/>
                <a:ea typeface="+mn-ea"/>
                <a:cs typeface="+mn-cs"/>
              </a:defRPr>
            </a:lvl2pPr>
            <a:lvl3pPr marL="1074738" indent="-160338" algn="l" defTabSz="914400" rtl="0" eaLnBrk="1" latinLnBrk="0" hangingPunct="1">
              <a:lnSpc>
                <a:spcPct val="90000"/>
              </a:lnSpc>
              <a:spcBef>
                <a:spcPts val="500"/>
              </a:spcBef>
              <a:buSzPct val="110000"/>
              <a:buFont typeface="Wingdings" panose="05000000000000000000" pitchFamily="2" charset="2"/>
              <a:buChar char="§"/>
              <a:defRPr sz="1800" kern="1200">
                <a:solidFill>
                  <a:schemeClr val="tx2">
                    <a:lumMod val="50000"/>
                  </a:schemeClr>
                </a:solidFill>
                <a:latin typeface="+mn-lt"/>
                <a:ea typeface="+mn-ea"/>
                <a:cs typeface="+mn-cs"/>
              </a:defRPr>
            </a:lvl3pPr>
            <a:lvl4pPr marL="1527175" indent="-155575" algn="l" defTabSz="914400" rtl="0" eaLnBrk="1" latinLnBrk="0" hangingPunct="1">
              <a:lnSpc>
                <a:spcPct val="90000"/>
              </a:lnSpc>
              <a:spcBef>
                <a:spcPts val="500"/>
              </a:spcBef>
              <a:buSzPct val="13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Large Scale </a:t>
            </a:r>
            <a:r>
              <a:rPr lang="en-US" sz="2000" dirty="0" smtClean="0"/>
              <a:t>anisotropies with two </a:t>
            </a:r>
            <a:r>
              <a:rPr lang="en-US" sz="2000" dirty="0"/>
              <a:t>analysis</a:t>
            </a:r>
            <a:endParaRPr lang="en-GB" sz="2000" b="0" dirty="0" smtClean="0"/>
          </a:p>
        </p:txBody>
      </p:sp>
      <p:pic>
        <p:nvPicPr>
          <p:cNvPr id="6" name="Picture 5"/>
          <p:cNvPicPr>
            <a:picLocks noChangeAspect="1"/>
          </p:cNvPicPr>
          <p:nvPr/>
        </p:nvPicPr>
        <p:blipFill>
          <a:blip r:embed="rId2"/>
          <a:stretch>
            <a:fillRect/>
          </a:stretch>
        </p:blipFill>
        <p:spPr>
          <a:xfrm>
            <a:off x="1846948" y="2852916"/>
            <a:ext cx="3348407" cy="559311"/>
          </a:xfrm>
          <a:prstGeom prst="rect">
            <a:avLst/>
          </a:prstGeom>
        </p:spPr>
      </p:pic>
      <p:pic>
        <p:nvPicPr>
          <p:cNvPr id="7" name="Picture 6"/>
          <p:cNvPicPr>
            <a:picLocks noChangeAspect="1"/>
          </p:cNvPicPr>
          <p:nvPr/>
        </p:nvPicPr>
        <p:blipFill>
          <a:blip r:embed="rId3"/>
          <a:stretch>
            <a:fillRect/>
          </a:stretch>
        </p:blipFill>
        <p:spPr>
          <a:xfrm>
            <a:off x="1846948" y="3412227"/>
            <a:ext cx="2032961" cy="392798"/>
          </a:xfrm>
          <a:prstGeom prst="rect">
            <a:avLst/>
          </a:prstGeom>
        </p:spPr>
      </p:pic>
      <p:pic>
        <p:nvPicPr>
          <p:cNvPr id="8" name="Picture 7"/>
          <p:cNvPicPr>
            <a:picLocks noChangeAspect="1"/>
          </p:cNvPicPr>
          <p:nvPr/>
        </p:nvPicPr>
        <p:blipFill>
          <a:blip r:embed="rId4"/>
          <a:stretch>
            <a:fillRect/>
          </a:stretch>
        </p:blipFill>
        <p:spPr>
          <a:xfrm>
            <a:off x="4338503" y="3476270"/>
            <a:ext cx="1383780" cy="264712"/>
          </a:xfrm>
          <a:prstGeom prst="rect">
            <a:avLst/>
          </a:prstGeom>
        </p:spPr>
      </p:pic>
      <p:pic>
        <p:nvPicPr>
          <p:cNvPr id="9" name="Picture 8"/>
          <p:cNvPicPr>
            <a:picLocks noChangeAspect="1"/>
          </p:cNvPicPr>
          <p:nvPr/>
        </p:nvPicPr>
        <p:blipFill>
          <a:blip r:embed="rId5"/>
          <a:stretch>
            <a:fillRect/>
          </a:stretch>
        </p:blipFill>
        <p:spPr>
          <a:xfrm>
            <a:off x="1846948" y="4555685"/>
            <a:ext cx="3674176" cy="469559"/>
          </a:xfrm>
          <a:prstGeom prst="rect">
            <a:avLst/>
          </a:prstGeom>
        </p:spPr>
      </p:pic>
      <p:sp>
        <p:nvSpPr>
          <p:cNvPr id="12" name="Rounded Rectangle 11"/>
          <p:cNvSpPr/>
          <p:nvPr/>
        </p:nvSpPr>
        <p:spPr>
          <a:xfrm>
            <a:off x="586301" y="5421907"/>
            <a:ext cx="8094711" cy="969100"/>
          </a:xfrm>
          <a:prstGeom prst="roundRect">
            <a:avLst/>
          </a:prstGeom>
          <a:solidFill>
            <a:schemeClr val="bg1"/>
          </a:solidFill>
          <a:ln w="31750">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311150" lvl="1" indent="-285750">
              <a:buFont typeface="Wingdings" panose="05000000000000000000" pitchFamily="2" charset="2"/>
              <a:buChar char="q"/>
            </a:pPr>
            <a:r>
              <a:rPr lang="en-GB" dirty="0">
                <a:solidFill>
                  <a:srgbClr val="C00000"/>
                </a:solidFill>
              </a:rPr>
              <a:t>3D: Spherical harmonic </a:t>
            </a:r>
            <a:r>
              <a:rPr lang="en-GB" dirty="0" smtClean="0">
                <a:solidFill>
                  <a:srgbClr val="C00000"/>
                </a:solidFill>
              </a:rPr>
              <a:t>analysis</a:t>
            </a:r>
            <a:endParaRPr lang="en-GB" dirty="0">
              <a:solidFill>
                <a:srgbClr val="C00000"/>
              </a:solidFill>
            </a:endParaRPr>
          </a:p>
        </p:txBody>
      </p:sp>
      <p:pic>
        <p:nvPicPr>
          <p:cNvPr id="13" name="Picture 12"/>
          <p:cNvPicPr>
            <a:picLocks noChangeAspect="1"/>
          </p:cNvPicPr>
          <p:nvPr/>
        </p:nvPicPr>
        <p:blipFill>
          <a:blip r:embed="rId6"/>
          <a:stretch>
            <a:fillRect/>
          </a:stretch>
        </p:blipFill>
        <p:spPr>
          <a:xfrm>
            <a:off x="6041143" y="1945230"/>
            <a:ext cx="2321008" cy="1647285"/>
          </a:xfrm>
          <a:prstGeom prst="rect">
            <a:avLst/>
          </a:prstGeom>
        </p:spPr>
      </p:pic>
      <mc:AlternateContent xmlns:mc="http://schemas.openxmlformats.org/markup-compatibility/2006" xmlns:a14="http://schemas.microsoft.com/office/drawing/2010/main">
        <mc:Choice Requires="a14">
          <p:sp>
            <p:nvSpPr>
              <p:cNvPr id="15" name="Rounded Rectangle 14"/>
              <p:cNvSpPr/>
              <p:nvPr/>
            </p:nvSpPr>
            <p:spPr>
              <a:xfrm>
                <a:off x="5499858" y="977237"/>
                <a:ext cx="3421717" cy="574229"/>
              </a:xfrm>
              <a:prstGeom prst="roundRect">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14:m>
                  <m:oMath xmlns:m="http://schemas.openxmlformats.org/officeDocument/2006/math">
                    <m:r>
                      <a:rPr lang="en-GB" sz="2000" b="0" i="1" smtClean="0">
                        <a:latin typeface="Cambria Math" panose="02040503050406030204" pitchFamily="18" charset="0"/>
                      </a:rPr>
                      <m:t>20</m:t>
                    </m:r>
                    <m:r>
                      <a:rPr lang="en-GB" sz="2000" b="0" i="1" smtClean="0">
                        <a:latin typeface="Cambria Math" panose="02040503050406030204" pitchFamily="18" charset="0"/>
                      </a:rPr>
                      <m:t>𝐸𝑒𝑉</m:t>
                    </m:r>
                    <m:r>
                      <a:rPr lang="en-GB" sz="2000" b="0" i="1" smtClean="0">
                        <a:latin typeface="Cambria Math" panose="02040503050406030204" pitchFamily="18" charset="0"/>
                        <a:ea typeface="Cambria Math" panose="02040503050406030204" pitchFamily="18" charset="0"/>
                      </a:rPr>
                      <m:t>≳</m:t>
                    </m:r>
                    <m:r>
                      <a:rPr lang="en-GB" sz="2000" i="1" smtClean="0">
                        <a:latin typeface="Cambria Math" panose="02040503050406030204" pitchFamily="18" charset="0"/>
                      </a:rPr>
                      <m:t>𝐸</m:t>
                    </m:r>
                    <m:r>
                      <a:rPr lang="en-GB" sz="2000" i="1" smtClean="0">
                        <a:latin typeface="Cambria Math" panose="02040503050406030204" pitchFamily="18" charset="0"/>
                        <a:ea typeface="Cambria Math" panose="02040503050406030204" pitchFamily="18" charset="0"/>
                      </a:rPr>
                      <m:t>≳</m:t>
                    </m:r>
                    <m:r>
                      <a:rPr lang="en-GB" sz="2000" i="1">
                        <a:latin typeface="Cambria Math" panose="02040503050406030204" pitchFamily="18" charset="0"/>
                      </a:rPr>
                      <m:t>0</m:t>
                    </m:r>
                    <m:r>
                      <a:rPr lang="en-GB" sz="2000" b="0" i="1" smtClean="0">
                        <a:latin typeface="Cambria Math" panose="02040503050406030204" pitchFamily="18" charset="0"/>
                      </a:rPr>
                      <m:t>.1</m:t>
                    </m:r>
                  </m:oMath>
                </a14:m>
                <a:r>
                  <a:rPr lang="en-GB" sz="2000" dirty="0"/>
                  <a:t>EeV</a:t>
                </a:r>
                <a:r>
                  <a:rPr lang="en-GB" sz="1100" dirty="0">
                    <a:solidFill>
                      <a:prstClr val="white"/>
                    </a:solidFill>
                  </a:rPr>
                  <a:t>=</a:t>
                </a:r>
                <a14:m>
                  <m:oMath xmlns:m="http://schemas.openxmlformats.org/officeDocument/2006/math">
                    <m:r>
                      <a:rPr lang="en-GB" sz="1100" i="1" dirty="0">
                        <a:solidFill>
                          <a:prstClr val="white"/>
                        </a:solidFill>
                        <a:latin typeface="Cambria Math" panose="02040503050406030204" pitchFamily="18" charset="0"/>
                      </a:rPr>
                      <m:t>0</m:t>
                    </m:r>
                    <m:r>
                      <a:rPr lang="en-GB" sz="1100" b="0" i="1" dirty="0" smtClean="0">
                        <a:solidFill>
                          <a:prstClr val="white"/>
                        </a:solidFill>
                        <a:latin typeface="Cambria Math" panose="02040503050406030204" pitchFamily="18" charset="0"/>
                      </a:rPr>
                      <m:t>.1</m:t>
                    </m:r>
                    <m:r>
                      <a:rPr lang="en-GB" sz="1100" i="1" dirty="0">
                        <a:solidFill>
                          <a:prstClr val="white"/>
                        </a:solidFill>
                        <a:latin typeface="Cambria Math" panose="02040503050406030204" pitchFamily="18" charset="0"/>
                      </a:rPr>
                      <m:t>⋅</m:t>
                    </m:r>
                    <m:sSup>
                      <m:sSupPr>
                        <m:ctrlPr>
                          <a:rPr lang="en-GB" sz="1100" i="1" dirty="0">
                            <a:solidFill>
                              <a:prstClr val="white"/>
                            </a:solidFill>
                            <a:latin typeface="Cambria Math" panose="02040503050406030204" pitchFamily="18" charset="0"/>
                          </a:rPr>
                        </m:ctrlPr>
                      </m:sSupPr>
                      <m:e>
                        <m:r>
                          <a:rPr lang="en-GB" sz="1100" i="1" dirty="0">
                            <a:solidFill>
                              <a:prstClr val="white"/>
                            </a:solidFill>
                            <a:latin typeface="Cambria Math" panose="02040503050406030204" pitchFamily="18" charset="0"/>
                          </a:rPr>
                          <m:t>10</m:t>
                        </m:r>
                      </m:e>
                      <m:sup>
                        <m:r>
                          <a:rPr lang="en-GB" sz="1100" i="1" dirty="0">
                            <a:solidFill>
                              <a:prstClr val="white"/>
                            </a:solidFill>
                            <a:latin typeface="Cambria Math" panose="02040503050406030204" pitchFamily="18" charset="0"/>
                          </a:rPr>
                          <m:t>18</m:t>
                        </m:r>
                      </m:sup>
                    </m:sSup>
                  </m:oMath>
                </a14:m>
                <a:r>
                  <a:rPr lang="en-US" sz="1100" i="1" dirty="0">
                    <a:solidFill>
                      <a:prstClr val="white"/>
                    </a:solidFill>
                    <a:cs typeface="Arial" pitchFamily="34" charset="0"/>
                  </a:rPr>
                  <a:t>eV</a:t>
                </a:r>
                <a:r>
                  <a:rPr lang="en-US" sz="2000" i="1" dirty="0" smtClean="0">
                    <a:solidFill>
                      <a:prstClr val="white"/>
                    </a:solidFill>
                    <a:cs typeface="Arial" pitchFamily="34" charset="0"/>
                  </a:rPr>
                  <a:t> </a:t>
                </a:r>
              </a:p>
            </p:txBody>
          </p:sp>
        </mc:Choice>
        <mc:Fallback xmlns="">
          <p:sp>
            <p:nvSpPr>
              <p:cNvPr id="15" name="Rounded Rectangle 14"/>
              <p:cNvSpPr>
                <a:spLocks noRot="1" noChangeAspect="1" noMove="1" noResize="1" noEditPoints="1" noAdjustHandles="1" noChangeArrowheads="1" noChangeShapeType="1" noTextEdit="1"/>
              </p:cNvSpPr>
              <p:nvPr/>
            </p:nvSpPr>
            <p:spPr>
              <a:xfrm>
                <a:off x="5499858" y="977237"/>
                <a:ext cx="3421717" cy="574229"/>
              </a:xfrm>
              <a:prstGeom prst="roundRect">
                <a:avLst/>
              </a:prstGeom>
              <a:blipFill rotWithShape="0">
                <a:blip r:embed="rId7"/>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p:pic>
        <p:nvPicPr>
          <p:cNvPr id="16" name="Picture 15"/>
          <p:cNvPicPr>
            <a:picLocks noChangeAspect="1"/>
          </p:cNvPicPr>
          <p:nvPr/>
        </p:nvPicPr>
        <p:blipFill>
          <a:blip r:embed="rId8"/>
          <a:stretch>
            <a:fillRect/>
          </a:stretch>
        </p:blipFill>
        <p:spPr>
          <a:xfrm>
            <a:off x="1646896" y="5779631"/>
            <a:ext cx="4892799" cy="565084"/>
          </a:xfrm>
          <a:prstGeom prst="rect">
            <a:avLst/>
          </a:prstGeom>
        </p:spPr>
      </p:pic>
    </p:spTree>
    <p:extLst>
      <p:ext uri="{BB962C8B-B14F-4D97-AF65-F5344CB8AC3E}">
        <p14:creationId xmlns:p14="http://schemas.microsoft.com/office/powerpoint/2010/main" val="238400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4" descr="File:Ra and dec on celestial spher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5608" y="1491122"/>
            <a:ext cx="1428754" cy="144318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4"/>
          <a:stretch>
            <a:fillRect/>
          </a:stretch>
        </p:blipFill>
        <p:spPr>
          <a:xfrm>
            <a:off x="5891624" y="3759178"/>
            <a:ext cx="2982170" cy="1940957"/>
          </a:xfrm>
          <a:prstGeom prst="rect">
            <a:avLst/>
          </a:prstGeom>
        </p:spPr>
      </p:pic>
      <p:sp>
        <p:nvSpPr>
          <p:cNvPr id="2" name="Title 1"/>
          <p:cNvSpPr>
            <a:spLocks noGrp="1"/>
          </p:cNvSpPr>
          <p:nvPr>
            <p:ph type="title"/>
          </p:nvPr>
        </p:nvSpPr>
        <p:spPr/>
        <p:txBody>
          <a:bodyPr/>
          <a:lstStyle/>
          <a:p>
            <a:r>
              <a:rPr lang="en-US" dirty="0" smtClean="0"/>
              <a:t>Large Scale anisotropies </a:t>
            </a:r>
            <a:r>
              <a:rPr lang="en-US" dirty="0"/>
              <a:t>in right ascension</a:t>
            </a:r>
          </a:p>
        </p:txBody>
      </p:sp>
      <p:sp>
        <p:nvSpPr>
          <p:cNvPr id="4" name="Slide Number Placeholder 3"/>
          <p:cNvSpPr>
            <a:spLocks noGrp="1"/>
          </p:cNvSpPr>
          <p:nvPr>
            <p:ph type="sldNum" sz="quarter" idx="12"/>
          </p:nvPr>
        </p:nvSpPr>
        <p:spPr/>
        <p:txBody>
          <a:bodyPr/>
          <a:lstStyle/>
          <a:p>
            <a:fld id="{8745C66F-FC7B-4C52-931F-EAABACA1CBDF}" type="slidenum">
              <a:rPr lang="en-US" smtClean="0"/>
              <a:pPr/>
              <a:t>9</a:t>
            </a:fld>
            <a:endParaRPr lang="en-US" dirty="0"/>
          </a:p>
        </p:txBody>
      </p:sp>
      <p:pic>
        <p:nvPicPr>
          <p:cNvPr id="5" name="Picture 4"/>
          <p:cNvPicPr>
            <a:picLocks noChangeAspect="1"/>
          </p:cNvPicPr>
          <p:nvPr/>
        </p:nvPicPr>
        <p:blipFill>
          <a:blip r:embed="rId5"/>
          <a:stretch>
            <a:fillRect/>
          </a:stretch>
        </p:blipFill>
        <p:spPr>
          <a:xfrm>
            <a:off x="299583" y="1453036"/>
            <a:ext cx="2764491" cy="2258426"/>
          </a:xfrm>
          <a:prstGeom prst="rect">
            <a:avLst/>
          </a:prstGeom>
        </p:spPr>
      </p:pic>
      <p:pic>
        <p:nvPicPr>
          <p:cNvPr id="6" name="Picture 5"/>
          <p:cNvPicPr>
            <a:picLocks noChangeAspect="1"/>
          </p:cNvPicPr>
          <p:nvPr/>
        </p:nvPicPr>
        <p:blipFill>
          <a:blip r:embed="rId6"/>
          <a:stretch>
            <a:fillRect/>
          </a:stretch>
        </p:blipFill>
        <p:spPr>
          <a:xfrm>
            <a:off x="239343" y="4285101"/>
            <a:ext cx="2853666" cy="2247282"/>
          </a:xfrm>
          <a:prstGeom prst="rect">
            <a:avLst/>
          </a:prstGeom>
        </p:spPr>
      </p:pic>
      <p:pic>
        <p:nvPicPr>
          <p:cNvPr id="8" name="Picture 7"/>
          <p:cNvPicPr>
            <a:picLocks noChangeAspect="1"/>
          </p:cNvPicPr>
          <p:nvPr/>
        </p:nvPicPr>
        <p:blipFill>
          <a:blip r:embed="rId7"/>
          <a:stretch>
            <a:fillRect/>
          </a:stretch>
        </p:blipFill>
        <p:spPr>
          <a:xfrm>
            <a:off x="7349672" y="888397"/>
            <a:ext cx="1709161" cy="1213040"/>
          </a:xfrm>
          <a:prstGeom prst="rect">
            <a:avLst/>
          </a:prstGeom>
        </p:spPr>
      </p:pic>
      <p:sp>
        <p:nvSpPr>
          <p:cNvPr id="9" name="Rounded Rectangle 8"/>
          <p:cNvSpPr/>
          <p:nvPr/>
        </p:nvSpPr>
        <p:spPr>
          <a:xfrm>
            <a:off x="422163" y="967175"/>
            <a:ext cx="2667290" cy="447544"/>
          </a:xfrm>
          <a:prstGeom prst="roundRect">
            <a:avLst/>
          </a:prstGeom>
          <a:solidFill>
            <a:schemeClr val="bg1"/>
          </a:solidFill>
          <a:ln w="508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PT" b="1" dirty="0" err="1" smtClean="0">
                <a:solidFill>
                  <a:srgbClr val="800000"/>
                </a:solidFill>
                <a:cs typeface="Arial" pitchFamily="34" charset="0"/>
              </a:rPr>
              <a:t>Dipole</a:t>
            </a:r>
            <a:r>
              <a:rPr lang="pt-PT" b="1" dirty="0" smtClean="0">
                <a:solidFill>
                  <a:srgbClr val="800000"/>
                </a:solidFill>
                <a:cs typeface="Arial" pitchFamily="34" charset="0"/>
              </a:rPr>
              <a:t> amplitude</a:t>
            </a:r>
            <a:endParaRPr lang="en-GB" sz="1600" dirty="0" smtClean="0">
              <a:solidFill>
                <a:schemeClr val="tx1">
                  <a:lumMod val="65000"/>
                  <a:lumOff val="35000"/>
                </a:schemeClr>
              </a:solidFill>
              <a:latin typeface="Calibri" pitchFamily="34" charset="0"/>
              <a:cs typeface="Arial" pitchFamily="34" charset="0"/>
            </a:endParaRPr>
          </a:p>
        </p:txBody>
      </p:sp>
      <p:sp>
        <p:nvSpPr>
          <p:cNvPr id="10" name="Rounded Rectangle 9"/>
          <p:cNvSpPr/>
          <p:nvPr/>
        </p:nvSpPr>
        <p:spPr>
          <a:xfrm>
            <a:off x="422163" y="3749779"/>
            <a:ext cx="2667290" cy="447544"/>
          </a:xfrm>
          <a:prstGeom prst="roundRect">
            <a:avLst/>
          </a:prstGeom>
          <a:solidFill>
            <a:schemeClr val="bg1"/>
          </a:solidFill>
          <a:ln w="508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PT" b="1" dirty="0" err="1" smtClean="0">
                <a:solidFill>
                  <a:srgbClr val="800000"/>
                </a:solidFill>
                <a:cs typeface="Arial" pitchFamily="34" charset="0"/>
              </a:rPr>
              <a:t>Dipole</a:t>
            </a:r>
            <a:r>
              <a:rPr lang="pt-PT" b="1" dirty="0" smtClean="0">
                <a:solidFill>
                  <a:srgbClr val="800000"/>
                </a:solidFill>
                <a:cs typeface="Arial" pitchFamily="34" charset="0"/>
              </a:rPr>
              <a:t> </a:t>
            </a:r>
            <a:r>
              <a:rPr lang="pt-PT" b="1" dirty="0" err="1" smtClean="0">
                <a:solidFill>
                  <a:srgbClr val="800000"/>
                </a:solidFill>
                <a:cs typeface="Arial" pitchFamily="34" charset="0"/>
              </a:rPr>
              <a:t>phase</a:t>
            </a:r>
            <a:endParaRPr lang="en-GB" sz="1600" dirty="0" smtClean="0">
              <a:solidFill>
                <a:schemeClr val="tx1">
                  <a:lumMod val="65000"/>
                  <a:lumOff val="35000"/>
                </a:schemeClr>
              </a:solidFill>
              <a:latin typeface="Calibri" pitchFamily="34" charset="0"/>
              <a:cs typeface="Arial" pitchFamily="34" charset="0"/>
            </a:endParaRPr>
          </a:p>
        </p:txBody>
      </p:sp>
      <p:sp>
        <p:nvSpPr>
          <p:cNvPr id="12" name="Rectangle 11"/>
          <p:cNvSpPr/>
          <p:nvPr/>
        </p:nvSpPr>
        <p:spPr>
          <a:xfrm>
            <a:off x="10266767" y="1221620"/>
            <a:ext cx="2425085" cy="933035"/>
          </a:xfrm>
          <a:prstGeom prst="rect">
            <a:avLst/>
          </a:prstGeom>
        </p:spPr>
        <p:txBody>
          <a:bodyPr wrap="square">
            <a:spAutoFit/>
          </a:bodyPr>
          <a:lstStyle/>
          <a:p>
            <a:r>
              <a:rPr lang="en-GB" dirty="0"/>
              <a:t>3 bins above 1 </a:t>
            </a:r>
            <a:r>
              <a:rPr lang="en-GB" dirty="0" err="1"/>
              <a:t>EeV</a:t>
            </a:r>
            <a:endParaRPr lang="en-GB" dirty="0"/>
          </a:p>
          <a:p>
            <a:r>
              <a:rPr lang="en-GB" dirty="0"/>
              <a:t>have isotropic probability &lt; 1%</a:t>
            </a:r>
            <a:endParaRPr lang="en-US" dirty="0"/>
          </a:p>
        </p:txBody>
      </p:sp>
      <p:sp>
        <p:nvSpPr>
          <p:cNvPr id="13" name="Rectangle 12"/>
          <p:cNvSpPr/>
          <p:nvPr/>
        </p:nvSpPr>
        <p:spPr>
          <a:xfrm>
            <a:off x="3528482" y="916808"/>
            <a:ext cx="3241913" cy="830997"/>
          </a:xfrm>
          <a:prstGeom prst="rect">
            <a:avLst/>
          </a:prstGeom>
        </p:spPr>
        <p:txBody>
          <a:bodyPr wrap="none">
            <a:spAutoFit/>
          </a:bodyPr>
          <a:lstStyle/>
          <a:p>
            <a:pPr marL="311150" lvl="1" indent="-285750">
              <a:buFont typeface="Wingdings" panose="05000000000000000000" pitchFamily="2" charset="2"/>
              <a:buChar char="q"/>
            </a:pPr>
            <a:r>
              <a:rPr lang="en-GB" sz="2400" dirty="0" smtClean="0">
                <a:solidFill>
                  <a:srgbClr val="C00000"/>
                </a:solidFill>
              </a:rPr>
              <a:t> 2D </a:t>
            </a:r>
            <a:r>
              <a:rPr lang="en-GB" sz="2400" dirty="0">
                <a:solidFill>
                  <a:srgbClr val="C00000"/>
                </a:solidFill>
              </a:rPr>
              <a:t>Harmonic </a:t>
            </a:r>
            <a:r>
              <a:rPr lang="en-GB" sz="2400" dirty="0" smtClean="0">
                <a:solidFill>
                  <a:srgbClr val="C00000"/>
                </a:solidFill>
              </a:rPr>
              <a:t>analysis</a:t>
            </a:r>
            <a:br>
              <a:rPr lang="en-GB" sz="2400" dirty="0" smtClean="0">
                <a:solidFill>
                  <a:srgbClr val="C00000"/>
                </a:solidFill>
              </a:rPr>
            </a:br>
            <a:r>
              <a:rPr lang="en-GB" sz="2400" dirty="0" smtClean="0">
                <a:solidFill>
                  <a:srgbClr val="C00000"/>
                </a:solidFill>
              </a:rPr>
              <a:t> </a:t>
            </a:r>
            <a:r>
              <a:rPr lang="en-GB" sz="2400" dirty="0">
                <a:solidFill>
                  <a:srgbClr val="C00000"/>
                </a:solidFill>
              </a:rPr>
              <a:t>in right ascension</a:t>
            </a:r>
          </a:p>
        </p:txBody>
      </p:sp>
      <p:sp>
        <p:nvSpPr>
          <p:cNvPr id="18" name="Rounded Rectangle 17"/>
          <p:cNvSpPr/>
          <p:nvPr/>
        </p:nvSpPr>
        <p:spPr>
          <a:xfrm>
            <a:off x="2843373" y="2131709"/>
            <a:ext cx="2414427" cy="767642"/>
          </a:xfrm>
          <a:prstGeom prst="roundRect">
            <a:avLst/>
          </a:prstGeom>
          <a:solidFill>
            <a:schemeClr val="bg1"/>
          </a:solidFill>
          <a:ln w="31750">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lvl="0"/>
            <a:r>
              <a:rPr lang="en-GB" sz="1600" dirty="0">
                <a:solidFill>
                  <a:prstClr val="black"/>
                </a:solidFill>
              </a:rPr>
              <a:t>3 bins above 1 </a:t>
            </a:r>
            <a:r>
              <a:rPr lang="en-GB" sz="1600" dirty="0" err="1" smtClean="0">
                <a:solidFill>
                  <a:prstClr val="black"/>
                </a:solidFill>
              </a:rPr>
              <a:t>EeV</a:t>
            </a:r>
            <a:r>
              <a:rPr lang="en-GB" sz="1600" dirty="0" smtClean="0">
                <a:solidFill>
                  <a:prstClr val="black"/>
                </a:solidFill>
              </a:rPr>
              <a:t> have </a:t>
            </a:r>
            <a:r>
              <a:rPr lang="en-GB" sz="1600" dirty="0">
                <a:solidFill>
                  <a:prstClr val="black"/>
                </a:solidFill>
              </a:rPr>
              <a:t>isotropic probability &lt; 1%</a:t>
            </a:r>
            <a:endParaRPr lang="en-US" sz="1600" dirty="0">
              <a:solidFill>
                <a:prstClr val="black"/>
              </a:solidFill>
            </a:endParaRPr>
          </a:p>
        </p:txBody>
      </p:sp>
      <mc:AlternateContent xmlns:mc="http://schemas.openxmlformats.org/markup-compatibility/2006" xmlns:a14="http://schemas.microsoft.com/office/drawing/2010/main">
        <mc:Choice Requires="a14">
          <p:sp>
            <p:nvSpPr>
              <p:cNvPr id="19" name="Rounded Rectangle 18"/>
              <p:cNvSpPr/>
              <p:nvPr/>
            </p:nvSpPr>
            <p:spPr>
              <a:xfrm>
                <a:off x="2843374" y="4623165"/>
                <a:ext cx="2780186" cy="1055289"/>
              </a:xfrm>
              <a:prstGeom prst="roundRect">
                <a:avLst/>
              </a:prstGeom>
              <a:solidFill>
                <a:schemeClr val="bg1"/>
              </a:solidFill>
              <a:ln w="31750">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lvl="0"/>
                <a:r>
                  <a:rPr lang="en-GB" sz="1600" dirty="0">
                    <a:solidFill>
                      <a:prstClr val="black"/>
                    </a:solidFill>
                  </a:rPr>
                  <a:t>RA </a:t>
                </a:r>
                <a14:m>
                  <m:oMath xmlns:m="http://schemas.openxmlformats.org/officeDocument/2006/math">
                    <m:r>
                      <a:rPr lang="en-GB" sz="1600" i="1" dirty="0" smtClean="0">
                        <a:solidFill>
                          <a:prstClr val="black"/>
                        </a:solidFill>
                        <a:latin typeface="Cambria Math" panose="02040503050406030204" pitchFamily="18" charset="0"/>
                      </a:rPr>
                      <m:t>~ 270° </m:t>
                    </m:r>
                  </m:oMath>
                </a14:m>
                <a:r>
                  <a:rPr lang="en-GB" sz="1600" dirty="0">
                    <a:solidFill>
                      <a:prstClr val="black"/>
                    </a:solidFill>
                  </a:rPr>
                  <a:t>(GC</a:t>
                </a:r>
                <a:r>
                  <a:rPr lang="en-GB" sz="1600" dirty="0" smtClean="0">
                    <a:solidFill>
                      <a:prstClr val="black"/>
                    </a:solidFill>
                  </a:rPr>
                  <a:t>) below </a:t>
                </a:r>
                <a:r>
                  <a:rPr lang="en-GB" sz="1600" dirty="0">
                    <a:solidFill>
                      <a:prstClr val="black"/>
                    </a:solidFill>
                  </a:rPr>
                  <a:t>1 </a:t>
                </a:r>
                <a:r>
                  <a:rPr lang="en-GB" sz="1600" dirty="0" err="1">
                    <a:solidFill>
                      <a:prstClr val="black"/>
                    </a:solidFill>
                  </a:rPr>
                  <a:t>EeV</a:t>
                </a:r>
                <a:r>
                  <a:rPr lang="en-GB" sz="1600" dirty="0">
                    <a:solidFill>
                      <a:prstClr val="black"/>
                    </a:solidFill>
                  </a:rPr>
                  <a:t> and a transition to </a:t>
                </a:r>
                <a:r>
                  <a:rPr lang="en-GB" sz="1600" dirty="0" smtClean="0">
                    <a:solidFill>
                      <a:prstClr val="black"/>
                    </a:solidFill>
                  </a:rPr>
                  <a:t>a constant </a:t>
                </a:r>
                <a:r>
                  <a:rPr lang="en-GB" sz="1600" dirty="0">
                    <a:solidFill>
                      <a:prstClr val="black"/>
                    </a:solidFill>
                  </a:rPr>
                  <a:t>value (RA </a:t>
                </a:r>
                <a14:m>
                  <m:oMath xmlns:m="http://schemas.openxmlformats.org/officeDocument/2006/math">
                    <m:r>
                      <a:rPr lang="en-GB" sz="1600" i="1" dirty="0" smtClean="0">
                        <a:solidFill>
                          <a:prstClr val="black"/>
                        </a:solidFill>
                        <a:latin typeface="Cambria Math" panose="02040503050406030204" pitchFamily="18" charset="0"/>
                      </a:rPr>
                      <m:t>~ 90°</m:t>
                    </m:r>
                  </m:oMath>
                </a14:m>
                <a:r>
                  <a:rPr lang="en-GB" sz="1600" dirty="0">
                    <a:solidFill>
                      <a:prstClr val="black"/>
                    </a:solidFill>
                  </a:rPr>
                  <a:t>) above 4 </a:t>
                </a:r>
                <a:r>
                  <a:rPr lang="en-GB" sz="1600" dirty="0" err="1">
                    <a:solidFill>
                      <a:prstClr val="black"/>
                    </a:solidFill>
                  </a:rPr>
                  <a:t>EeV</a:t>
                </a:r>
                <a:endParaRPr lang="en-GB" sz="1600" dirty="0">
                  <a:solidFill>
                    <a:prstClr val="black"/>
                  </a:solidFill>
                </a:endParaRPr>
              </a:p>
            </p:txBody>
          </p:sp>
        </mc:Choice>
        <mc:Fallback xmlns="">
          <p:sp>
            <p:nvSpPr>
              <p:cNvPr id="19" name="Rounded Rectangle 18"/>
              <p:cNvSpPr>
                <a:spLocks noRot="1" noChangeAspect="1" noMove="1" noResize="1" noEditPoints="1" noAdjustHandles="1" noChangeArrowheads="1" noChangeShapeType="1" noTextEdit="1"/>
              </p:cNvSpPr>
              <p:nvPr/>
            </p:nvSpPr>
            <p:spPr>
              <a:xfrm>
                <a:off x="2843374" y="4623165"/>
                <a:ext cx="2780186" cy="1055289"/>
              </a:xfrm>
              <a:prstGeom prst="roundRect">
                <a:avLst/>
              </a:prstGeom>
              <a:blipFill rotWithShape="0">
                <a:blip r:embed="rId8"/>
                <a:stretch>
                  <a:fillRect/>
                </a:stretch>
              </a:blipFill>
              <a:ln w="31750">
                <a:solidFill>
                  <a:srgbClr val="800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20" name="Rounded Rectangle 19"/>
          <p:cNvSpPr/>
          <p:nvPr/>
        </p:nvSpPr>
        <p:spPr>
          <a:xfrm>
            <a:off x="6331512" y="5678454"/>
            <a:ext cx="2122665" cy="733690"/>
          </a:xfrm>
          <a:prstGeom prst="roundRect">
            <a:avLst/>
          </a:prstGeom>
          <a:solidFill>
            <a:schemeClr val="bg1"/>
          </a:solidFill>
          <a:ln w="31750">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lvl="0" algn="ctr"/>
            <a:r>
              <a:rPr lang="en-GB" sz="1400" dirty="0">
                <a:solidFill>
                  <a:prstClr val="black"/>
                </a:solidFill>
              </a:rPr>
              <a:t>dipole </a:t>
            </a:r>
            <a:r>
              <a:rPr lang="en-GB" sz="1400" dirty="0" smtClean="0">
                <a:solidFill>
                  <a:prstClr val="black"/>
                </a:solidFill>
              </a:rPr>
              <a:t>rising </a:t>
            </a:r>
          </a:p>
          <a:p>
            <a:pPr lvl="0" algn="ctr"/>
            <a:r>
              <a:rPr lang="en-GB" sz="1400" dirty="0" smtClean="0">
                <a:solidFill>
                  <a:prstClr val="black"/>
                </a:solidFill>
              </a:rPr>
              <a:t>from </a:t>
            </a:r>
            <a:r>
              <a:rPr lang="en-GB" sz="1400" dirty="0">
                <a:solidFill>
                  <a:prstClr val="black"/>
                </a:solidFill>
              </a:rPr>
              <a:t>~1% @ 1 </a:t>
            </a:r>
            <a:r>
              <a:rPr lang="en-GB" sz="1400" dirty="0" err="1">
                <a:solidFill>
                  <a:prstClr val="black"/>
                </a:solidFill>
              </a:rPr>
              <a:t>EeV</a:t>
            </a:r>
            <a:endParaRPr lang="en-GB" sz="1400" dirty="0">
              <a:solidFill>
                <a:prstClr val="black"/>
              </a:solidFill>
            </a:endParaRPr>
          </a:p>
          <a:p>
            <a:pPr lvl="0" algn="ctr"/>
            <a:r>
              <a:rPr lang="en-GB" sz="1400" dirty="0">
                <a:solidFill>
                  <a:prstClr val="black"/>
                </a:solidFill>
              </a:rPr>
              <a:t>to few % @ 10 </a:t>
            </a:r>
            <a:r>
              <a:rPr lang="en-GB" sz="1400" dirty="0" err="1">
                <a:solidFill>
                  <a:prstClr val="black"/>
                </a:solidFill>
              </a:rPr>
              <a:t>EeV</a:t>
            </a:r>
            <a:endParaRPr lang="en-GB" sz="1400" dirty="0">
              <a:solidFill>
                <a:prstClr val="black"/>
              </a:solidFill>
            </a:endParaRPr>
          </a:p>
        </p:txBody>
      </p:sp>
      <p:sp>
        <p:nvSpPr>
          <p:cNvPr id="21" name="Rounded Rectangle 20"/>
          <p:cNvSpPr/>
          <p:nvPr/>
        </p:nvSpPr>
        <p:spPr>
          <a:xfrm>
            <a:off x="6113903" y="3302235"/>
            <a:ext cx="2667290" cy="447544"/>
          </a:xfrm>
          <a:prstGeom prst="roundRect">
            <a:avLst/>
          </a:prstGeom>
          <a:solidFill>
            <a:schemeClr val="bg1"/>
          </a:solidFill>
          <a:ln w="5080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PT" b="1" dirty="0" err="1" smtClean="0">
                <a:solidFill>
                  <a:srgbClr val="800000"/>
                </a:solidFill>
                <a:cs typeface="Arial" pitchFamily="34" charset="0"/>
              </a:rPr>
              <a:t>Dipole</a:t>
            </a:r>
            <a:r>
              <a:rPr lang="pt-PT" b="1" dirty="0" smtClean="0">
                <a:solidFill>
                  <a:srgbClr val="800000"/>
                </a:solidFill>
                <a:cs typeface="Arial" pitchFamily="34" charset="0"/>
              </a:rPr>
              <a:t> amplitude</a:t>
            </a:r>
            <a:endParaRPr lang="en-GB" sz="1600" dirty="0" smtClean="0">
              <a:solidFill>
                <a:schemeClr val="tx1">
                  <a:lumMod val="65000"/>
                  <a:lumOff val="35000"/>
                </a:schemeClr>
              </a:solidFill>
              <a:latin typeface="Calibri" pitchFamily="34" charset="0"/>
              <a:cs typeface="Arial" pitchFamily="34" charset="0"/>
            </a:endParaRPr>
          </a:p>
        </p:txBody>
      </p:sp>
      <p:sp>
        <p:nvSpPr>
          <p:cNvPr id="24" name="Oval 23"/>
          <p:cNvSpPr/>
          <p:nvPr/>
        </p:nvSpPr>
        <p:spPr>
          <a:xfrm>
            <a:off x="1646588" y="2729349"/>
            <a:ext cx="257004" cy="26912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1831802" y="2610176"/>
            <a:ext cx="257004" cy="26912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2385177" y="2205038"/>
            <a:ext cx="257004" cy="26912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528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 presetClass="entr" presetSubtype="0"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8" grpId="0" animBg="1"/>
      <p:bldP spid="19" grpId="0" animBg="1"/>
      <p:bldP spid="20" grpId="0" animBg="1"/>
      <p:bldP spid="21" grpId="0" animBg="1"/>
      <p:bldP spid="24" grpId="0" animBg="1"/>
      <p:bldP spid="25" grpId="0" animBg="1"/>
      <p:bldP spid="26"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16643</TotalTime>
  <Words>4888</Words>
  <Application>Microsoft Office PowerPoint</Application>
  <PresentationFormat>On-screen Show (4:3)</PresentationFormat>
  <Paragraphs>920</Paragraphs>
  <Slides>63</Slides>
  <Notes>42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63</vt:i4>
      </vt:variant>
    </vt:vector>
  </HeadingPairs>
  <TitlesOfParts>
    <vt:vector size="72" baseType="lpstr">
      <vt:lpstr>Arial</vt:lpstr>
      <vt:lpstr>Calibri</vt:lpstr>
      <vt:lpstr>Calibri Light</vt:lpstr>
      <vt:lpstr>Cambria Math</vt:lpstr>
      <vt:lpstr>Courier New</vt:lpstr>
      <vt:lpstr>Times New Roman</vt:lpstr>
      <vt:lpstr>Tw Cen MT</vt:lpstr>
      <vt:lpstr>Wingdings</vt:lpstr>
      <vt:lpstr>Office Theme</vt:lpstr>
      <vt:lpstr>Cosmic Rays Anisotropies and  Point Sources at Pierre Auger Observatory</vt:lpstr>
      <vt:lpstr>The Pierre Auger Observatory</vt:lpstr>
      <vt:lpstr>The Pierre Auger spectrum</vt:lpstr>
      <vt:lpstr>Anisotropies in the arrival directions for very high energies</vt:lpstr>
      <vt:lpstr>Anisotropies in the arrival directions: excess around Cen A</vt:lpstr>
      <vt:lpstr>Anisotropies in the arrival directions: Full-Sky</vt:lpstr>
      <vt:lpstr>Anisotropies in the arrival directions for very high energies</vt:lpstr>
      <vt:lpstr>Large Scale anisotropies</vt:lpstr>
      <vt:lpstr>Large Scale anisotropies in right ascension</vt:lpstr>
      <vt:lpstr>Large Scale anisotropies with Spherical harmonic At Auger</vt:lpstr>
      <vt:lpstr>Large Scale anisotropies Spherical harmonic Full Sky </vt:lpstr>
      <vt:lpstr>Photons and neutrinos fluxes at Ultra High energy</vt:lpstr>
      <vt:lpstr>Summary</vt:lpstr>
      <vt:lpstr>PowerPoint Presentation</vt:lpstr>
      <vt:lpstr>PowerPoint Presentation</vt:lpstr>
      <vt:lpstr>Backup Slides</vt:lpstr>
      <vt:lpstr>Cosmic Rays</vt:lpstr>
      <vt:lpstr>The Pierre Auger Observatory</vt:lpstr>
      <vt:lpstr>Nature update: Anisotropy test with the VCV Catalog</vt:lpstr>
      <vt:lpstr>PowerPoint Presentation</vt:lpstr>
      <vt:lpstr>Centaurus A</vt:lpstr>
      <vt:lpstr>PowerPoint Presentation</vt:lpstr>
      <vt:lpstr>Li Ma</vt:lpstr>
      <vt:lpstr>Catalogs</vt:lpstr>
      <vt:lpstr>Search for a Localized Excess Flux over the Exposed Sky</vt:lpstr>
      <vt:lpstr>Search for correlations with the galaxy and with the super-galactic plane</vt:lpstr>
      <vt:lpstr>Cross-correlation with Flux-limited Samples: 2MRS catalog</vt:lpstr>
      <vt:lpstr>Cross-correlation with Flux-limited Samples: with the AGNs in the Swift-BAT catalog</vt:lpstr>
      <vt:lpstr>Cross-correlation with Flux-limited Samples: with jetted radio galaxies</vt:lpstr>
      <vt:lpstr>Cross-correlation with Flux-limited Samples: with Bright AGNs from Swift AGNs</vt:lpstr>
      <vt:lpstr>Cross-correlation with Flux-limited Samples: with Bright AGNs from radio galaxies </vt:lpstr>
      <vt:lpstr>PowerPoint Presentation</vt:lpstr>
      <vt:lpstr>PowerPoint Presentation</vt:lpstr>
      <vt:lpstr>Extensive Air Shower</vt:lpstr>
      <vt:lpstr>How to detect the Extensive air showers?</vt:lpstr>
      <vt:lpstr>X_max and σ(X_max)</vt:lpstr>
      <vt:lpstr>PowerPoint Presentation</vt:lpstr>
      <vt:lpstr>X_max^μ</vt:lpstr>
      <vt:lpstr>PowerPoint Presentation</vt:lpstr>
      <vt:lpstr>PowerPoint Presentation</vt:lpstr>
      <vt:lpstr>Muons results in Auger not consistent with models</vt:lpstr>
      <vt:lpstr>PowerPoint Presentation</vt:lpstr>
      <vt:lpstr>The Energy Scale of the Pierre Auger Observatory</vt:lpstr>
      <vt:lpstr>PowerPoint Presentation</vt:lpstr>
      <vt:lpstr>PowerPoint Presentation</vt:lpstr>
      <vt:lpstr>PowerPoint Presentation</vt:lpstr>
      <vt:lpstr>Auger Exposure</vt:lpstr>
      <vt:lpstr>PowerPoint Presentation</vt:lpstr>
      <vt:lpstr>PowerPoint Presentation</vt:lpstr>
      <vt:lpstr>FD Calibration</vt:lpstr>
      <vt:lpstr>Muonic contribution in hybrid events</vt:lpstr>
      <vt:lpstr>Muonic contribution in hybrid events</vt:lpstr>
      <vt:lpstr>Muon counting: Muon scale from very inclined air showers</vt:lpstr>
      <vt:lpstr>Muon counting: Muon fraction from signal shape</vt:lpstr>
      <vt:lpstr>Muon counting: Muon fraction from signal shape</vt:lpstr>
      <vt:lpstr>Muon counting: Muon fraction from signal shape</vt:lpstr>
      <vt:lpstr>L width</vt:lpstr>
      <vt:lpstr>3D Shower shape</vt:lpstr>
      <vt:lpstr>3D Simulation vs standard Offline simulation</vt:lpstr>
      <vt:lpstr>Direct Cherenkov emission</vt:lpstr>
      <vt:lpstr>BinTheSky: In Auger Offline Framework</vt:lpstr>
      <vt:lpstr>3D Simulation</vt:lpstr>
      <vt:lpstr>3D vs standard simulation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Joao Espadanal</dc:creator>
  <cp:lastModifiedBy>Joao Espadanal</cp:lastModifiedBy>
  <cp:revision>342</cp:revision>
  <cp:lastPrinted>2015-07-01T12:46:37Z</cp:lastPrinted>
  <dcterms:created xsi:type="dcterms:W3CDTF">2015-06-24T14:16:32Z</dcterms:created>
  <dcterms:modified xsi:type="dcterms:W3CDTF">2015-07-24T16:33:11Z</dcterms:modified>
</cp:coreProperties>
</file>