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431" r:id="rId2"/>
    <p:sldId id="471" r:id="rId3"/>
    <p:sldId id="470" r:id="rId4"/>
    <p:sldId id="527" r:id="rId5"/>
    <p:sldId id="488" r:id="rId6"/>
    <p:sldId id="489" r:id="rId7"/>
    <p:sldId id="476" r:id="rId8"/>
    <p:sldId id="477" r:id="rId9"/>
    <p:sldId id="505" r:id="rId10"/>
    <p:sldId id="473" r:id="rId11"/>
    <p:sldId id="474" r:id="rId12"/>
    <p:sldId id="475" r:id="rId13"/>
    <p:sldId id="490" r:id="rId14"/>
    <p:sldId id="507" r:id="rId15"/>
    <p:sldId id="508" r:id="rId16"/>
    <p:sldId id="480" r:id="rId17"/>
    <p:sldId id="509" r:id="rId18"/>
    <p:sldId id="481" r:id="rId19"/>
    <p:sldId id="492" r:id="rId20"/>
    <p:sldId id="482" r:id="rId21"/>
    <p:sldId id="483" r:id="rId22"/>
    <p:sldId id="493" r:id="rId23"/>
    <p:sldId id="478" r:id="rId24"/>
    <p:sldId id="479" r:id="rId25"/>
    <p:sldId id="437" r:id="rId26"/>
    <p:sldId id="484" r:id="rId27"/>
    <p:sldId id="537" r:id="rId28"/>
    <p:sldId id="525" r:id="rId29"/>
    <p:sldId id="524" r:id="rId30"/>
    <p:sldId id="535" r:id="rId31"/>
    <p:sldId id="530" r:id="rId32"/>
    <p:sldId id="531" r:id="rId33"/>
    <p:sldId id="533" r:id="rId34"/>
    <p:sldId id="532" r:id="rId35"/>
    <p:sldId id="534" r:id="rId36"/>
    <p:sldId id="517" r:id="rId37"/>
    <p:sldId id="518" r:id="rId38"/>
    <p:sldId id="519" r:id="rId39"/>
    <p:sldId id="520" r:id="rId40"/>
    <p:sldId id="521" r:id="rId41"/>
    <p:sldId id="498" r:id="rId42"/>
    <p:sldId id="495" r:id="rId43"/>
    <p:sldId id="496" r:id="rId44"/>
    <p:sldId id="522" r:id="rId45"/>
    <p:sldId id="502" r:id="rId46"/>
    <p:sldId id="503" r:id="rId47"/>
    <p:sldId id="497" r:id="rId48"/>
    <p:sldId id="501" r:id="rId49"/>
    <p:sldId id="499" r:id="rId50"/>
    <p:sldId id="500" r:id="rId51"/>
    <p:sldId id="510" r:id="rId52"/>
    <p:sldId id="515" r:id="rId53"/>
    <p:sldId id="523" r:id="rId54"/>
    <p:sldId id="516" r:id="rId55"/>
    <p:sldId id="514" r:id="rId56"/>
    <p:sldId id="511" r:id="rId57"/>
    <p:sldId id="512" r:id="rId58"/>
    <p:sldId id="513" r:id="rId59"/>
    <p:sldId id="528" r:id="rId60"/>
    <p:sldId id="529" r:id="rId61"/>
    <p:sldId id="536" r:id="rId62"/>
    <p:sldId id="538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814343"/>
    <a:srgbClr val="0079CC"/>
    <a:srgbClr val="ADDDFF"/>
    <a:srgbClr val="CCE9CC"/>
    <a:srgbClr val="0000FF"/>
    <a:srgbClr val="008000"/>
    <a:srgbClr val="000099"/>
    <a:srgbClr val="E9E9F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2" autoAdjust="0"/>
    <p:restoredTop sz="92261" autoAdjust="0"/>
  </p:normalViewPr>
  <p:slideViewPr>
    <p:cSldViewPr showGuides="1">
      <p:cViewPr varScale="1">
        <p:scale>
          <a:sx n="79" d="100"/>
          <a:sy n="79" d="100"/>
        </p:scale>
        <p:origin x="1382" y="62"/>
      </p:cViewPr>
      <p:guideLst>
        <p:guide orient="horz" pos="777"/>
        <p:guide pos="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5" d="100"/>
          <a:sy n="65" d="100"/>
        </p:scale>
        <p:origin x="2222" y="4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E9D15C0-DFAC-4736-861E-6B96C01AA48F}" type="datetimeFigureOut">
              <a:rPr lang="pt-PT"/>
              <a:pPr>
                <a:defRPr/>
              </a:pPr>
              <a:t>28/10/2014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0ADE415-ED36-4ECA-A03B-728078D9EE4D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1168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6C6777-98A3-455C-AF55-972A99190A8F}" type="datetimeFigureOut">
              <a:rPr lang="en-GB"/>
              <a:pPr>
                <a:defRPr/>
              </a:pPr>
              <a:t>28/10/2014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4A38B42-A417-418B-BFEE-4CB82E2B954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505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high energy events at 60o zenith.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Poor resolution at the lowest energies due to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sparseness of the detector (low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statistics)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 technique, allows additional constraints and further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understanding of high energy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hadronic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A38B42-A417-418B-BFEE-4CB82E2B9546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3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755650" y="2241550"/>
            <a:ext cx="7524750" cy="1328738"/>
          </a:xfrm>
          <a:prstGeom prst="roundRect">
            <a:avLst/>
          </a:prstGeom>
          <a:solidFill>
            <a:srgbClr val="990000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35596" y="2204864"/>
            <a:ext cx="7272808" cy="1368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67644" y="3609020"/>
            <a:ext cx="6008712" cy="65892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4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2735796" y="4294038"/>
            <a:ext cx="3672408" cy="719138"/>
          </a:xfrm>
        </p:spPr>
        <p:txBody>
          <a:bodyPr>
            <a:normAutofit/>
          </a:bodyPr>
          <a:lstStyle>
            <a:lvl1pPr algn="ctr">
              <a:buNone/>
              <a:defRPr sz="2000" b="1" i="0">
                <a:solidFill>
                  <a:srgbClr val="540000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4"/>
          </p:nvPr>
        </p:nvSpPr>
        <p:spPr>
          <a:xfrm>
            <a:off x="2735796" y="6273316"/>
            <a:ext cx="3672408" cy="468052"/>
          </a:xfrm>
        </p:spPr>
        <p:txBody>
          <a:bodyPr>
            <a:normAutofit/>
          </a:bodyPr>
          <a:lstStyle>
            <a:lvl1pPr algn="ctr">
              <a:buNone/>
              <a:defRPr sz="1800" i="0">
                <a:solidFill>
                  <a:srgbClr val="540000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86777-14D8-430F-88FB-64D1F8CAA1B7}" type="datetime1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9EAB9-C49E-4940-AC2F-BCC1CD090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13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4015D-E52C-48CB-9240-FF9856010EA4}" type="datetime1">
              <a:rPr lang="en-US"/>
              <a:pPr>
                <a:defRPr/>
              </a:pPr>
              <a:t>10/28/2014</a:t>
            </a:fld>
            <a:endParaRPr lang="en-US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331A8-B6F6-4EDD-BF1D-D9089F2B0C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26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17323-877A-42CA-B01A-9E43AF7FDE0F}" type="datetime1">
              <a:rPr lang="en-US"/>
              <a:pPr>
                <a:defRPr/>
              </a:pPr>
              <a:t>10/28/2014</a:t>
            </a:fld>
            <a:endParaRPr lang="en-US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AD887-C1E0-4CD9-B2AC-194637A588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11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937A0-9E93-4DC2-ABFB-7F19AE3AF65D}" type="datetime1">
              <a:rPr lang="en-US"/>
              <a:pPr>
                <a:defRPr/>
              </a:pPr>
              <a:t>10/28/2014</a:t>
            </a:fld>
            <a:endParaRPr lang="en-US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EF2DC-9F61-413B-B576-E945C56C8D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73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2BD5A-CBB8-4156-BE5D-9769D402E62E}" type="datetime1">
              <a:rPr lang="en-US"/>
              <a:pPr>
                <a:defRPr/>
              </a:pPr>
              <a:t>10/28/2014</a:t>
            </a:fld>
            <a:endParaRPr lang="en-US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DA588-19A8-44F0-B82D-D789E31E99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892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CD368-42C6-4280-86DF-93062100286B}" type="datetime1">
              <a:rPr lang="en-US"/>
              <a:pPr>
                <a:defRPr/>
              </a:pPr>
              <a:t>10/28/2014</a:t>
            </a:fld>
            <a:endParaRPr lang="en-US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25032-C773-4538-8C78-97CA3FFBA1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2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04734-4B28-4AF0-A0C9-0E79CCDC366E}" type="datetime1">
              <a:rPr lang="en-US"/>
              <a:pPr>
                <a:defRPr/>
              </a:pPr>
              <a:t>10/28/2014</a:t>
            </a:fld>
            <a:endParaRPr lang="en-US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51E1E-6A24-45AA-BBBB-7EA7E42B4A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55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9E388-D881-4D63-B457-10F5376B051F}" type="datetime1">
              <a:rPr lang="en-US"/>
              <a:pPr>
                <a:defRPr/>
              </a:pPr>
              <a:t>10/28/2014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EFC16-831C-45AC-8B90-A89B3B4FF0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53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B0E75-A2DB-42A3-BEC8-6EA22FF4A48A}" type="datetime1">
              <a:rPr lang="en-US"/>
              <a:pPr>
                <a:defRPr/>
              </a:pPr>
              <a:t>10/28/2014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062F8-1EFA-4C5C-B179-C6FC6EBA25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0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76200"/>
            <a:ext cx="8153400" cy="685800"/>
          </a:xfrm>
        </p:spPr>
        <p:txBody>
          <a:bodyPr/>
          <a:lstStyle>
            <a:lvl1pPr>
              <a:defRPr kumimoji="0" lang="en-US" sz="32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19200"/>
            <a:ext cx="8153400" cy="531495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A96659E-CEDC-44BE-BB6A-780587CFD8F8}" type="slidenum">
              <a:rPr lang="en-GB"/>
              <a:pPr>
                <a:defRPr/>
              </a:pPr>
              <a:t>‹#›</a:t>
            </a:fld>
            <a:r>
              <a:rPr lang="en-GB" dirty="0"/>
              <a:t>/28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59113" y="6624638"/>
            <a:ext cx="3060700" cy="233362"/>
          </a:xfrm>
        </p:spPr>
        <p:txBody>
          <a:bodyPr/>
          <a:lstStyle>
            <a:lvl1pPr algn="r" eaLnBrk="1" latinLnBrk="0" hangingPunct="1">
              <a:defRPr kumimoji="0" sz="14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46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624638"/>
            <a:ext cx="9144000" cy="2333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048000" y="6632575"/>
            <a:ext cx="3048000" cy="233363"/>
          </a:xfrm>
          <a:prstGeom prst="rect">
            <a:avLst/>
          </a:prstGeom>
          <a:solidFill>
            <a:srgbClr val="5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Marcador de Posição do Rodapé 4"/>
          <p:cNvSpPr txBox="1">
            <a:spLocks/>
          </p:cNvSpPr>
          <p:nvPr userDrawn="1"/>
        </p:nvSpPr>
        <p:spPr bwMode="auto">
          <a:xfrm>
            <a:off x="71438" y="6634163"/>
            <a:ext cx="2895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4</a:t>
            </a:r>
            <a:r>
              <a:rPr lang="en-US" sz="12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1200" b="1" dirty="0" smtClean="0">
                <a:solidFill>
                  <a:schemeClr val="bg1"/>
                </a:solidFill>
              </a:rPr>
              <a:t> MARTA Progress Meeting </a:t>
            </a:r>
          </a:p>
        </p:txBody>
      </p:sp>
      <p:sp>
        <p:nvSpPr>
          <p:cNvPr id="8" name="Marcador de Posição do Rodapé 4"/>
          <p:cNvSpPr txBox="1">
            <a:spLocks/>
          </p:cNvSpPr>
          <p:nvPr userDrawn="1"/>
        </p:nvSpPr>
        <p:spPr bwMode="auto">
          <a:xfrm>
            <a:off x="3132138" y="6642100"/>
            <a:ext cx="2895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1200" b="1" smtClean="0">
                <a:solidFill>
                  <a:schemeClr val="bg1"/>
                </a:solidFill>
              </a:rPr>
              <a:t>João Espadanal</a:t>
            </a:r>
          </a:p>
        </p:txBody>
      </p:sp>
      <p:sp>
        <p:nvSpPr>
          <p:cNvPr id="9" name="Marcador de Posição do Rodapé 4"/>
          <p:cNvSpPr txBox="1">
            <a:spLocks/>
          </p:cNvSpPr>
          <p:nvPr userDrawn="1"/>
        </p:nvSpPr>
        <p:spPr bwMode="auto">
          <a:xfrm>
            <a:off x="6248400" y="6642100"/>
            <a:ext cx="23193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October 2013</a:t>
            </a:r>
          </a:p>
        </p:txBody>
      </p:sp>
      <p:sp>
        <p:nvSpPr>
          <p:cNvPr id="10" name="Marcador de Posição do Rodapé 4"/>
          <p:cNvSpPr txBox="1">
            <a:spLocks/>
          </p:cNvSpPr>
          <p:nvPr userDrawn="1"/>
        </p:nvSpPr>
        <p:spPr bwMode="auto">
          <a:xfrm>
            <a:off x="8712200" y="6632575"/>
            <a:ext cx="4318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/19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42838"/>
            <a:ext cx="681733" cy="684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  <a:ex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3628" y="80963"/>
            <a:ext cx="7031124" cy="647737"/>
          </a:xfrm>
        </p:spPr>
        <p:txBody>
          <a:bodyPr/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lvl="0"/>
            <a:r>
              <a:rPr lang="pt-PT" dirty="0" smtClean="0"/>
              <a:t>Clique para editar os estilos de texto do modelo global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en-US" dirty="0"/>
          </a:p>
        </p:txBody>
      </p:sp>
      <p:sp>
        <p:nvSpPr>
          <p:cNvPr id="13" name="Marcador de Posição do Número do Diapositivo 5"/>
          <p:cNvSpPr>
            <a:spLocks noGrp="1"/>
          </p:cNvSpPr>
          <p:nvPr>
            <p:ph type="sldNum" sz="quarter" idx="10"/>
          </p:nvPr>
        </p:nvSpPr>
        <p:spPr>
          <a:xfrm>
            <a:off x="8424863" y="6632575"/>
            <a:ext cx="468312" cy="2254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5B46F-3112-4BC7-B12B-273F17A203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32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5208"/>
            <a:ext cx="9144000" cy="23279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0" y="6633356"/>
            <a:ext cx="3048000" cy="232792"/>
          </a:xfrm>
          <a:prstGeom prst="rect">
            <a:avLst/>
          </a:prstGeom>
          <a:solidFill>
            <a:srgbClr val="5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800708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5676" y="80963"/>
            <a:ext cx="7031124" cy="647737"/>
          </a:xfrm>
        </p:spPr>
        <p:txBody>
          <a:bodyPr/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lvl="0"/>
            <a:r>
              <a:rPr lang="pt-PT" dirty="0" smtClean="0"/>
              <a:t>Clique para editar os estilos de texto do modelo global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en-US" dirty="0"/>
          </a:p>
        </p:txBody>
      </p:sp>
      <p:sp>
        <p:nvSpPr>
          <p:cNvPr id="13" name="Marcador de Posição do Rodapé 4"/>
          <p:cNvSpPr txBox="1">
            <a:spLocks/>
          </p:cNvSpPr>
          <p:nvPr userDrawn="1"/>
        </p:nvSpPr>
        <p:spPr>
          <a:xfrm>
            <a:off x="71500" y="663365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Auger,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Jornadas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Marcador de Posição do Rodapé 4"/>
          <p:cNvSpPr txBox="1">
            <a:spLocks/>
          </p:cNvSpPr>
          <p:nvPr userDrawn="1"/>
        </p:nvSpPr>
        <p:spPr>
          <a:xfrm>
            <a:off x="3131840" y="664227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João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Espadanal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Marcador de Posição do Rodapé 4"/>
          <p:cNvSpPr txBox="1">
            <a:spLocks/>
          </p:cNvSpPr>
          <p:nvPr userDrawn="1"/>
        </p:nvSpPr>
        <p:spPr>
          <a:xfrm>
            <a:off x="6248400" y="6642274"/>
            <a:ext cx="2320044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April 2012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Marcador de Posição do Rodapé 4"/>
          <p:cNvSpPr txBox="1">
            <a:spLocks/>
          </p:cNvSpPr>
          <p:nvPr userDrawn="1"/>
        </p:nvSpPr>
        <p:spPr>
          <a:xfrm>
            <a:off x="8712460" y="6633356"/>
            <a:ext cx="431540" cy="2246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/15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424428" y="6633356"/>
            <a:ext cx="468052" cy="224644"/>
          </a:xfrm>
        </p:spPr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3" descr="C:\Users\João\Picture3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655676" cy="832577"/>
          </a:xfrm>
          <a:prstGeom prst="rect">
            <a:avLst/>
          </a:prstGeom>
          <a:noFill/>
          <a:effectLst>
            <a:outerShdw blurRad="215900" sx="105000" sy="105000" algn="tl" rotWithShape="0">
              <a:schemeClr val="bg1">
                <a:alpha val="8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87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5208"/>
            <a:ext cx="9144000" cy="23279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0" y="6633356"/>
            <a:ext cx="3048000" cy="232792"/>
          </a:xfrm>
          <a:prstGeom prst="rect">
            <a:avLst/>
          </a:prstGeom>
          <a:solidFill>
            <a:srgbClr val="5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5676" y="44624"/>
            <a:ext cx="7031124" cy="647737"/>
          </a:xfrm>
        </p:spPr>
        <p:txBody>
          <a:bodyPr/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lvl="0"/>
            <a:r>
              <a:rPr lang="pt-PT" dirty="0" smtClean="0"/>
              <a:t>Clique para editar os estilos de texto do modelo global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en-US" dirty="0"/>
          </a:p>
        </p:txBody>
      </p:sp>
      <p:sp>
        <p:nvSpPr>
          <p:cNvPr id="13" name="Marcador de Posição do Rodapé 4"/>
          <p:cNvSpPr txBox="1">
            <a:spLocks/>
          </p:cNvSpPr>
          <p:nvPr userDrawn="1"/>
        </p:nvSpPr>
        <p:spPr>
          <a:xfrm>
            <a:off x="71500" y="663365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Auger,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Jornadas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Marcador de Posição do Rodapé 4"/>
          <p:cNvSpPr txBox="1">
            <a:spLocks/>
          </p:cNvSpPr>
          <p:nvPr userDrawn="1"/>
        </p:nvSpPr>
        <p:spPr>
          <a:xfrm>
            <a:off x="3131840" y="664227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João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Espadanal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Marcador de Posição do Rodapé 4"/>
          <p:cNvSpPr txBox="1">
            <a:spLocks/>
          </p:cNvSpPr>
          <p:nvPr userDrawn="1"/>
        </p:nvSpPr>
        <p:spPr>
          <a:xfrm>
            <a:off x="6248400" y="6642274"/>
            <a:ext cx="2320044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April 2012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Marcador de Posição do Rodapé 4"/>
          <p:cNvSpPr txBox="1">
            <a:spLocks/>
          </p:cNvSpPr>
          <p:nvPr userDrawn="1"/>
        </p:nvSpPr>
        <p:spPr>
          <a:xfrm>
            <a:off x="8712460" y="6633356"/>
            <a:ext cx="431540" cy="2246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/15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424428" y="6633356"/>
            <a:ext cx="468052" cy="224644"/>
          </a:xfrm>
        </p:spPr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3" descr="C:\Users\João\Picture3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371059" y="3897052"/>
            <a:ext cx="1655676" cy="832577"/>
          </a:xfrm>
          <a:prstGeom prst="rect">
            <a:avLst/>
          </a:prstGeom>
          <a:noFill/>
          <a:effectLst>
            <a:outerShdw blurRad="215900" sx="105000" sy="105000" algn="tl" rotWithShape="0">
              <a:schemeClr val="bg1">
                <a:alpha val="87000"/>
              </a:schemeClr>
            </a:outerShdw>
          </a:effectLst>
        </p:spPr>
      </p:pic>
      <p:sp>
        <p:nvSpPr>
          <p:cNvPr id="4" name="Rounded Rectangle 3"/>
          <p:cNvSpPr/>
          <p:nvPr userDrawn="1"/>
        </p:nvSpPr>
        <p:spPr>
          <a:xfrm>
            <a:off x="-144524" y="-8620"/>
            <a:ext cx="756084" cy="917340"/>
          </a:xfrm>
          <a:prstGeom prst="round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71500" y="44235"/>
            <a:ext cx="433388" cy="82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28" y="64454"/>
            <a:ext cx="385446" cy="77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517895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9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5208"/>
            <a:ext cx="9144000" cy="23279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0" y="6633356"/>
            <a:ext cx="3048000" cy="23279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5676" y="44624"/>
            <a:ext cx="7031124" cy="647737"/>
          </a:xfrm>
        </p:spPr>
        <p:txBody>
          <a:bodyPr/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lvl="0"/>
            <a:r>
              <a:rPr lang="pt-PT" dirty="0" smtClean="0"/>
              <a:t>Clique para editar os estilos de texto do modelo global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en-US" dirty="0"/>
          </a:p>
        </p:txBody>
      </p:sp>
      <p:sp>
        <p:nvSpPr>
          <p:cNvPr id="13" name="Marcador de Posição do Rodapé 4"/>
          <p:cNvSpPr txBox="1">
            <a:spLocks/>
          </p:cNvSpPr>
          <p:nvPr userDrawn="1"/>
        </p:nvSpPr>
        <p:spPr>
          <a:xfrm>
            <a:off x="71500" y="663365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Auger,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Jornadas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Marcador de Posição do Rodapé 4"/>
          <p:cNvSpPr txBox="1">
            <a:spLocks/>
          </p:cNvSpPr>
          <p:nvPr userDrawn="1"/>
        </p:nvSpPr>
        <p:spPr>
          <a:xfrm>
            <a:off x="3131840" y="664227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João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Espadanal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Marcador de Posição do Rodapé 4"/>
          <p:cNvSpPr txBox="1">
            <a:spLocks/>
          </p:cNvSpPr>
          <p:nvPr userDrawn="1"/>
        </p:nvSpPr>
        <p:spPr>
          <a:xfrm>
            <a:off x="6248400" y="6642274"/>
            <a:ext cx="2320044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April 2012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Marcador de Posição do Rodapé 4"/>
          <p:cNvSpPr txBox="1">
            <a:spLocks/>
          </p:cNvSpPr>
          <p:nvPr userDrawn="1"/>
        </p:nvSpPr>
        <p:spPr>
          <a:xfrm>
            <a:off x="8712460" y="6633356"/>
            <a:ext cx="431540" cy="2246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/15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424428" y="6633356"/>
            <a:ext cx="468052" cy="224644"/>
          </a:xfrm>
        </p:spPr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3" descr="C:\Users\João\Picture3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100" y="-67873"/>
            <a:ext cx="1655676" cy="832577"/>
          </a:xfrm>
          <a:prstGeom prst="rect">
            <a:avLst/>
          </a:prstGeom>
          <a:noFill/>
          <a:effectLst>
            <a:outerShdw blurRad="215900" sx="105000" sy="105000" algn="tl" rotWithShape="0">
              <a:schemeClr val="bg1">
                <a:alpha val="87000"/>
              </a:schemeClr>
            </a:outerShdw>
          </a:effectLst>
        </p:spPr>
      </p:pic>
      <p:sp>
        <p:nvSpPr>
          <p:cNvPr id="4" name="Rounded Rectangle 3"/>
          <p:cNvSpPr/>
          <p:nvPr userDrawn="1"/>
        </p:nvSpPr>
        <p:spPr>
          <a:xfrm>
            <a:off x="-144524" y="-8620"/>
            <a:ext cx="756084" cy="917340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71500" y="44235"/>
            <a:ext cx="433388" cy="82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28" y="64454"/>
            <a:ext cx="385446" cy="77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043536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482" userDrawn="1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1567644" y="3426272"/>
            <a:ext cx="6008712" cy="578792"/>
          </a:xfrm>
          <a:prstGeom prst="roundRect">
            <a:avLst/>
          </a:prstGeom>
          <a:solidFill>
            <a:srgbClr val="990000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67644" y="3465004"/>
            <a:ext cx="6008712" cy="54006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2735796" y="4473116"/>
            <a:ext cx="3672408" cy="719138"/>
          </a:xfrm>
        </p:spPr>
        <p:txBody>
          <a:bodyPr>
            <a:normAutofit/>
          </a:bodyPr>
          <a:lstStyle>
            <a:lvl1pPr algn="ctr">
              <a:buNone/>
              <a:defRPr sz="2000" b="1" i="0">
                <a:solidFill>
                  <a:srgbClr val="540000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4"/>
          </p:nvPr>
        </p:nvSpPr>
        <p:spPr>
          <a:xfrm>
            <a:off x="2555776" y="6237312"/>
            <a:ext cx="4068452" cy="548680"/>
          </a:xfrm>
        </p:spPr>
        <p:txBody>
          <a:bodyPr anchor="ctr" anchorCtr="0">
            <a:normAutofit/>
          </a:bodyPr>
          <a:lstStyle>
            <a:lvl1pPr algn="ctr">
              <a:buNone/>
              <a:defRPr sz="1600" b="1" i="0">
                <a:solidFill>
                  <a:srgbClr val="540000"/>
                </a:solidFill>
                <a:effectLst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ounded Rectangle 5"/>
          <p:cNvSpPr/>
          <p:nvPr userDrawn="1"/>
        </p:nvSpPr>
        <p:spPr>
          <a:xfrm>
            <a:off x="755650" y="2097534"/>
            <a:ext cx="7524750" cy="1328738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35596" y="2060848"/>
            <a:ext cx="7272808" cy="1368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8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5208"/>
            <a:ext cx="9144000" cy="23279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0" y="6633356"/>
            <a:ext cx="3048000" cy="23279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8620"/>
            <a:ext cx="9144000" cy="737320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5676" y="44624"/>
            <a:ext cx="7031124" cy="647737"/>
          </a:xfrm>
        </p:spPr>
        <p:txBody>
          <a:bodyPr/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>
            <a:lvl1pPr>
              <a:defRPr sz="2400" b="1"/>
            </a:lvl1pPr>
            <a:lvl2pPr marL="742950" indent="-285750">
              <a:buClr>
                <a:srgbClr val="002300"/>
              </a:buClr>
              <a:buFont typeface="Wingdings" panose="05000000000000000000" pitchFamily="2" charset="2"/>
              <a:buChar char="Ø"/>
              <a:defRPr sz="2000" b="0">
                <a:solidFill>
                  <a:srgbClr val="002300"/>
                </a:solidFill>
                <a:latin typeface="Tw Cen MT" panose="020B0602020104020603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pt-PT" dirty="0" smtClean="0"/>
              <a:t>Clique para editar os estilos de texto do modelo global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en-US" dirty="0"/>
          </a:p>
        </p:txBody>
      </p:sp>
      <p:sp>
        <p:nvSpPr>
          <p:cNvPr id="13" name="Marcador de Posição do Rodapé 4"/>
          <p:cNvSpPr txBox="1">
            <a:spLocks/>
          </p:cNvSpPr>
          <p:nvPr userDrawn="1"/>
        </p:nvSpPr>
        <p:spPr>
          <a:xfrm>
            <a:off x="0" y="6633654"/>
            <a:ext cx="3063280" cy="24064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XXX-</a:t>
            </a:r>
            <a:r>
              <a:rPr kumimoji="0" lang="en-GB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th</a:t>
            </a:r>
            <a:r>
              <a:rPr kumimoji="0" lang="en-GB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International Workshop on High Energy Physics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" name="Marcador de Posição do Rodapé 4"/>
          <p:cNvSpPr txBox="1">
            <a:spLocks/>
          </p:cNvSpPr>
          <p:nvPr userDrawn="1"/>
        </p:nvSpPr>
        <p:spPr>
          <a:xfrm>
            <a:off x="3131840" y="664227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João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Espadanal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" name="Marcador de Posição do Rodapé 4"/>
          <p:cNvSpPr txBox="1">
            <a:spLocks/>
          </p:cNvSpPr>
          <p:nvPr userDrawn="1"/>
        </p:nvSpPr>
        <p:spPr>
          <a:xfrm>
            <a:off x="6248400" y="6642274"/>
            <a:ext cx="2320044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Protvino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, 27 June 2014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" name="Marcador de Posição do Rodapé 4"/>
          <p:cNvSpPr txBox="1">
            <a:spLocks/>
          </p:cNvSpPr>
          <p:nvPr userDrawn="1"/>
        </p:nvSpPr>
        <p:spPr>
          <a:xfrm>
            <a:off x="8640960" y="6633356"/>
            <a:ext cx="575556" cy="24094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/25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424428" y="6633356"/>
            <a:ext cx="468052" cy="224644"/>
          </a:xfrm>
        </p:spPr>
        <p:txBody>
          <a:bodyPr/>
          <a:lstStyle>
            <a:lvl1pPr>
              <a:defRPr sz="1300" b="0">
                <a:latin typeface="Tw Cen MT" panose="020B0602020104020603" pitchFamily="34" charset="0"/>
              </a:defRPr>
            </a:lvl1pPr>
          </a:lstStyle>
          <a:p>
            <a:fld id="{8745C66F-FC7B-4C52-931F-EAABACA1CB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ounded Rectangle 3"/>
          <p:cNvSpPr/>
          <p:nvPr userDrawn="1"/>
        </p:nvSpPr>
        <p:spPr>
          <a:xfrm>
            <a:off x="-180528" y="-8620"/>
            <a:ext cx="792088" cy="917340"/>
          </a:xfrm>
          <a:prstGeom prst="roundRect">
            <a:avLst>
              <a:gd name="adj" fmla="val 31180"/>
            </a:avLst>
          </a:prstGeom>
          <a:solidFill>
            <a:srgbClr val="006600"/>
          </a:solidFill>
          <a:ln>
            <a:noFill/>
          </a:ln>
          <a:effectLst>
            <a:outerShdw blurRad="50800" dist="635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 userDrawn="1"/>
        </p:nvSpPr>
        <p:spPr>
          <a:xfrm>
            <a:off x="48072" y="-8620"/>
            <a:ext cx="792088" cy="741394"/>
          </a:xfrm>
          <a:prstGeom prst="roundRect">
            <a:avLst>
              <a:gd name="adj" fmla="val 0"/>
            </a:avLst>
          </a:prstGeom>
          <a:solidFill>
            <a:srgbClr val="00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71500" y="44623"/>
            <a:ext cx="436996" cy="785851"/>
          </a:xfrm>
          <a:prstGeom prst="roundRect">
            <a:avLst>
              <a:gd name="adj" fmla="val 22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C:\Users\João\Picture3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100" y="-67873"/>
            <a:ext cx="1655676" cy="832577"/>
          </a:xfrm>
          <a:prstGeom prst="rect">
            <a:avLst/>
          </a:prstGeom>
          <a:noFill/>
          <a:effectLst>
            <a:outerShdw blurRad="215900" sx="105000" sy="105000" algn="tl" rotWithShape="0">
              <a:schemeClr val="bg1">
                <a:alpha val="87000"/>
              </a:schemeClr>
            </a:outerShdw>
          </a:effectLst>
        </p:spPr>
      </p:pic>
      <p:pic>
        <p:nvPicPr>
          <p:cNvPr id="18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385" y="80627"/>
            <a:ext cx="358368" cy="71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92804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5208"/>
            <a:ext cx="9144000" cy="23279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0" y="6633356"/>
            <a:ext cx="3048000" cy="23279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1151620" y="2309607"/>
            <a:ext cx="6840760" cy="1018506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3768" y="2450524"/>
            <a:ext cx="5375448" cy="647737"/>
          </a:xfrm>
        </p:spPr>
        <p:txBody>
          <a:bodyPr/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13" name="Marcador de Posição do Rodapé 4"/>
          <p:cNvSpPr txBox="1">
            <a:spLocks/>
          </p:cNvSpPr>
          <p:nvPr userDrawn="1"/>
        </p:nvSpPr>
        <p:spPr>
          <a:xfrm>
            <a:off x="71500" y="663365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Auger,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Jornadas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LIP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" name="Marcador de Posição do Rodapé 4"/>
          <p:cNvSpPr txBox="1">
            <a:spLocks/>
          </p:cNvSpPr>
          <p:nvPr userDrawn="1"/>
        </p:nvSpPr>
        <p:spPr>
          <a:xfrm>
            <a:off x="3131840" y="664227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João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Espadanal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" name="Marcador de Posição do Rodapé 4"/>
          <p:cNvSpPr txBox="1">
            <a:spLocks/>
          </p:cNvSpPr>
          <p:nvPr userDrawn="1"/>
        </p:nvSpPr>
        <p:spPr>
          <a:xfrm>
            <a:off x="6248400" y="6642274"/>
            <a:ext cx="2320044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22 March 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" name="Marcador de Posição do Rodapé 4"/>
          <p:cNvSpPr txBox="1">
            <a:spLocks/>
          </p:cNvSpPr>
          <p:nvPr userDrawn="1"/>
        </p:nvSpPr>
        <p:spPr>
          <a:xfrm>
            <a:off x="8712460" y="6633356"/>
            <a:ext cx="431540" cy="2246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/16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424428" y="6633356"/>
            <a:ext cx="468052" cy="224644"/>
          </a:xfrm>
        </p:spPr>
        <p:txBody>
          <a:bodyPr/>
          <a:lstStyle>
            <a:lvl1pPr>
              <a:defRPr b="0">
                <a:latin typeface="Tw Cen MT" panose="020B0602020104020603" pitchFamily="34" charset="0"/>
              </a:defRPr>
            </a:lvl1pPr>
          </a:lstStyle>
          <a:p>
            <a:fld id="{8745C66F-FC7B-4C52-931F-EAABACA1CB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ounded Rectangle 3"/>
          <p:cNvSpPr/>
          <p:nvPr userDrawn="1"/>
        </p:nvSpPr>
        <p:spPr>
          <a:xfrm>
            <a:off x="863588" y="2600908"/>
            <a:ext cx="618364" cy="917340"/>
          </a:xfrm>
          <a:prstGeom prst="roundRect">
            <a:avLst>
              <a:gd name="adj" fmla="val 31180"/>
            </a:avLst>
          </a:prstGeom>
          <a:solidFill>
            <a:srgbClr val="006600"/>
          </a:solidFill>
          <a:ln>
            <a:noFill/>
          </a:ln>
          <a:effectLst>
            <a:outerShdw blurRad="50800" dist="635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941892" y="2654151"/>
            <a:ext cx="436996" cy="785851"/>
          </a:xfrm>
          <a:prstGeom prst="roundRect">
            <a:avLst>
              <a:gd name="adj" fmla="val 22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C:\Users\João\Picture3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7847" y="2497639"/>
            <a:ext cx="1655676" cy="832577"/>
          </a:xfrm>
          <a:prstGeom prst="rect">
            <a:avLst/>
          </a:prstGeom>
          <a:noFill/>
          <a:effectLst>
            <a:outerShdw blurRad="215900" sx="105000" sy="105000" algn="tl" rotWithShape="0">
              <a:schemeClr val="bg1">
                <a:alpha val="87000"/>
              </a:schemeClr>
            </a:outerShdw>
          </a:effectLst>
        </p:spPr>
      </p:pic>
      <p:pic>
        <p:nvPicPr>
          <p:cNvPr id="18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777" y="2690155"/>
            <a:ext cx="358368" cy="71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80656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1D2F-A6D7-4CC9-B1CA-940703F00AAF}" type="datetime1">
              <a:rPr lang="en-US"/>
              <a:pPr>
                <a:defRPr/>
              </a:pPr>
              <a:t>10/28/2014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728D4-FD21-4C7C-A1DA-8F822564A7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1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1150938" y="152400"/>
            <a:ext cx="753586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3048000" y="6597650"/>
            <a:ext cx="303688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Psicologia … </a:t>
            </a:r>
            <a:fld id="{FC803A36-2169-44FD-A319-1D52AF16D18B}" type="datetime1">
              <a:rPr lang="en-US"/>
              <a:pPr>
                <a:defRPr/>
              </a:pPr>
              <a:t>10/28/2014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52400" y="6597650"/>
            <a:ext cx="2895600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902450" y="6597650"/>
            <a:ext cx="2133600" cy="23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5F0859-313A-4845-9939-31CBE5F1F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22" r:id="rId3"/>
    <p:sldLayoutId id="2147483723" r:id="rId4"/>
    <p:sldLayoutId id="2147483724" r:id="rId5"/>
    <p:sldLayoutId id="2147483726" r:id="rId6"/>
    <p:sldLayoutId id="2147483725" r:id="rId7"/>
    <p:sldLayoutId id="2147483727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600" b="1" i="1" kern="1200">
          <a:solidFill>
            <a:srgbClr val="54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1307.5059v1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arxiv.org/abs/1307.5059v1" TargetMode="Externa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5059v1" TargetMode="External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emf"/><Relationship Id="rId7" Type="http://schemas.openxmlformats.org/officeDocument/2006/relationships/hyperlink" Target="http://arxiv.org/abs/1307.5059v1" TargetMode="External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1307.5059v1" TargetMode="External"/><Relationship Id="rId3" Type="http://schemas.openxmlformats.org/officeDocument/2006/relationships/image" Target="../media/image64.emf"/><Relationship Id="rId7" Type="http://schemas.openxmlformats.org/officeDocument/2006/relationships/image" Target="../media/image78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5.emf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6.emf"/><Relationship Id="rId7" Type="http://schemas.openxmlformats.org/officeDocument/2006/relationships/image" Target="../media/image82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10" Type="http://schemas.openxmlformats.org/officeDocument/2006/relationships/image" Target="../media/image70.png"/><Relationship Id="rId4" Type="http://schemas.openxmlformats.org/officeDocument/2006/relationships/image" Target="../media/image60.emf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hyperlink" Target="http://arxiv.org/abs/1209.6474" TargetMode="External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109.2041" TargetMode="Externa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image" Target="../media/image7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7" Type="http://schemas.openxmlformats.org/officeDocument/2006/relationships/image" Target="../media/image95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hyperlink" Target="http://dx.doi.org/10.1088/1742-6596/409/1/01200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hyperlink" Target="http://dx.doi.org/10.1088/1742-6596/409/1/01200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4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png"/><Relationship Id="rId7" Type="http://schemas.openxmlformats.org/officeDocument/2006/relationships/image" Target="../media/image1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107.4804v1" TargetMode="External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107.4804v1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107.4804v1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7" Type="http://schemas.openxmlformats.org/officeDocument/2006/relationships/image" Target="../media/image122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emf"/><Relationship Id="rId5" Type="http://schemas.openxmlformats.org/officeDocument/2006/relationships/image" Target="../media/image120.emf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107.4804v1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08.1520v2" TargetMode="External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107.4804v1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08.1520v2" TargetMode="External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hyperlink" Target="http://arxiv.org/abs/1107.4804v1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21.emf"/><Relationship Id="rId10" Type="http://schemas.openxmlformats.org/officeDocument/2006/relationships/image" Target="../media/image25.png"/><Relationship Id="rId4" Type="http://schemas.openxmlformats.org/officeDocument/2006/relationships/image" Target="../media/image20.emf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107.4804v1" TargetMode="External"/><Relationship Id="rId5" Type="http://schemas.openxmlformats.org/officeDocument/2006/relationships/hyperlink" Target="http://arxiv.org/abs/1208.1520v2" TargetMode="External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08.1520v2" TargetMode="External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107.4804v1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08.1520v2" TargetMode="External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107.4804v1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5059v1" TargetMode="External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5059v1" TargetMode="External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5059v1" TargetMode="External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119.jpeg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image" Target="../media/image135.emf"/><Relationship Id="rId7" Type="http://schemas.openxmlformats.org/officeDocument/2006/relationships/image" Target="../media/image139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4" Type="http://schemas.openxmlformats.org/officeDocument/2006/relationships/image" Target="../media/image13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hyperlink" Target="http://arxiv.org/abs/1307.5059v1" TargetMode="Externa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32.emf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behalf of the Pierre Auger Collaboration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735796" y="4690082"/>
            <a:ext cx="3672408" cy="719138"/>
          </a:xfrm>
        </p:spPr>
        <p:txBody>
          <a:bodyPr>
            <a:noAutofit/>
          </a:bodyPr>
          <a:lstStyle/>
          <a:p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 , Portugal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2063505" y="6237312"/>
            <a:ext cx="5064779" cy="548680"/>
          </a:xfrm>
        </p:spPr>
        <p:txBody>
          <a:bodyPr>
            <a:noAutofit/>
          </a:bodyPr>
          <a:lstStyle/>
          <a:p>
            <a:r>
              <a:rPr lang="en-GB" dirty="0"/>
              <a:t>XXX-</a:t>
            </a:r>
            <a:r>
              <a:rPr lang="en-GB" dirty="0" err="1"/>
              <a:t>th</a:t>
            </a:r>
            <a:r>
              <a:rPr lang="en-GB" dirty="0"/>
              <a:t> International Workshop on High Energy </a:t>
            </a:r>
            <a:r>
              <a:rPr lang="en-GB" dirty="0" smtClean="0"/>
              <a:t>Physics</a:t>
            </a:r>
          </a:p>
          <a:p>
            <a:r>
              <a:rPr lang="en-GB" sz="1400" dirty="0" err="1" smtClean="0"/>
              <a:t>Protvino</a:t>
            </a:r>
            <a:r>
              <a:rPr lang="en-GB" sz="1400" dirty="0" smtClean="0"/>
              <a:t>, 27</a:t>
            </a:r>
            <a:r>
              <a:rPr lang="en-GB" sz="1400" baseline="30000" dirty="0" smtClean="0"/>
              <a:t>th</a:t>
            </a:r>
            <a:r>
              <a:rPr lang="en-US" sz="1400" dirty="0" smtClean="0"/>
              <a:t> June 2014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Measurement of the </a:t>
            </a:r>
            <a:r>
              <a:rPr lang="en-GB" dirty="0" err="1" smtClean="0"/>
              <a:t>Muon</a:t>
            </a:r>
            <a:r>
              <a:rPr lang="en-GB" dirty="0" smtClean="0"/>
              <a:t> </a:t>
            </a:r>
            <a:r>
              <a:rPr lang="en-GB" dirty="0"/>
              <a:t>content of EAS with the Pierre Auger </a:t>
            </a:r>
            <a:r>
              <a:rPr lang="en-GB" dirty="0" smtClean="0"/>
              <a:t>Observatory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597650"/>
            <a:ext cx="2133600" cy="231775"/>
          </a:xfrm>
          <a:prstGeom prst="rect">
            <a:avLst/>
          </a:prstGeom>
        </p:spPr>
        <p:txBody>
          <a:bodyPr/>
          <a:lstStyle/>
          <a:p>
            <a:fld id="{8745C66F-FC7B-4C52-931F-EAABACA1CBD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Picture 4" descr="lip_logo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57" t="28787" r="7744" b="29381"/>
          <a:stretch>
            <a:fillRect/>
          </a:stretch>
        </p:blipFill>
        <p:spPr bwMode="auto">
          <a:xfrm>
            <a:off x="855204" y="4492428"/>
            <a:ext cx="1208301" cy="89008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89543" y="4401108"/>
            <a:ext cx="4764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err="1" smtClean="0">
                <a:solidFill>
                  <a:srgbClr val="002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João</a:t>
            </a:r>
            <a:r>
              <a:rPr lang="en-GB" sz="1600" i="1" dirty="0" smtClean="0">
                <a:solidFill>
                  <a:srgbClr val="002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Pedro </a:t>
            </a:r>
            <a:r>
              <a:rPr lang="en-GB" sz="1600" i="1" dirty="0" err="1" smtClean="0">
                <a:solidFill>
                  <a:srgbClr val="002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Espadanal</a:t>
            </a:r>
            <a:endParaRPr lang="en-GB" sz="1600" i="1" dirty="0">
              <a:solidFill>
                <a:srgbClr val="002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7909" y="4507638"/>
            <a:ext cx="768804" cy="157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João\Documents\Phd\seminarios\imagens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40668"/>
            <a:ext cx="4536504" cy="1646350"/>
          </a:xfrm>
          <a:prstGeom prst="rect">
            <a:avLst/>
          </a:prstGeom>
          <a:noFill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488" y="5562528"/>
            <a:ext cx="1494383" cy="50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029" y="4492976"/>
            <a:ext cx="807010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49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Production 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848" y="1700808"/>
            <a:ext cx="3463378" cy="2444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049180"/>
            <a:ext cx="3780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Geometric Delay of arriving </a:t>
            </a:r>
            <a:r>
              <a:rPr lang="en-US" sz="1600" dirty="0" err="1" smtClean="0"/>
              <a:t>muons</a:t>
            </a:r>
            <a:r>
              <a:rPr lang="en-US" sz="1600" dirty="0" smtClean="0"/>
              <a:t>: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520788"/>
            <a:ext cx="3984750" cy="3019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67645" y="5427490"/>
                <a:ext cx="3760339" cy="6350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 .  </m:t>
                      </m:r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 −</m:t>
                      </m:r>
                      <m:d>
                        <m:d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pt-PT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pt-PT" b="0" i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        =</m:t>
                      </m:r>
                      <m:rad>
                        <m:radPr>
                          <m:degHide m:val="on"/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t-PT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PT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r>
                  <a:rPr lang="pt-PT" b="0" dirty="0" smtClean="0"/>
                  <a:t/>
                </a:r>
                <a:br>
                  <a:rPr lang="pt-PT" b="0" dirty="0" smtClean="0"/>
                </a:br>
                <a:endParaRPr lang="pt-PT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45" y="5427490"/>
                <a:ext cx="3760339" cy="635046"/>
              </a:xfrm>
              <a:prstGeom prst="rect">
                <a:avLst/>
              </a:prstGeom>
              <a:blipFill rotWithShape="0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508104" y="5049180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Mapped to </a:t>
            </a:r>
            <a:r>
              <a:rPr lang="en-US" sz="1600" dirty="0" err="1" smtClean="0"/>
              <a:t>Muons</a:t>
            </a:r>
            <a:r>
              <a:rPr lang="en-US" sz="1600" dirty="0" smtClean="0"/>
              <a:t> Production Depth: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32753" y="5427490"/>
                <a:ext cx="2739647" cy="634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den>
                          </m:f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PT" b="0" i="0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r>
                  <a:rPr lang="pt-PT" b="0" dirty="0" smtClean="0"/>
                  <a:t/>
                </a:r>
                <a:br>
                  <a:rPr lang="pt-PT" b="0" dirty="0" smtClean="0"/>
                </a:br>
                <a:endParaRPr lang="pt-PT" b="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753" y="5427490"/>
                <a:ext cx="2739647" cy="63427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61305" y="1152037"/>
            <a:ext cx="2642543" cy="8007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b="1" i="1" dirty="0"/>
              <a:t>Inclined events to avoid</a:t>
            </a:r>
          </a:p>
          <a:p>
            <a:r>
              <a:rPr lang="en-US" b="1" i="1" dirty="0"/>
              <a:t>EM contamination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652" y="634582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D. </a:t>
            </a:r>
            <a:r>
              <a:rPr lang="en-GB" sz="1050" dirty="0" smtClean="0"/>
              <a:t>Garcia-</a:t>
            </a:r>
            <a:r>
              <a:rPr lang="en-GB" sz="1050" dirty="0" err="1" smtClean="0"/>
              <a:t>Gamez</a:t>
            </a:r>
            <a:r>
              <a:rPr lang="en-GB" sz="1050" dirty="0" smtClean="0"/>
              <a:t>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5759624" y="137677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Example at 60º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479" y="1258134"/>
            <a:ext cx="3701010" cy="3359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7734725">
            <a:off x="2585996" y="2603024"/>
            <a:ext cx="1696250" cy="154819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734725">
            <a:off x="2561122" y="2622623"/>
            <a:ext cx="1721124" cy="156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4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 Production Depth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795" y="952054"/>
            <a:ext cx="3248771" cy="221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30" y="1088740"/>
            <a:ext cx="2213145" cy="22672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084" y="4023287"/>
            <a:ext cx="3736194" cy="2486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2730" y="4845835"/>
                <a:ext cx="3780420" cy="1154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000099"/>
                    </a:solidFill>
                  </a:rPr>
                  <a:t>+ Independent of absolute </a:t>
                </a:r>
                <a:r>
                  <a:rPr lang="en-GB" sz="1600" dirty="0" err="1">
                    <a:solidFill>
                      <a:srgbClr val="000099"/>
                    </a:solidFill>
                  </a:rPr>
                  <a:t>muon</a:t>
                </a:r>
                <a:r>
                  <a:rPr lang="en-GB" sz="1600" dirty="0">
                    <a:solidFill>
                      <a:srgbClr val="000099"/>
                    </a:solidFill>
                  </a:rPr>
                  <a:t> </a:t>
                </a:r>
                <a:r>
                  <a:rPr lang="en-GB" sz="1600" dirty="0" smtClean="0">
                    <a:solidFill>
                      <a:srgbClr val="000099"/>
                    </a:solidFill>
                  </a:rPr>
                  <a:t>scale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solidFill>
                      <a:srgbClr val="000099"/>
                    </a:solidFill>
                  </a:rPr>
                  <a:t>+ Independent </a:t>
                </a:r>
                <a:r>
                  <a:rPr lang="en-US" sz="1600" dirty="0">
                    <a:solidFill>
                      <a:srgbClr val="000099"/>
                    </a:solidFill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600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PT" sz="1600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0099"/>
                    </a:solidFill>
                  </a:rPr>
                  <a:t> measurement</a:t>
                </a:r>
                <a:endParaRPr lang="en-GB" sz="1600" dirty="0">
                  <a:solidFill>
                    <a:srgbClr val="000099"/>
                  </a:solidFill>
                </a:endParaRPr>
              </a:p>
              <a:p>
                <a:r>
                  <a:rPr lang="en-GB" sz="1600" dirty="0" smtClean="0">
                    <a:solidFill>
                      <a:srgbClr val="C00000"/>
                    </a:solidFill>
                  </a:rPr>
                  <a:t>– Only small exposure, </a:t>
                </a:r>
                <a14:m>
                  <m:oMath xmlns:m="http://schemas.openxmlformats.org/officeDocument/2006/math">
                    <m:r>
                      <a:rPr lang="pt-PT" sz="1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pt-PT" sz="1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(55°, 65°)</m:t>
                    </m:r>
                  </m:oMath>
                </a14:m>
                <a:endParaRPr lang="en-GB" sz="1600" dirty="0">
                  <a:solidFill>
                    <a:srgbClr val="C00000"/>
                  </a:solidFill>
                </a:endParaRPr>
              </a:p>
              <a:p>
                <a:r>
                  <a:rPr lang="en-US" sz="1600" dirty="0">
                    <a:solidFill>
                      <a:srgbClr val="C00000"/>
                    </a:solidFill>
                  </a:rPr>
                  <a:t>– Only at high energies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30" y="4845835"/>
                <a:ext cx="3780420" cy="1154162"/>
              </a:xfrm>
              <a:prstGeom prst="rect">
                <a:avLst/>
              </a:prstGeom>
              <a:blipFill rotWithShape="0">
                <a:blip r:embed="rId6"/>
                <a:stretch>
                  <a:fillRect l="-968" t="-1587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143508" y="3935042"/>
                <a:ext cx="4355771" cy="68158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GB" sz="1600" i="1" dirty="0" smtClean="0">
                    <a:solidFill>
                      <a:schemeClr val="bg1"/>
                    </a:solidFill>
                    <a:latin typeface="Calibri" pitchFamily="34" charset="0"/>
                    <a:cs typeface="Arial" pitchFamily="34" charset="0"/>
                  </a:rPr>
                  <a:t>Reasonable resolution and bias compared to</a:t>
                </a:r>
              </a:p>
              <a:p>
                <a:pPr lvl="0" algn="ctr"/>
                <a:r>
                  <a:rPr lang="en-GB" sz="1600" i="1" dirty="0" smtClean="0">
                    <a:solidFill>
                      <a:schemeClr val="bg1"/>
                    </a:solidFill>
                    <a:latin typeface="Calibri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Δ</m:t>
                    </m:r>
                    <m:sSubSup>
                      <m:sSubSupPr>
                        <m:ctrlPr>
                          <a:rPr lang="pt-PT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pt-PT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𝑋</m:t>
                        </m:r>
                      </m:e>
                      <m:sub>
                        <m:r>
                          <a:rPr lang="pt-PT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𝑚𝑎𝑥</m:t>
                        </m:r>
                      </m:sub>
                      <m:sup>
                        <m:r>
                          <a:rPr lang="pt-PT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𝜇</m:t>
                        </m:r>
                      </m:sup>
                    </m:sSubSup>
                    <m:r>
                      <a:rPr lang="pt-PT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(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𝑝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, 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𝐹𝑒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) ~ 70 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𝑔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𝑐</m:t>
                    </m:r>
                    <m:sSup>
                      <m:sSupPr>
                        <m:ctrlPr>
                          <a:rPr lang="pt-PT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GB" sz="1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</m:t>
                        </m:r>
                      </m:e>
                      <m:sup>
                        <m:r>
                          <a:rPr lang="en-GB" sz="1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1600" dirty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8" y="3935042"/>
                <a:ext cx="4355771" cy="681585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15"/>
          <p:cNvSpPr/>
          <p:nvPr/>
        </p:nvSpPr>
        <p:spPr>
          <a:xfrm>
            <a:off x="3200025" y="2421111"/>
            <a:ext cx="1525156" cy="591711"/>
          </a:xfrm>
          <a:custGeom>
            <a:avLst/>
            <a:gdLst>
              <a:gd name="connsiteX0" fmla="*/ 0 w 1418253"/>
              <a:gd name="connsiteY0" fmla="*/ 0 h 874672"/>
              <a:gd name="connsiteX1" fmla="*/ 503853 w 1418253"/>
              <a:gd name="connsiteY1" fmla="*/ 867747 h 874672"/>
              <a:gd name="connsiteX2" fmla="*/ 1418253 w 1418253"/>
              <a:gd name="connsiteY2" fmla="*/ 401217 h 87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8253" h="874672">
                <a:moveTo>
                  <a:pt x="0" y="0"/>
                </a:moveTo>
                <a:cubicBezTo>
                  <a:pt x="133739" y="400439"/>
                  <a:pt x="267478" y="800878"/>
                  <a:pt x="503853" y="867747"/>
                </a:cubicBezTo>
                <a:cubicBezTo>
                  <a:pt x="740228" y="934616"/>
                  <a:pt x="1258078" y="497633"/>
                  <a:pt x="1418253" y="401217"/>
                </a:cubicBezTo>
              </a:path>
            </a:pathLst>
          </a:custGeom>
          <a:noFill/>
          <a:ln w="34925">
            <a:solidFill>
              <a:srgbClr val="0023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906380" y="3598071"/>
            <a:ext cx="3780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3300"/>
                </a:solidFill>
              </a:rPr>
              <a:t>Data from ICRC13</a:t>
            </a:r>
            <a:endParaRPr lang="en-US" sz="1600" dirty="0">
              <a:solidFill>
                <a:srgbClr val="0033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652" y="634582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D. </a:t>
            </a:r>
            <a:r>
              <a:rPr lang="en-GB" sz="1050" dirty="0" smtClean="0"/>
              <a:t>Garcia-</a:t>
            </a:r>
            <a:r>
              <a:rPr lang="en-GB" sz="1050" dirty="0" err="1" smtClean="0"/>
              <a:t>Gamez</a:t>
            </a:r>
            <a:r>
              <a:rPr lang="en-GB" sz="1050" dirty="0" smtClean="0"/>
              <a:t> ICRC2013 </a:t>
            </a:r>
            <a:r>
              <a:rPr lang="en-GB" sz="1050" b="1" dirty="0">
                <a:hlinkClick r:id="rId8"/>
              </a:rPr>
              <a:t>arXiv:1307.5059v1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427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⟨</m:t>
                    </m:r>
                    <m:r>
                      <m:rPr>
                        <m:sty m:val="p"/>
                      </m:rPr>
                      <a:rPr lang="en-GB" sz="2400" i="1" dirty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⟩ </m:t>
                    </m:r>
                  </m:oMath>
                </a14:m>
                <a:r>
                  <a:rPr lang="en-GB" sz="2400" dirty="0" smtClean="0"/>
                  <a:t>from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⟨</m:t>
                    </m:r>
                    <m:sSub>
                      <m:sSubPr>
                        <m:ctrlPr>
                          <a:rPr lang="pt-PT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err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2400" i="1" dirty="0">
                        <a:latin typeface="Cambria Math" panose="02040503050406030204" pitchFamily="18" charset="0"/>
                      </a:rPr>
                      <m:t>⟩ </m:t>
                    </m:r>
                  </m:oMath>
                </a14:m>
                <a:r>
                  <a:rPr lang="en-GB" sz="2400" dirty="0" smtClean="0"/>
                  <a:t>and </a:t>
                </a:r>
                <a:br>
                  <a:rPr lang="en-GB" sz="2400" dirty="0" smtClean="0"/>
                </a:br>
                <a:r>
                  <a:rPr lang="en-US" sz="2400" dirty="0" err="1" smtClean="0"/>
                  <a:t>muon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production depth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21495" b="-3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08920"/>
            <a:ext cx="5111028" cy="3268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834" y="1383297"/>
            <a:ext cx="3104620" cy="223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3764548"/>
            <a:ext cx="3780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</a:rPr>
              <a:t>Different </a:t>
            </a:r>
            <a:r>
              <a:rPr lang="en-GB" sz="1600" dirty="0" err="1" smtClean="0">
                <a:solidFill>
                  <a:srgbClr val="C00000"/>
                </a:solidFill>
              </a:rPr>
              <a:t>pseudorapidity</a:t>
            </a:r>
            <a:r>
              <a:rPr lang="en-GB" sz="1600" dirty="0" smtClean="0">
                <a:solidFill>
                  <a:srgbClr val="C00000"/>
                </a:solidFill>
              </a:rPr>
              <a:t>  distributions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290540" y="3212976"/>
            <a:ext cx="0" cy="648072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40152" y="906878"/>
            <a:ext cx="33483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See </a:t>
            </a:r>
            <a:r>
              <a:rPr lang="fr-FR" sz="1300" dirty="0" smtClean="0"/>
              <a:t>T</a:t>
            </a:r>
            <a:r>
              <a:rPr lang="fr-FR" sz="1300" dirty="0"/>
              <a:t>. </a:t>
            </a:r>
            <a:r>
              <a:rPr lang="fr-FR" sz="1300" dirty="0" err="1"/>
              <a:t>Pierog</a:t>
            </a:r>
            <a:r>
              <a:rPr lang="fr-FR" sz="1300" dirty="0"/>
              <a:t>, Rencontres de </a:t>
            </a:r>
            <a:r>
              <a:rPr lang="fr-FR" sz="1300" dirty="0" err="1"/>
              <a:t>Moriond</a:t>
            </a:r>
            <a:r>
              <a:rPr lang="fr-FR" sz="1300" dirty="0"/>
              <a:t>,</a:t>
            </a:r>
          </a:p>
          <a:p>
            <a:r>
              <a:rPr lang="fr-FR" sz="1300" dirty="0"/>
              <a:t>VHEPU, La </a:t>
            </a:r>
            <a:r>
              <a:rPr lang="fr-FR" sz="1300" dirty="0" err="1"/>
              <a:t>Thuille</a:t>
            </a:r>
            <a:r>
              <a:rPr lang="fr-FR" sz="1300" dirty="0"/>
              <a:t>, March 2013</a:t>
            </a:r>
            <a:endParaRPr lang="en-US" sz="1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3568" y="1258958"/>
                <a:ext cx="3240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-&gt;EM Component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258958"/>
                <a:ext cx="3240360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3568" y="1603006"/>
                <a:ext cx="3240360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GB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 -&gt;</a:t>
                </a:r>
                <a:r>
                  <a:rPr lang="en-GB" dirty="0" err="1" smtClean="0">
                    <a:solidFill>
                      <a:srgbClr val="C00000"/>
                    </a:solidFill>
                  </a:rPr>
                  <a:t>muonic</a:t>
                </a:r>
                <a:r>
                  <a:rPr lang="en-GB" dirty="0" smtClean="0">
                    <a:solidFill>
                      <a:srgbClr val="C00000"/>
                    </a:solidFill>
                  </a:rPr>
                  <a:t> Component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603006"/>
                <a:ext cx="3240360" cy="394210"/>
              </a:xfrm>
              <a:prstGeom prst="rect">
                <a:avLst/>
              </a:prstGeom>
              <a:blipFill rotWithShape="0">
                <a:blip r:embed="rId6"/>
                <a:stretch>
                  <a:fillRect t="-7692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48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1801" y="1710866"/>
            <a:ext cx="5977114" cy="3653929"/>
          </a:xfrm>
          <a:prstGeom prst="roundRect">
            <a:avLst>
              <a:gd name="adj" fmla="val 4963"/>
            </a:avLst>
          </a:prstGeom>
          <a:solidFill>
            <a:srgbClr val="E9E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600" i="1" dirty="0" smtClean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Indirect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2106910"/>
            <a:ext cx="5925376" cy="31751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07604" y="1088405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SD signal has detailed time structure → exploitable!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580" y="5447546"/>
            <a:ext cx="27723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rgbClr val="000099"/>
                </a:solidFill>
              </a:rPr>
              <a:t>muon</a:t>
            </a:r>
            <a:r>
              <a:rPr lang="en-US" sz="1600" dirty="0">
                <a:solidFill>
                  <a:srgbClr val="000099"/>
                </a:solidFill>
              </a:rPr>
              <a:t> </a:t>
            </a:r>
            <a:r>
              <a:rPr lang="en-US" sz="1600" dirty="0" smtClean="0">
                <a:solidFill>
                  <a:srgbClr val="000099"/>
                </a:solidFill>
              </a:rPr>
              <a:t>rich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GB" sz="1400" dirty="0" err="1" smtClean="0"/>
              <a:t>hadronic</a:t>
            </a:r>
            <a:r>
              <a:rPr lang="en-GB" sz="1400" dirty="0" smtClean="0"/>
              <a:t> </a:t>
            </a:r>
            <a:r>
              <a:rPr lang="en-GB" sz="1400" dirty="0"/>
              <a:t>cosmic rays q &gt; 60°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0196" y="5447546"/>
            <a:ext cx="3414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FF0000"/>
                </a:solidFill>
              </a:rPr>
              <a:t>EM </a:t>
            </a:r>
            <a:r>
              <a:rPr lang="en-US" sz="1600" dirty="0" smtClean="0">
                <a:solidFill>
                  <a:srgbClr val="FF0000"/>
                </a:solidFill>
              </a:rPr>
              <a:t>rich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GB" sz="1400" dirty="0" err="1" smtClean="0"/>
              <a:t>hadronic</a:t>
            </a:r>
            <a:r>
              <a:rPr lang="en-GB" sz="1400" dirty="0" smtClean="0"/>
              <a:t> </a:t>
            </a:r>
            <a:r>
              <a:rPr lang="en-GB" sz="1400" dirty="0"/>
              <a:t>cosmic rays q &lt; 60</a:t>
            </a:r>
            <a:r>
              <a:rPr lang="en-GB" sz="1400" dirty="0" smtClean="0"/>
              <a:t>°</a:t>
            </a:r>
            <a:br>
              <a:rPr lang="en-GB" sz="1400" dirty="0" smtClean="0"/>
            </a:br>
            <a:r>
              <a:rPr lang="en-US" sz="1400" dirty="0" smtClean="0"/>
              <a:t>neutrinos</a:t>
            </a:r>
            <a:r>
              <a:rPr lang="en-US" sz="1400" dirty="0"/>
              <a:t>, photons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>
            <a:off x="431801" y="1710866"/>
            <a:ext cx="5977113" cy="35466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8000"/>
          </a:solidFill>
          <a:ln>
            <a:noFill/>
          </a:ln>
          <a:effectLst>
            <a:outerShdw blurRad="50800" dist="127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Water Cherenkov stations, Signal are digitalised with 25ns</a:t>
            </a:r>
            <a:endParaRPr lang="en-US" sz="160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0576" y="2816932"/>
            <a:ext cx="2016224" cy="15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954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Asymmetry of the Signal Rise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 descr="asy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89" y="1085760"/>
            <a:ext cx="7416055" cy="2265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7804" y="795338"/>
            <a:ext cx="697508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See D. Garcia-Pinto, ICRC2011 ;   </a:t>
            </a:r>
            <a:r>
              <a:rPr lang="en-US" sz="1300" dirty="0" err="1" smtClean="0"/>
              <a:t>M.Dova</a:t>
            </a:r>
            <a:r>
              <a:rPr lang="en-US" sz="1300" dirty="0" smtClean="0"/>
              <a:t>, </a:t>
            </a:r>
            <a:r>
              <a:rPr lang="en-US" sz="1300" dirty="0" err="1" smtClean="0"/>
              <a:t>F.Arqueros</a:t>
            </a:r>
            <a:r>
              <a:rPr lang="en-US" sz="1300" dirty="0" smtClean="0"/>
              <a:t> et al, </a:t>
            </a:r>
            <a:r>
              <a:rPr lang="en-GB" sz="1300" dirty="0"/>
              <a:t>Astropart.Phys.31:312-319,2009</a:t>
            </a:r>
            <a:endParaRPr lang="en-US" sz="13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825273"/>
            <a:ext cx="3208500" cy="2159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040" y="5013176"/>
            <a:ext cx="2067287" cy="1331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792" y="3883472"/>
            <a:ext cx="2975625" cy="20434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5636" y="6029074"/>
                <a:ext cx="2212144" cy="301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636" y="6029074"/>
                <a:ext cx="2212144" cy="301878"/>
              </a:xfrm>
              <a:prstGeom prst="rect">
                <a:avLst/>
              </a:prstGeom>
              <a:blipFill rotWithShape="0">
                <a:blip r:embed="rId6"/>
                <a:stretch>
                  <a:fillRect l="-1934" r="-3591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c 13"/>
          <p:cNvSpPr/>
          <p:nvPr/>
        </p:nvSpPr>
        <p:spPr>
          <a:xfrm rot="19241148">
            <a:off x="4014719" y="5013176"/>
            <a:ext cx="957026" cy="1008112"/>
          </a:xfrm>
          <a:prstGeom prst="arc">
            <a:avLst>
              <a:gd name="adj1" fmla="val 4875868"/>
              <a:gd name="adj2" fmla="val 11325485"/>
            </a:avLst>
          </a:prstGeom>
          <a:ln w="38100">
            <a:solidFill>
              <a:srgbClr val="008000"/>
            </a:solidFill>
            <a:headEnd type="triangle" w="lg" len="med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892068" y="1988840"/>
            <a:ext cx="607924" cy="684076"/>
          </a:xfrm>
          <a:prstGeom prst="line">
            <a:avLst/>
          </a:prstGeom>
          <a:ln w="539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25666" y="2128890"/>
            <a:ext cx="607924" cy="684076"/>
          </a:xfrm>
          <a:prstGeom prst="line">
            <a:avLst/>
          </a:prstGeom>
          <a:ln w="539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36644" y="3640058"/>
            <a:ext cx="4240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rgbClr val="C00000"/>
                </a:solidFill>
              </a:rPr>
              <a:t>-&gt; look at the angles where the maximum difference is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8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Asymmetry of the Signal Rise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3"/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483631" y="1340768"/>
                <a:ext cx="4104456" cy="2664296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r>
                  <a:rPr lang="en-US" sz="1600" b="0" dirty="0" smtClean="0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Azimuthal asymmetry in the SD signal is correlated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GB" sz="1600" b="0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𝑋</m:t>
                        </m:r>
                      </m:e>
                      <m:sub>
                        <m:r>
                          <a:rPr lang="en-GB" sz="1600" b="0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sz="1600" b="0" dirty="0">
                  <a:solidFill>
                    <a:srgbClr val="006600"/>
                  </a:solidFill>
                  <a:latin typeface="Calibri" pitchFamily="34" charset="0"/>
                  <a:cs typeface="Arial" pitchFamily="34" charset="0"/>
                </a:endParaRPr>
              </a:p>
              <a:p>
                <a:pPr lvl="1"/>
                <a:r>
                  <a:rPr lang="en-US" sz="1400" b="0" dirty="0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Early vs. late</a:t>
                </a:r>
              </a:p>
              <a:p>
                <a:pPr lvl="1"/>
                <a:r>
                  <a:rPr lang="en-US" sz="1400" b="0" dirty="0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The angle of maximum asymmetry,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1" dirty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1400" b="0" dirty="0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, is sensitive to the primary mass composition</a:t>
                </a:r>
              </a:p>
              <a:p>
                <a:r>
                  <a:rPr lang="en-US" sz="1600" b="0" dirty="0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Use the asymmetry of the rise times signal</a:t>
                </a:r>
              </a:p>
              <a:p>
                <a:r>
                  <a:rPr lang="en-US" sz="1600" b="0" dirty="0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Statistical method (no event-by-event determination)</a:t>
                </a:r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5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483631" y="1340768"/>
                <a:ext cx="4104456" cy="2664296"/>
              </a:xfrm>
              <a:prstGeom prst="rect">
                <a:avLst/>
              </a:prstGeom>
              <a:blipFill rotWithShape="0">
                <a:blip r:embed="rId2"/>
                <a:stretch>
                  <a:fillRect l="-593" t="-686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Untit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"/>
          <a:stretch/>
        </p:blipFill>
        <p:spPr>
          <a:xfrm>
            <a:off x="4030960" y="3451996"/>
            <a:ext cx="4429472" cy="312659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347194" y="1016732"/>
            <a:ext cx="3955611" cy="2448781"/>
            <a:chOff x="4347194" y="1016732"/>
            <a:chExt cx="3955611" cy="2448781"/>
          </a:xfrm>
        </p:grpSpPr>
        <p:sp>
          <p:nvSpPr>
            <p:cNvPr id="9" name="Rectangle 8"/>
            <p:cNvSpPr/>
            <p:nvPr/>
          </p:nvSpPr>
          <p:spPr>
            <a:xfrm>
              <a:off x="6696234" y="1016732"/>
              <a:ext cx="1218431" cy="1844303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/>
            <p:cNvSpPr/>
            <p:nvPr/>
          </p:nvSpPr>
          <p:spPr>
            <a:xfrm flipH="1">
              <a:off x="4347194" y="2849463"/>
              <a:ext cx="2357821" cy="616050"/>
            </a:xfrm>
            <a:prstGeom prst="rtTriangle">
              <a:avLst/>
            </a:prstGeom>
            <a:solidFill>
              <a:schemeClr val="tx2">
                <a:lumMod val="60000"/>
                <a:lumOff val="40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/>
            <p:cNvSpPr/>
            <p:nvPr/>
          </p:nvSpPr>
          <p:spPr>
            <a:xfrm>
              <a:off x="7909836" y="2865796"/>
              <a:ext cx="392969" cy="598764"/>
            </a:xfrm>
            <a:prstGeom prst="rtTriangle">
              <a:avLst/>
            </a:prstGeom>
            <a:solidFill>
              <a:schemeClr val="tx2">
                <a:lumMod val="60000"/>
                <a:lumOff val="40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05016" y="2865796"/>
              <a:ext cx="1209649" cy="598764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2121" y="950446"/>
            <a:ext cx="2340259" cy="20948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717032"/>
            <a:ext cx="2484276" cy="23888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813" y="3897052"/>
            <a:ext cx="310500" cy="620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56276" y="728700"/>
            <a:ext cx="267696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See D. Garcia-Pinto, ICRC2011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94794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38545" y="1263211"/>
            <a:ext cx="2618796" cy="1985769"/>
            <a:chOff x="-756592" y="3248980"/>
            <a:chExt cx="3770984" cy="27723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56592" y="3248980"/>
              <a:ext cx="3770984" cy="277230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3251891">
              <a:off x="918396" y="4361752"/>
              <a:ext cx="1756213" cy="120154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203223">
              <a:off x="903758" y="4391600"/>
              <a:ext cx="1732041" cy="115038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60476" y="1094563"/>
            <a:ext cx="2916326" cy="2220949"/>
            <a:chOff x="611558" y="992027"/>
            <a:chExt cx="3770984" cy="277230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58" y="992027"/>
              <a:ext cx="3770984" cy="277230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 rot="3251891">
              <a:off x="2286546" y="2104799"/>
              <a:ext cx="1756213" cy="120154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203223">
              <a:off x="2275897" y="2130378"/>
              <a:ext cx="1732041" cy="1150386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 flipV="1">
              <a:off x="2735796" y="2456892"/>
              <a:ext cx="504056" cy="432048"/>
            </a:xfrm>
            <a:prstGeom prst="straightConnector1">
              <a:avLst/>
            </a:prstGeom>
            <a:ln w="476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030904" y="2208904"/>
              <a:ext cx="64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C00000"/>
                  </a:solidFill>
                </a:rPr>
                <a:t>N19</a:t>
              </a:r>
              <a:endParaRPr lang="en-US" sz="1400" u="sng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5676" y="44624"/>
            <a:ext cx="7344816" cy="647737"/>
          </a:xfrm>
        </p:spPr>
        <p:txBody>
          <a:bodyPr/>
          <a:lstStyle/>
          <a:p>
            <a:r>
              <a:rPr lang="en-US" sz="2400" dirty="0" err="1" smtClean="0"/>
              <a:t>Muon</a:t>
            </a:r>
            <a:r>
              <a:rPr lang="en-US" sz="2400" dirty="0" smtClean="0"/>
              <a:t> counting: </a:t>
            </a:r>
            <a:r>
              <a:rPr lang="en-GB" sz="2000" dirty="0" err="1"/>
              <a:t>Muon</a:t>
            </a:r>
            <a:r>
              <a:rPr lang="en-GB" sz="2000" dirty="0"/>
              <a:t> scale from very inclined air showers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1" y="1304764"/>
            <a:ext cx="2691000" cy="2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87" y="3717032"/>
            <a:ext cx="3027375" cy="269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736" y="2252332"/>
            <a:ext cx="2923875" cy="281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1960" y="5259470"/>
            <a:ext cx="4788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</a:rPr>
              <a:t>Very inclined air showers</a:t>
            </a:r>
          </a:p>
          <a:p>
            <a:r>
              <a:rPr lang="en-GB" sz="1600" dirty="0">
                <a:solidFill>
                  <a:srgbClr val="C00000"/>
                </a:solidFill>
              </a:rPr>
              <a:t>● Long distance to ground, only </a:t>
            </a:r>
            <a:r>
              <a:rPr lang="en-GB" sz="1600" dirty="0" err="1">
                <a:solidFill>
                  <a:srgbClr val="C00000"/>
                </a:solidFill>
              </a:rPr>
              <a:t>muons</a:t>
            </a:r>
            <a:r>
              <a:rPr lang="en-GB" sz="1600" dirty="0">
                <a:solidFill>
                  <a:srgbClr val="C00000"/>
                </a:solidFill>
              </a:rPr>
              <a:t> survive</a:t>
            </a:r>
          </a:p>
          <a:p>
            <a:r>
              <a:rPr lang="en-GB" sz="1600" dirty="0">
                <a:solidFill>
                  <a:srgbClr val="C00000"/>
                </a:solidFill>
              </a:rPr>
              <a:t>● </a:t>
            </a:r>
            <a:r>
              <a:rPr lang="en-GB" sz="1600" u="sng" dirty="0">
                <a:solidFill>
                  <a:srgbClr val="C00000"/>
                </a:solidFill>
              </a:rPr>
              <a:t>First and most direct measurement of </a:t>
            </a:r>
            <a:r>
              <a:rPr lang="en-GB" sz="1600" u="sng" dirty="0" err="1">
                <a:solidFill>
                  <a:srgbClr val="C00000"/>
                </a:solidFill>
              </a:rPr>
              <a:t>muon</a:t>
            </a:r>
            <a:r>
              <a:rPr lang="en-GB" sz="1600" u="sng" dirty="0">
                <a:solidFill>
                  <a:srgbClr val="C00000"/>
                </a:solidFill>
              </a:rPr>
              <a:t> scale</a:t>
            </a:r>
            <a:endParaRPr lang="en-US" sz="1600" u="sng" dirty="0">
              <a:solidFill>
                <a:srgbClr val="C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73789" y="1304764"/>
            <a:ext cx="4355771" cy="68158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</a:t>
            </a:r>
            <a:r>
              <a:rPr lang="el-GR" sz="1600" dirty="0"/>
              <a:t>μ = </a:t>
            </a:r>
            <a:r>
              <a:rPr lang="en-US" sz="1600" dirty="0"/>
              <a:t>N</a:t>
            </a:r>
            <a:r>
              <a:rPr lang="el-GR" sz="1600" dirty="0"/>
              <a:t>μ(</a:t>
            </a:r>
            <a:r>
              <a:rPr lang="en-US" sz="1600" dirty="0"/>
              <a:t>event) </a:t>
            </a:r>
            <a:r>
              <a:rPr lang="en-US" sz="1600" dirty="0" smtClean="0"/>
              <a:t>/ (E/10^19)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I</a:t>
            </a:r>
            <a:r>
              <a:rPr lang="en-GB" sz="1050" dirty="0" smtClean="0"/>
              <a:t>. </a:t>
            </a:r>
            <a:r>
              <a:rPr lang="en-GB" sz="1050" dirty="0" err="1" smtClean="0"/>
              <a:t>Valino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7"/>
              </a:rPr>
              <a:t>arXiv:1307.5059v1</a:t>
            </a:r>
            <a:endParaRPr lang="en-US" sz="1050" dirty="0"/>
          </a:p>
        </p:txBody>
      </p:sp>
      <p:sp>
        <p:nvSpPr>
          <p:cNvPr id="16" name="Arc 15"/>
          <p:cNvSpPr/>
          <p:nvPr/>
        </p:nvSpPr>
        <p:spPr>
          <a:xfrm rot="2280266">
            <a:off x="1087799" y="2678355"/>
            <a:ext cx="957026" cy="1008112"/>
          </a:xfrm>
          <a:prstGeom prst="arc">
            <a:avLst>
              <a:gd name="adj1" fmla="val 4875868"/>
              <a:gd name="adj2" fmla="val 11325485"/>
            </a:avLst>
          </a:prstGeom>
          <a:ln w="38100">
            <a:solidFill>
              <a:srgbClr val="008000"/>
            </a:solidFill>
            <a:headEnd type="triangle" w="lg" len="med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8545" y="3184340"/>
            <a:ext cx="4788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C00000"/>
                </a:solidFill>
              </a:rPr>
              <a:t>N19</a:t>
            </a:r>
            <a:endParaRPr lang="en-US" sz="1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2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488" y="3431462"/>
            <a:ext cx="3770984" cy="2772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Indirect muon measurements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68313" y="1124744"/>
            <a:ext cx="5977114" cy="3653929"/>
          </a:xfrm>
          <a:prstGeom prst="roundRect">
            <a:avLst>
              <a:gd name="adj" fmla="val 4963"/>
            </a:avLst>
          </a:prstGeom>
          <a:solidFill>
            <a:srgbClr val="E9E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600" i="1" dirty="0" smtClean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520788"/>
            <a:ext cx="5925376" cy="317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 Same Side Corner Rectangle 10"/>
          <p:cNvSpPr/>
          <p:nvPr/>
        </p:nvSpPr>
        <p:spPr>
          <a:xfrm>
            <a:off x="468313" y="1124744"/>
            <a:ext cx="5977113" cy="35466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8000"/>
          </a:solidFill>
          <a:ln>
            <a:noFill/>
          </a:ln>
          <a:effectLst>
            <a:outerShdw blurRad="50800" dist="127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Water Cherenkov stations, Signal are digitalised with 25ns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069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 counting: </a:t>
            </a:r>
            <a:r>
              <a:rPr lang="en-GB" sz="2400" dirty="0" err="1" smtClean="0"/>
              <a:t>Muon</a:t>
            </a:r>
            <a:r>
              <a:rPr lang="en-GB" sz="2400" dirty="0" smtClean="0"/>
              <a:t> </a:t>
            </a:r>
            <a:r>
              <a:rPr lang="en-GB" sz="2400" dirty="0"/>
              <a:t>fraction from signal shape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5198" y="1303839"/>
            <a:ext cx="43208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dirty="0" smtClean="0"/>
              <a:t>2 Methods</a:t>
            </a:r>
          </a:p>
          <a:p>
            <a:pPr marL="622300" indent="-285750"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0099"/>
                </a:solidFill>
              </a:rPr>
              <a:t>Smoothing Method </a:t>
            </a:r>
          </a:p>
          <a:p>
            <a:pPr marL="622300" indent="-285750"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0099"/>
                </a:solidFill>
              </a:rPr>
              <a:t>Multivariate Method</a:t>
            </a:r>
            <a:endParaRPr lang="en-GB" sz="1600" dirty="0" smtClean="0">
              <a:solidFill>
                <a:srgbClr val="008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576" y="2636912"/>
            <a:ext cx="3780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/>
              <a:t>We want to estimate the </a:t>
            </a:r>
            <a:r>
              <a:rPr lang="en-GB" sz="1600" dirty="0" err="1" smtClean="0"/>
              <a:t>muon</a:t>
            </a:r>
            <a:r>
              <a:rPr lang="en-GB" sz="1600" dirty="0" smtClean="0"/>
              <a:t> fraction on the Surface signals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62434" y="3330404"/>
                <a:ext cx="1024704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434" y="3330404"/>
                <a:ext cx="1024704" cy="299313"/>
              </a:xfrm>
              <a:prstGeom prst="rect">
                <a:avLst/>
              </a:prstGeom>
              <a:blipFill rotWithShape="0">
                <a:blip r:embed="rId2"/>
                <a:stretch>
                  <a:fillRect l="-7738" r="-476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160776" y="3717269"/>
            <a:ext cx="262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Compare the </a:t>
            </a:r>
            <a:r>
              <a:rPr lang="en-GB" sz="1400" dirty="0" err="1" smtClean="0"/>
              <a:t>muon</a:t>
            </a:r>
            <a:r>
              <a:rPr lang="en-GB" sz="1400" dirty="0" smtClean="0"/>
              <a:t> content with some reference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75198" y="4443683"/>
            <a:ext cx="3780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err="1" smtClean="0"/>
              <a:t>Muon</a:t>
            </a:r>
            <a:r>
              <a:rPr lang="en-GB" sz="1600" dirty="0" smtClean="0"/>
              <a:t> component change with energy and zenith angle: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51398" y="5156156"/>
                <a:ext cx="26280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sz="1400" dirty="0" smtClean="0"/>
                  <a:t>Zenith angle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&lt;60°</m:t>
                    </m:r>
                  </m:oMath>
                </a14:m>
                <a:endParaRPr lang="en-US" sz="1400" dirty="0" smtClean="0"/>
              </a:p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sz="1400" dirty="0" smtClean="0"/>
                  <a:t>Energy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</m:t>
                    </m:r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18.98</m:t>
                        </m:r>
                      </m:sup>
                    </m:sSup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19.02</m:t>
                        </m:r>
                      </m:sup>
                    </m:sSup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400" dirty="0" smtClean="0"/>
              </a:p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sz="1400" dirty="0" smtClean="0"/>
                  <a:t>Surface Detector distance </a:t>
                </a:r>
                <a:r>
                  <a:rPr lang="en-US" sz="1400" dirty="0"/>
                  <a:t/>
                </a:r>
                <a:br>
                  <a:rPr lang="en-US" sz="1400" dirty="0"/>
                </a:b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950,1050</m:t>
                        </m:r>
                      </m:e>
                    </m:d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GB" sz="1400" dirty="0" smtClean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398" y="5156156"/>
                <a:ext cx="2628019" cy="954107"/>
              </a:xfrm>
              <a:prstGeom prst="rect">
                <a:avLst/>
              </a:prstGeom>
              <a:blipFill rotWithShape="0">
                <a:blip r:embed="rId3"/>
                <a:stretch>
                  <a:fillRect l="-464"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152" y="1451915"/>
            <a:ext cx="3494276" cy="44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 counting: </a:t>
            </a:r>
            <a:r>
              <a:rPr lang="en-GB" sz="2400" dirty="0" err="1" smtClean="0"/>
              <a:t>Muon</a:t>
            </a:r>
            <a:r>
              <a:rPr lang="en-GB" sz="2400" dirty="0" smtClean="0"/>
              <a:t> </a:t>
            </a:r>
            <a:r>
              <a:rPr lang="en-GB" sz="2400" dirty="0"/>
              <a:t>fraction from signal shape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152" y="1451915"/>
            <a:ext cx="3494276" cy="442188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6249" y="3727229"/>
            <a:ext cx="4355771" cy="68158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Smoothing Method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75198" y="1303839"/>
            <a:ext cx="43208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err="1">
                <a:solidFill>
                  <a:srgbClr val="000099"/>
                </a:solidFill>
              </a:rPr>
              <a:t>Muonic</a:t>
            </a:r>
            <a:r>
              <a:rPr lang="en-GB" sz="1600" dirty="0">
                <a:solidFill>
                  <a:srgbClr val="000099"/>
                </a:solidFill>
              </a:rPr>
              <a:t> signal is peaky</a:t>
            </a:r>
            <a:r>
              <a:rPr lang="en-GB" sz="1600" dirty="0" smtClean="0">
                <a:solidFill>
                  <a:srgbClr val="000099"/>
                </a:solidFill>
              </a:rPr>
              <a:t>,</a:t>
            </a:r>
            <a:br>
              <a:rPr lang="en-GB" sz="1600" dirty="0" smtClean="0">
                <a:solidFill>
                  <a:srgbClr val="000099"/>
                </a:solidFill>
              </a:rPr>
            </a:br>
            <a:r>
              <a:rPr lang="en-GB" sz="1600" dirty="0" smtClean="0">
                <a:solidFill>
                  <a:srgbClr val="008000"/>
                </a:solidFill>
              </a:rPr>
              <a:t> </a:t>
            </a:r>
            <a:r>
              <a:rPr lang="en-GB" sz="1600" dirty="0" err="1">
                <a:solidFill>
                  <a:srgbClr val="008000"/>
                </a:solidFill>
              </a:rPr>
              <a:t>e.m</a:t>
            </a:r>
            <a:r>
              <a:rPr lang="en-GB" sz="1600" dirty="0">
                <a:solidFill>
                  <a:srgbClr val="008000"/>
                </a:solidFill>
              </a:rPr>
              <a:t>. </a:t>
            </a:r>
            <a:r>
              <a:rPr lang="en-GB" sz="1600" dirty="0" smtClean="0">
                <a:solidFill>
                  <a:srgbClr val="008000"/>
                </a:solidFill>
              </a:rPr>
              <a:t>signal smooth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0000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err="1" smtClean="0">
                <a:solidFill>
                  <a:srgbClr val="000099"/>
                </a:solidFill>
              </a:rPr>
              <a:t>Muon</a:t>
            </a:r>
            <a:r>
              <a:rPr lang="en-GB" sz="1600" dirty="0" smtClean="0">
                <a:solidFill>
                  <a:srgbClr val="000099"/>
                </a:solidFill>
              </a:rPr>
              <a:t> </a:t>
            </a:r>
            <a:r>
              <a:rPr lang="en-GB" sz="1600" dirty="0">
                <a:solidFill>
                  <a:srgbClr val="000099"/>
                </a:solidFill>
              </a:rPr>
              <a:t>signal sharp spike with fast </a:t>
            </a:r>
            <a:r>
              <a:rPr lang="en-GB" sz="1600" dirty="0" smtClean="0">
                <a:solidFill>
                  <a:srgbClr val="000099"/>
                </a:solidFill>
              </a:rPr>
              <a:t>decay,</a:t>
            </a:r>
            <a:br>
              <a:rPr lang="en-GB" sz="1600" dirty="0" smtClean="0">
                <a:solidFill>
                  <a:srgbClr val="000099"/>
                </a:solidFill>
              </a:rPr>
            </a:br>
            <a:r>
              <a:rPr lang="en-GB" sz="1600" dirty="0" err="1" smtClean="0">
                <a:solidFill>
                  <a:srgbClr val="008000"/>
                </a:solidFill>
              </a:rPr>
              <a:t>e.m</a:t>
            </a:r>
            <a:r>
              <a:rPr lang="en-GB" sz="1600" dirty="0">
                <a:solidFill>
                  <a:srgbClr val="008000"/>
                </a:solidFill>
              </a:rPr>
              <a:t>. signal low and elongated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 smtClean="0">
              <a:solidFill>
                <a:srgbClr val="0000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Model </a:t>
            </a:r>
            <a:r>
              <a:rPr lang="en-GB" sz="1600" dirty="0"/>
              <a:t>predictions for shapes are robust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4408814"/>
            <a:ext cx="3780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/>
              <a:t>– Smooth with low pass filter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– Assign positive difference to μ-signal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– Iterate until convergence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B. </a:t>
            </a:r>
            <a:r>
              <a:rPr lang="en-GB" sz="1050" dirty="0" err="1" smtClean="0"/>
              <a:t>Kegl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3"/>
              </a:rPr>
              <a:t>arXiv:1307.5059v1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8986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04764"/>
                <a:ext cx="8229600" cy="4821399"/>
              </a:xfrm>
            </p:spPr>
            <p:txBody>
              <a:bodyPr/>
              <a:lstStyle/>
              <a:p>
                <a:pPr>
                  <a:spcBef>
                    <a:spcPts val="18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GB" b="0" i="0" dirty="0" smtClean="0"/>
                  <a:t> review of Longitudinal Profile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b="0" i="0" dirty="0" smtClean="0"/>
                  <a:t>Direct measurements of </a:t>
                </a:r>
                <a:r>
                  <a:rPr lang="en-GB" b="0" i="0" dirty="0" err="1" smtClean="0"/>
                  <a:t>muon</a:t>
                </a:r>
                <a:r>
                  <a:rPr lang="en-GB" b="0" i="0" dirty="0" smtClean="0"/>
                  <a:t> content</a:t>
                </a:r>
              </a:p>
              <a:p>
                <a:pPr lvl="1"/>
                <a:r>
                  <a:rPr lang="en-GB" dirty="0" err="1" smtClean="0"/>
                  <a:t>Muon</a:t>
                </a:r>
                <a:r>
                  <a:rPr lang="en-GB" dirty="0" smtClean="0"/>
                  <a:t> Component Excess</a:t>
                </a:r>
              </a:p>
              <a:p>
                <a:pPr lvl="1"/>
                <a:r>
                  <a:rPr lang="en-GB" dirty="0" err="1" smtClean="0"/>
                  <a:t>Muon</a:t>
                </a:r>
                <a:r>
                  <a:rPr lang="en-GB" dirty="0" smtClean="0"/>
                  <a:t> Production Depth (MPD)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b="0" dirty="0"/>
                  <a:t>Indirect</a:t>
                </a:r>
                <a:r>
                  <a:rPr lang="en-GB" b="0" dirty="0" smtClean="0"/>
                  <a:t> </a:t>
                </a:r>
                <a:r>
                  <a:rPr lang="en-GB" b="0" i="0" dirty="0"/>
                  <a:t>measurements of </a:t>
                </a:r>
                <a:r>
                  <a:rPr lang="en-GB" b="0" i="0" dirty="0" err="1"/>
                  <a:t>muon</a:t>
                </a:r>
                <a:r>
                  <a:rPr lang="en-GB" b="0" i="0" dirty="0"/>
                  <a:t> </a:t>
                </a:r>
                <a:r>
                  <a:rPr lang="en-GB" b="0" i="0" dirty="0" smtClean="0"/>
                  <a:t>content</a:t>
                </a:r>
              </a:p>
              <a:p>
                <a:pPr lvl="1"/>
                <a:r>
                  <a:rPr lang="en-GB" dirty="0"/>
                  <a:t>Asymmetry of the Signal Rise </a:t>
                </a:r>
                <a:r>
                  <a:rPr lang="en-GB" dirty="0" smtClean="0"/>
                  <a:t>Time </a:t>
                </a:r>
                <a:r>
                  <a:rPr lang="en-GB" sz="1600" dirty="0" smtClean="0"/>
                  <a:t>(not direct </a:t>
                </a:r>
                <a:r>
                  <a:rPr lang="en-GB" sz="1600" dirty="0" err="1" smtClean="0"/>
                  <a:t>muon</a:t>
                </a:r>
                <a:r>
                  <a:rPr lang="en-GB" sz="1600" dirty="0" smtClean="0"/>
                  <a:t> measurement)</a:t>
                </a:r>
                <a:endParaRPr lang="en-GB" dirty="0" smtClean="0"/>
              </a:p>
              <a:p>
                <a:pPr lvl="1"/>
                <a:r>
                  <a:rPr lang="en-GB" b="0" dirty="0" err="1" smtClean="0"/>
                  <a:t>Muon</a:t>
                </a:r>
                <a:r>
                  <a:rPr lang="en-GB" b="0" dirty="0" smtClean="0"/>
                  <a:t> counting techniques 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b="0" dirty="0" smtClean="0"/>
                  <a:t>Review of main results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04764"/>
                <a:ext cx="8229600" cy="4821399"/>
              </a:xfrm>
              <a:blipFill rotWithShape="0">
                <a:blip r:embed="rId2"/>
                <a:stretch>
                  <a:fillRect l="-963" t="-1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4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3973502"/>
            <a:ext cx="3683586" cy="2474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Muon</a:t>
            </a:r>
            <a:r>
              <a:rPr lang="en-GB" dirty="0"/>
              <a:t> counting: </a:t>
            </a:r>
            <a:r>
              <a:rPr lang="en-GB" sz="2400" dirty="0" err="1"/>
              <a:t>Muon</a:t>
            </a:r>
            <a:r>
              <a:rPr lang="en-GB" sz="2400" dirty="0"/>
              <a:t> fraction from signal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96609" y="1088740"/>
            <a:ext cx="4355771" cy="68158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 err="1" smtClean="0"/>
              <a:t>Multivariate</a:t>
            </a:r>
            <a:r>
              <a:rPr lang="pt-PT" sz="1600" dirty="0" smtClean="0"/>
              <a:t> </a:t>
            </a:r>
            <a:r>
              <a:rPr lang="pt-PT" sz="1600" dirty="0" err="1" smtClean="0"/>
              <a:t>Method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63588" y="2148029"/>
                <a:ext cx="4511043" cy="414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sSubSup>
                        <m:sSubSup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</m:sub>
                        <m:sup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2148029"/>
                <a:ext cx="4511043" cy="41492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07604" y="2967054"/>
                <a:ext cx="3462423" cy="9693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 smtClean="0"/>
                  <a:t>Squared threshold normalized total signal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0.5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5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∥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&gt;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0.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5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2967054"/>
                <a:ext cx="3462423" cy="969368"/>
              </a:xfrm>
              <a:prstGeom prst="rect">
                <a:avLst/>
              </a:prstGeom>
              <a:blipFill rotWithShape="0">
                <a:blip r:embed="rId4"/>
                <a:stretch>
                  <a:fillRect l="-3521" t="-6918" r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073446" y="2967054"/>
                <a:ext cx="3450304" cy="10020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b="0" dirty="0" smtClean="0"/>
                  <a:t>Normalized zero-frequency component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PT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P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P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ctrlP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5"/>
                                        </m:rP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pt-PT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nary>
                            <m:naryPr>
                              <m:chr m:val="∑"/>
                              <m:limLoc m:val="subSup"/>
                              <m:ctrlPr>
                                <a:rPr lang="pt-PT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pt-PT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pt-PT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pt-PT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446" y="2967054"/>
                <a:ext cx="3450304" cy="1002006"/>
              </a:xfrm>
              <a:prstGeom prst="rect">
                <a:avLst/>
              </a:prstGeom>
              <a:blipFill rotWithShape="0">
                <a:blip r:embed="rId5"/>
                <a:stretch>
                  <a:fillRect l="-883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B. </a:t>
            </a:r>
            <a:r>
              <a:rPr lang="en-GB" sz="1050" dirty="0" err="1" smtClean="0"/>
              <a:t>Kegl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7754" y="3933056"/>
            <a:ext cx="3413894" cy="24066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3568" y="1848716"/>
                <a:ext cx="126034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848716"/>
                <a:ext cx="1260345" cy="299313"/>
              </a:xfrm>
              <a:prstGeom prst="rect">
                <a:avLst/>
              </a:prstGeom>
              <a:blipFill rotWithShape="0">
                <a:blip r:embed="rId8"/>
                <a:stretch>
                  <a:fillRect l="-10145" t="-18367" r="-5797" b="-34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431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prstClr val="white"/>
                </a:solidFill>
              </a:rPr>
              <a:t>Muon</a:t>
            </a:r>
            <a:r>
              <a:rPr lang="en-GB" dirty="0">
                <a:solidFill>
                  <a:prstClr val="white"/>
                </a:solidFill>
              </a:rPr>
              <a:t> counting: </a:t>
            </a:r>
            <a:r>
              <a:rPr lang="en-GB" sz="2400" dirty="0" err="1">
                <a:solidFill>
                  <a:prstClr val="white"/>
                </a:solidFill>
              </a:rPr>
              <a:t>Muon</a:t>
            </a:r>
            <a:r>
              <a:rPr lang="en-GB" sz="2400" dirty="0">
                <a:solidFill>
                  <a:prstClr val="white"/>
                </a:solidFill>
              </a:rPr>
              <a:t> fraction from signal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1785196"/>
            <a:ext cx="3950435" cy="2593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931" y="1808820"/>
            <a:ext cx="3740549" cy="2569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27584" y="1295484"/>
                <a:ext cx="126034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295484"/>
                <a:ext cx="1260345" cy="299313"/>
              </a:xfrm>
              <a:prstGeom prst="rect">
                <a:avLst/>
              </a:prstGeom>
              <a:blipFill rotWithShape="0">
                <a:blip r:embed="rId4"/>
                <a:stretch>
                  <a:fillRect l="-10628" t="-18367" r="-5314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59029" y="4809368"/>
            <a:ext cx="4284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6600"/>
                </a:solidFill>
              </a:rPr>
              <a:t>While </a:t>
            </a:r>
            <a:r>
              <a:rPr lang="en-GB" sz="1600" dirty="0" smtClean="0">
                <a:solidFill>
                  <a:srgbClr val="006600"/>
                </a:solidFill>
              </a:rPr>
              <a:t>the measured </a:t>
            </a:r>
            <a:r>
              <a:rPr lang="en-GB" sz="1600" dirty="0">
                <a:solidFill>
                  <a:srgbClr val="006600"/>
                </a:solidFill>
              </a:rPr>
              <a:t>angular dependence of the </a:t>
            </a:r>
            <a:r>
              <a:rPr lang="en-GB" sz="1600" dirty="0" err="1">
                <a:solidFill>
                  <a:srgbClr val="006600"/>
                </a:solidFill>
              </a:rPr>
              <a:t>muonic</a:t>
            </a:r>
            <a:r>
              <a:rPr lang="en-GB" sz="1600" dirty="0">
                <a:solidFill>
                  <a:srgbClr val="006600"/>
                </a:solidFill>
              </a:rPr>
              <a:t> signal is </a:t>
            </a:r>
            <a:r>
              <a:rPr lang="en-GB" sz="1600" dirty="0" smtClean="0">
                <a:solidFill>
                  <a:srgbClr val="006600"/>
                </a:solidFill>
              </a:rPr>
              <a:t>found to </a:t>
            </a:r>
            <a:r>
              <a:rPr lang="en-GB" sz="1600" dirty="0">
                <a:solidFill>
                  <a:srgbClr val="006600"/>
                </a:solidFill>
              </a:rPr>
              <a:t>be similar to the prediction obtained for proton </a:t>
            </a:r>
            <a:r>
              <a:rPr lang="en-GB" sz="1600" dirty="0" smtClean="0">
                <a:solidFill>
                  <a:srgbClr val="006600"/>
                </a:solidFill>
              </a:rPr>
              <a:t>showers and </a:t>
            </a:r>
            <a:r>
              <a:rPr lang="en-GB" sz="1600" dirty="0">
                <a:solidFill>
                  <a:srgbClr val="006600"/>
                </a:solidFill>
              </a:rPr>
              <a:t>QGSJETII.04, the magnitude of the </a:t>
            </a:r>
            <a:r>
              <a:rPr lang="en-GB" sz="1600" dirty="0" err="1">
                <a:solidFill>
                  <a:srgbClr val="006600"/>
                </a:solidFill>
              </a:rPr>
              <a:t>muonic</a:t>
            </a:r>
            <a:r>
              <a:rPr lang="en-GB" sz="1600" dirty="0">
                <a:solidFill>
                  <a:srgbClr val="006600"/>
                </a:solidFill>
              </a:rPr>
              <a:t> signal </a:t>
            </a:r>
            <a:r>
              <a:rPr lang="en-GB" sz="1600" dirty="0" smtClean="0">
                <a:solidFill>
                  <a:srgbClr val="006600"/>
                </a:solidFill>
              </a:rPr>
              <a:t>is comparable </a:t>
            </a:r>
            <a:r>
              <a:rPr lang="en-GB" sz="1600" dirty="0">
                <a:solidFill>
                  <a:srgbClr val="006600"/>
                </a:solidFill>
              </a:rPr>
              <a:t>to the predictions for iron showers.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5885" y="1152752"/>
            <a:ext cx="3780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rgbClr val="006600"/>
                </a:solidFill>
              </a:rPr>
              <a:t>Total </a:t>
            </a:r>
            <a:r>
              <a:rPr lang="en-GB" sz="1600" b="1" dirty="0" smtClean="0">
                <a:solidFill>
                  <a:srgbClr val="006600"/>
                </a:solidFill>
              </a:rPr>
              <a:t>Signal </a:t>
            </a:r>
            <a:r>
              <a:rPr lang="en-GB" sz="1400" dirty="0" smtClean="0">
                <a:solidFill>
                  <a:srgbClr val="006600"/>
                </a:solidFill>
              </a:rPr>
              <a:t>Corrected for the </a:t>
            </a:r>
            <a:r>
              <a:rPr lang="en-GB" sz="1400" dirty="0" err="1" smtClean="0">
                <a:solidFill>
                  <a:srgbClr val="006600"/>
                </a:solidFill>
              </a:rPr>
              <a:t>center</a:t>
            </a:r>
            <a:r>
              <a:rPr lang="en-GB" sz="1400" dirty="0" smtClean="0">
                <a:solidFill>
                  <a:srgbClr val="006600"/>
                </a:solidFill>
              </a:rPr>
              <a:t> of the bin in radius and energy</a:t>
            </a:r>
            <a:endParaRPr lang="en-US" sz="1500" dirty="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744932" y="4509120"/>
                <a:ext cx="2477711" cy="5127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𝐿𝐷𝐹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(1000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𝐿𝐷𝐹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932" y="4509120"/>
                <a:ext cx="2477711" cy="5127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44932" y="5159262"/>
                <a:ext cx="207766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932" y="5159262"/>
                <a:ext cx="2077668" cy="246221"/>
              </a:xfrm>
              <a:prstGeom prst="rect">
                <a:avLst/>
              </a:prstGeom>
              <a:blipFill rotWithShape="0">
                <a:blip r:embed="rId6"/>
                <a:stretch>
                  <a:fillRect r="-1173" b="-3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B. </a:t>
            </a:r>
            <a:r>
              <a:rPr lang="en-GB" sz="1050" dirty="0" err="1" smtClean="0"/>
              <a:t>Kegl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7"/>
              </a:rPr>
              <a:t>arXiv:1307.5059v1</a:t>
            </a:r>
            <a:endParaRPr 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660232" y="5766355"/>
                <a:ext cx="26280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sz="1200" dirty="0" smtClean="0"/>
                  <a:t>Zenith angle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&lt;60°</m:t>
                    </m:r>
                  </m:oMath>
                </a14:m>
                <a:endParaRPr lang="en-US" sz="1200" dirty="0" smtClean="0"/>
              </a:p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sz="1200" dirty="0" smtClean="0"/>
                  <a:t>Energy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</m:t>
                    </m:r>
                    <m:sSup>
                      <m:sSupPr>
                        <m:ctrlP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18.98</m:t>
                        </m:r>
                      </m:sup>
                    </m:sSup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19.02</m:t>
                        </m:r>
                      </m:sup>
                    </m:sSup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200" dirty="0" smtClean="0"/>
              </a:p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sz="1200" dirty="0" smtClean="0"/>
                  <a:t>Surface Detector distance </a:t>
                </a:r>
                <a:r>
                  <a:rPr lang="en-US" sz="1200" dirty="0"/>
                  <a:t/>
                </a:r>
                <a:br>
                  <a:rPr lang="en-US" sz="1200" dirty="0"/>
                </a:b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950,1050</m:t>
                        </m:r>
                      </m:e>
                    </m:d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GB" sz="12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5766355"/>
                <a:ext cx="2628019" cy="830997"/>
              </a:xfrm>
              <a:prstGeom prst="rect">
                <a:avLst/>
              </a:prstGeom>
              <a:blipFill rotWithShape="0">
                <a:blip r:embed="rId8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956" y="2272858"/>
            <a:ext cx="5206578" cy="340013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37056" y="5582502"/>
            <a:ext cx="4355771" cy="726818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prstClr val="white"/>
                </a:solidFill>
              </a:rPr>
              <a:t>Muon</a:t>
            </a:r>
            <a:r>
              <a:rPr lang="en-GB" dirty="0">
                <a:solidFill>
                  <a:prstClr val="white"/>
                </a:solidFill>
              </a:rPr>
              <a:t> counting: </a:t>
            </a:r>
            <a:r>
              <a:rPr lang="en-GB" sz="2400" dirty="0" err="1">
                <a:solidFill>
                  <a:prstClr val="white"/>
                </a:solidFill>
              </a:rPr>
              <a:t>Muon</a:t>
            </a:r>
            <a:r>
              <a:rPr lang="en-GB" sz="2400" dirty="0">
                <a:solidFill>
                  <a:prstClr val="white"/>
                </a:solidFill>
              </a:rPr>
              <a:t> fraction from signal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8" y="1124744"/>
            <a:ext cx="1749114" cy="11481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483" y="1124744"/>
            <a:ext cx="1656184" cy="1137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92622" y="1297627"/>
                <a:ext cx="44884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600" b="1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622" y="1297627"/>
                <a:ext cx="448841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/>
          <p:cNvSpPr/>
          <p:nvPr/>
        </p:nvSpPr>
        <p:spPr>
          <a:xfrm>
            <a:off x="2258422" y="2052671"/>
            <a:ext cx="957026" cy="1008112"/>
          </a:xfrm>
          <a:prstGeom prst="arc">
            <a:avLst>
              <a:gd name="adj1" fmla="val 4875868"/>
              <a:gd name="adj2" fmla="val 11325485"/>
            </a:avLst>
          </a:prstGeom>
          <a:ln w="38100">
            <a:solidFill>
              <a:srgbClr val="008000"/>
            </a:solidFill>
            <a:headEnd type="triangle" w="lg" len="med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44035" y="3356674"/>
                <a:ext cx="2623282" cy="266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b>
                      </m:sSub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(1000)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35" y="3356674"/>
                <a:ext cx="2623282" cy="266035"/>
              </a:xfrm>
              <a:prstGeom prst="rect">
                <a:avLst/>
              </a:prstGeom>
              <a:blipFill rotWithShape="0">
                <a:blip r:embed="rId6"/>
                <a:stretch>
                  <a:fillRect l="-1160" r="-2320" b="-2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8313" y="5665303"/>
                <a:ext cx="42844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1.33±0.02(</m:t>
                    </m:r>
                    <m:r>
                      <a:rPr lang="en-GB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𝑠𝑡𝑎𝑡</m:t>
                    </m:r>
                    <m:r>
                      <a:rPr lang="en-GB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.)±0.05(</m:t>
                    </m:r>
                    <m:r>
                      <a:rPr lang="en-GB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𝑠𝑦𝑠</m:t>
                    </m:r>
                    <m:r>
                      <a:rPr lang="en-GB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.) </m:t>
                    </m:r>
                  </m:oMath>
                </a14:m>
                <a:r>
                  <a:rPr lang="en-GB" sz="1600" dirty="0">
                    <a:solidFill>
                      <a:schemeClr val="bg1"/>
                    </a:solidFill>
                  </a:rPr>
                  <a:t>(multivariate</a:t>
                </a:r>
                <a:r>
                  <a:rPr lang="en-GB" sz="1600" dirty="0" smtClean="0">
                    <a:solidFill>
                      <a:schemeClr val="bg1"/>
                    </a:solidFill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1.3</m:t>
                    </m:r>
                    <m:r>
                      <a:rPr lang="en-GB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±0.02(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𝑠𝑡𝑎𝑡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.)±0.09(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𝑠𝑦𝑠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.) </m:t>
                    </m:r>
                  </m:oMath>
                </a14:m>
                <a:r>
                  <a:rPr lang="en-GB" sz="1600" dirty="0" smtClean="0">
                    <a:solidFill>
                      <a:schemeClr val="bg1"/>
                    </a:solidFill>
                  </a:rPr>
                  <a:t>(smoothing)</a:t>
                </a:r>
                <a:endParaRPr lang="en-GB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13" y="5665303"/>
                <a:ext cx="4284476" cy="584775"/>
              </a:xfrm>
              <a:prstGeom prst="rect">
                <a:avLst/>
              </a:prstGeom>
              <a:blipFill rotWithShape="0">
                <a:blip r:embed="rId7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B. </a:t>
            </a:r>
            <a:r>
              <a:rPr lang="en-GB" sz="1050" dirty="0" err="1" smtClean="0"/>
              <a:t>Kegl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8"/>
              </a:rPr>
              <a:t>arXiv:1307.5059v1</a:t>
            </a:r>
            <a:endParaRPr 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63095" y="2120789"/>
                <a:ext cx="1463991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C00000"/>
                    </a:solidFill>
                  </a:rPr>
                  <a:t>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sup>
                    </m:sSup>
                    <m:r>
                      <a:rPr lang="en-GB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𝒆𝑽</m:t>
                    </m:r>
                  </m:oMath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095" y="2120789"/>
                <a:ext cx="1463991" cy="283219"/>
              </a:xfrm>
              <a:prstGeom prst="rect">
                <a:avLst/>
              </a:prstGeom>
              <a:blipFill rotWithShape="0">
                <a:blip r:embed="rId9"/>
                <a:stretch>
                  <a:fillRect l="-10000" t="-26087" r="-50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59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923928" y="3761628"/>
            <a:ext cx="4821187" cy="26029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ounded Rectangle 19"/>
          <p:cNvSpPr/>
          <p:nvPr/>
        </p:nvSpPr>
        <p:spPr>
          <a:xfrm>
            <a:off x="120095" y="3778736"/>
            <a:ext cx="3479797" cy="26029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95325" y="934086"/>
            <a:ext cx="3432559" cy="26029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-42142"/>
            <a:ext cx="2354625" cy="821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4824" y="4349125"/>
            <a:ext cx="2603640" cy="17002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1347" y="4345458"/>
            <a:ext cx="1763448" cy="1696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1876" y="935510"/>
            <a:ext cx="25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990000"/>
                </a:solidFill>
              </a:rPr>
              <a:t> Spectrum</a:t>
            </a:r>
            <a:endParaRPr lang="en-US" sz="1400" dirty="0" smtClean="0">
              <a:solidFill>
                <a:srgbClr val="0066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55820" y="934086"/>
            <a:ext cx="5208668" cy="26029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0045" y="1427214"/>
            <a:ext cx="2147625" cy="205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7683" y="1417514"/>
            <a:ext cx="2251125" cy="207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80084" y="995984"/>
                <a:ext cx="2527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olidFill>
                      <a:srgbClr val="99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990000"/>
                    </a:solidFill>
                  </a:rPr>
                  <a:t> and RMS</a:t>
                </a:r>
                <a:endParaRPr lang="en-US" sz="1400" dirty="0" smtClean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084" y="995984"/>
                <a:ext cx="252759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68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379536" y="3815752"/>
            <a:ext cx="25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990000"/>
                </a:solidFill>
              </a:rPr>
              <a:t> mass composition</a:t>
            </a:r>
            <a:endParaRPr lang="en-US" sz="1400" dirty="0" smtClean="0">
              <a:solidFill>
                <a:srgbClr val="00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08611" y="3815752"/>
            <a:ext cx="25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err="1" smtClean="0">
                <a:solidFill>
                  <a:srgbClr val="990000"/>
                </a:solidFill>
              </a:rPr>
              <a:t>Muon</a:t>
            </a:r>
            <a:r>
              <a:rPr lang="en-US" dirty="0" smtClean="0">
                <a:solidFill>
                  <a:srgbClr val="990000"/>
                </a:solidFill>
              </a:rPr>
              <a:t> content</a:t>
            </a:r>
            <a:endParaRPr lang="en-US" sz="1400" dirty="0" smtClean="0">
              <a:solidFill>
                <a:srgbClr val="0066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31840" y="4402082"/>
            <a:ext cx="216023" cy="1583202"/>
          </a:xfrm>
          <a:prstGeom prst="rect">
            <a:avLst/>
          </a:prstGeom>
          <a:solidFill>
            <a:srgbClr val="CCE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3592" y="4401108"/>
            <a:ext cx="216023" cy="1584176"/>
          </a:xfrm>
          <a:prstGeom prst="rect">
            <a:avLst/>
          </a:prstGeom>
          <a:solidFill>
            <a:srgbClr val="CCE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03548" y="4397765"/>
            <a:ext cx="717381" cy="1584176"/>
          </a:xfrm>
          <a:prstGeom prst="rect">
            <a:avLst/>
          </a:prstGeom>
          <a:solidFill>
            <a:srgbClr val="AD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922154" y="4391217"/>
            <a:ext cx="717381" cy="1584176"/>
          </a:xfrm>
          <a:prstGeom prst="rect">
            <a:avLst/>
          </a:prstGeom>
          <a:solidFill>
            <a:srgbClr val="AD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388631" y="4377676"/>
            <a:ext cx="720080" cy="1378043"/>
          </a:xfrm>
          <a:prstGeom prst="rect">
            <a:avLst/>
          </a:prstGeom>
          <a:solidFill>
            <a:srgbClr val="0079CC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048175" y="4053375"/>
                <a:ext cx="1313589" cy="31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0079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0079C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0079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sup>
                      </m:sSup>
                      <m:r>
                        <a:rPr lang="en-GB" sz="1400" b="1" i="1" smtClean="0">
                          <a:solidFill>
                            <a:srgbClr val="0079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1" i="1" smtClean="0">
                          <a:solidFill>
                            <a:srgbClr val="0079CC"/>
                          </a:solidFill>
                          <a:latin typeface="Cambria Math" panose="02040503050406030204" pitchFamily="18" charset="0"/>
                        </a:rPr>
                        <m:t>𝒆𝑽</m:t>
                      </m:r>
                    </m:oMath>
                  </m:oMathPara>
                </a14:m>
                <a:endParaRPr lang="en-US" sz="1400" b="1" dirty="0" smtClean="0">
                  <a:solidFill>
                    <a:srgbClr val="0079CC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175" y="4053375"/>
                <a:ext cx="1313589" cy="31258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586" y="4198706"/>
            <a:ext cx="3300456" cy="211061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519772" y="1335109"/>
            <a:ext cx="612069" cy="1710443"/>
          </a:xfrm>
          <a:prstGeom prst="rect">
            <a:avLst/>
          </a:prstGeom>
          <a:solidFill>
            <a:srgbClr val="CCE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49574" y="1335108"/>
            <a:ext cx="822126" cy="1710443"/>
          </a:xfrm>
          <a:prstGeom prst="rect">
            <a:avLst/>
          </a:prstGeom>
          <a:solidFill>
            <a:srgbClr val="AD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516" y="1302624"/>
            <a:ext cx="3013390" cy="20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6" grpId="0" animBg="1"/>
      <p:bldP spid="17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7" grpId="0"/>
      <p:bldP spid="51" grpId="0" animBg="1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From Longitudinal Profiles, the composition seem to get heavier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Is it getting heavier? Or is it some change in cross section?</a:t>
                </a:r>
              </a:p>
              <a:p>
                <a:pPr>
                  <a:spcBef>
                    <a:spcPts val="18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2200" b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GB" sz="2200" b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200" b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200" b="0" i="0" dirty="0"/>
                  <a:t> completely not compatible with </a:t>
                </a:r>
                <a:r>
                  <a:rPr lang="en-US" sz="2200" b="0" i="0" dirty="0" smtClean="0"/>
                  <a:t>EPOS-LHC</a:t>
                </a:r>
                <a:endParaRPr lang="en-GB" sz="2200" b="0" i="0" dirty="0" smtClean="0"/>
              </a:p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Deficit </a:t>
                </a:r>
                <a:r>
                  <a:rPr lang="en-GB" sz="2200" b="0" i="0" dirty="0"/>
                  <a:t>of </a:t>
                </a:r>
                <a:r>
                  <a:rPr lang="en-GB" sz="2200" b="0" i="0" dirty="0" err="1" smtClean="0"/>
                  <a:t>muons</a:t>
                </a:r>
                <a:r>
                  <a:rPr lang="en-GB" sz="2200" b="0" i="0" dirty="0" smtClean="0"/>
                  <a:t> in the models</a:t>
                </a:r>
              </a:p>
              <a:p>
                <a:pPr>
                  <a:spcBef>
                    <a:spcPts val="1800"/>
                  </a:spcBef>
                </a:pPr>
                <a:endParaRPr lang="en-GB" sz="2200" b="0" i="0" dirty="0" smtClean="0"/>
              </a:p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Still work needed to be done</a:t>
                </a:r>
              </a:p>
              <a:p>
                <a:pPr lvl="1"/>
                <a:r>
                  <a:rPr lang="en-GB" dirty="0" smtClean="0"/>
                  <a:t>And work on the future upgrade, to disentangle this questions.</a:t>
                </a:r>
                <a:endParaRPr lang="en-US" b="0" i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15" t="-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0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955745"/>
            <a:ext cx="1980220" cy="5400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30" y="1592796"/>
            <a:ext cx="6468751" cy="31234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40005" y="4910179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Ubuntu-Bold"/>
              </a:rPr>
              <a:t>Pierre Auger Collaboration</a:t>
            </a:r>
          </a:p>
          <a:p>
            <a:pPr algn="ctr"/>
            <a:r>
              <a:rPr lang="en-US" b="1" dirty="0" smtClean="0">
                <a:latin typeface="Ubuntu-Bold"/>
              </a:rPr>
              <a:t>~550 </a:t>
            </a:r>
            <a:r>
              <a:rPr lang="en-US" b="1" dirty="0">
                <a:latin typeface="Ubuntu-Bold"/>
              </a:rPr>
              <a:t>scientists, technicians, students</a:t>
            </a:r>
          </a:p>
          <a:p>
            <a:pPr algn="ctr"/>
            <a:r>
              <a:rPr lang="en-US" b="1" dirty="0">
                <a:latin typeface="Ubuntu-Bold"/>
              </a:rPr>
              <a:t>94 institutions</a:t>
            </a:r>
          </a:p>
          <a:p>
            <a:pPr algn="ctr"/>
            <a:r>
              <a:rPr lang="en-US" b="1" dirty="0">
                <a:latin typeface="Ubuntu-Bold"/>
              </a:rPr>
              <a:t>19 countries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8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4" y="2384884"/>
            <a:ext cx="6505984" cy="23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499" y="1951366"/>
            <a:ext cx="6003001" cy="295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4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978162"/>
            <a:ext cx="6572251" cy="511513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9920" y="5976800"/>
            <a:ext cx="4430071" cy="58454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63500" dist="101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48" y="2636912"/>
            <a:ext cx="3339797" cy="3499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0352" y="5976801"/>
                <a:ext cx="4032448" cy="29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=505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</m:t>
                          </m:r>
                          <m:d>
                            <m:dPr>
                              <m:ctrlP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−36</m:t>
                          </m:r>
                        </m:sub>
                        <m:sup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+28</m:t>
                          </m:r>
                        </m:sup>
                      </m:sSubSup>
                      <m:d>
                        <m:d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52" y="5976801"/>
                <a:ext cx="4032448" cy="2985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5576" y="6273316"/>
                <a:ext cx="4032448" cy="301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𝑖𝑛𝑒𝑙</m:t>
                          </m:r>
                        </m:sup>
                      </m:sSubSup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92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d>
                            <m:dPr>
                              <m:ctrlP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bSup>
                      <m:d>
                        <m:d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pt-P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7(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𝐺𝑙𝑎𝑢𝑏𝑒𝑟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6273316"/>
                <a:ext cx="4032448" cy="301557"/>
              </a:xfrm>
              <a:prstGeom prst="rect">
                <a:avLst/>
              </a:prstGeom>
              <a:blipFill rotWithShape="0"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500" y="611378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6600"/>
                </a:solidFill>
              </a:rPr>
              <a:t>At 57 </a:t>
            </a:r>
            <a:r>
              <a:rPr lang="en-GB" sz="1600" dirty="0" err="1" smtClean="0">
                <a:solidFill>
                  <a:srgbClr val="006600"/>
                </a:solidFill>
              </a:rPr>
              <a:t>TeV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13523" y="927339"/>
            <a:ext cx="1221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u="sng" dirty="0">
                <a:hlinkClick r:id="rId6"/>
              </a:rPr>
              <a:t>arXiv:1109.2041</a:t>
            </a:r>
            <a:r>
              <a:rPr lang="en-GB" sz="1200" b="1" dirty="0" smtClean="0">
                <a:latin typeface="Lucida Grande"/>
              </a:rPr>
              <a:t/>
            </a:r>
            <a:br>
              <a:rPr lang="en-GB" sz="1200" b="1" dirty="0" smtClean="0">
                <a:latin typeface="Lucida Grande"/>
              </a:rPr>
            </a:br>
            <a:r>
              <a:rPr lang="en-GB" sz="1200" b="1" u="sng" dirty="0">
                <a:hlinkClick r:id="rId7"/>
              </a:rPr>
              <a:t>arXiv:1209.6474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560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Rescaling by G. Farrar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11" y="1360342"/>
            <a:ext cx="3515777" cy="2302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52" y="3825044"/>
            <a:ext cx="3558136" cy="2456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509120"/>
            <a:ext cx="4010625" cy="157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623" y="1469933"/>
            <a:ext cx="3941362" cy="267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Pierre Auger detectors</a:t>
            </a:r>
            <a:r>
              <a:rPr lang="en-US" dirty="0" smtClean="0"/>
              <a:t>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920" y="908720"/>
            <a:ext cx="4628778" cy="4327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789040"/>
            <a:ext cx="3777779" cy="2509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45" y="1268760"/>
            <a:ext cx="2628019" cy="2392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5217156"/>
            <a:ext cx="2639250" cy="1416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976156" y="3573016"/>
            <a:ext cx="756084" cy="36004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355976" y="3789040"/>
            <a:ext cx="1764196" cy="828092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43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84" y="1376772"/>
            <a:ext cx="2639250" cy="292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160748"/>
            <a:ext cx="2768625" cy="2858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752020" y="971878"/>
                <a:ext cx="406845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600" b="1" dirty="0" smtClean="0">
                    <a:solidFill>
                      <a:srgbClr val="006600"/>
                    </a:solidFill>
                  </a:rPr>
                  <a:t>Electromagnetic component</a:t>
                </a:r>
                <a:r>
                  <a:rPr lang="en-GB" sz="1400" dirty="0" smtClean="0">
                    <a:solidFill>
                      <a:srgbClr val="006600"/>
                    </a:solidFill>
                  </a:rPr>
                  <a:t>, </a:t>
                </a:r>
                <a:r>
                  <a:rPr lang="en-GB" sz="1400" dirty="0" err="1" smtClean="0">
                    <a:solidFill>
                      <a:srgbClr val="006600"/>
                    </a:solidFill>
                  </a:rPr>
                  <a:t>feeded</a:t>
                </a:r>
                <a:r>
                  <a:rPr lang="en-GB" sz="1400" dirty="0" smtClean="0">
                    <a:solidFill>
                      <a:srgbClr val="006600"/>
                    </a:solidFill>
                  </a:rPr>
                  <a:t>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14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020" y="971878"/>
                <a:ext cx="4068452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600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611560" y="960983"/>
            <a:ext cx="316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>
                <a:solidFill>
                  <a:srgbClr val="006600"/>
                </a:solidFill>
              </a:rPr>
              <a:t>Shower Evolution</a:t>
            </a:r>
            <a:endParaRPr lang="en-US" sz="2000" b="1" dirty="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87524" y="5085184"/>
                <a:ext cx="406845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600" b="1" dirty="0" smtClean="0">
                    <a:solidFill>
                      <a:srgbClr val="006600"/>
                    </a:solidFill>
                  </a:rPr>
                  <a:t>Muonic component</a:t>
                </a:r>
                <a:r>
                  <a:rPr lang="en-GB" sz="1400" dirty="0" smtClean="0">
                    <a:solidFill>
                      <a:srgbClr val="006600"/>
                    </a:solidFill>
                  </a:rPr>
                  <a:t>, mainly </a:t>
                </a:r>
                <a:r>
                  <a:rPr lang="en-GB" sz="1400" dirty="0" err="1" smtClean="0">
                    <a:solidFill>
                      <a:srgbClr val="006600"/>
                    </a:solidFill>
                  </a:rPr>
                  <a:t>feeded</a:t>
                </a:r>
                <a:r>
                  <a:rPr lang="en-GB" sz="1400" dirty="0" smtClean="0">
                    <a:solidFill>
                      <a:srgbClr val="006600"/>
                    </a:solidFill>
                  </a:rPr>
                  <a:t>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endParaRPr lang="en-US" sz="14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24" y="5085184"/>
                <a:ext cx="4068452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599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61684" y="5387463"/>
                <a:ext cx="4642972" cy="549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 smtClean="0">
                    <a:solidFill>
                      <a:srgbClr val="C00000"/>
                    </a:solidFill>
                  </a:rPr>
                  <a:t>But high 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r>
                  <a:rPr lang="en-US" sz="1400" dirty="0" smtClean="0">
                    <a:solidFill>
                      <a:srgbClr val="C00000"/>
                    </a:solidFill>
                  </a:rPr>
                  <a:t> -&gt; interacts producing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  <m:r>
                      <a:rPr lang="en-GB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1400" dirty="0" smtClean="0">
                  <a:solidFill>
                    <a:srgbClr val="C00000"/>
                  </a:solidFill>
                </a:endParaRPr>
              </a:p>
              <a:p>
                <a:r>
                  <a:rPr lang="en-GB" sz="1400" dirty="0" smtClean="0">
                    <a:solidFill>
                      <a:srgbClr val="C00000"/>
                    </a:solidFill>
                  </a:rPr>
                  <a:t>        Low </a:t>
                </a:r>
                <a:r>
                  <a:rPr lang="en-GB" sz="1400" dirty="0">
                    <a:solidFill>
                      <a:srgbClr val="C00000"/>
                    </a:solidFill>
                  </a:rPr>
                  <a:t>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rgbClr val="C00000"/>
                    </a:solidFill>
                  </a:rPr>
                  <a:t> -&gt; </a:t>
                </a:r>
                <a:r>
                  <a:rPr lang="en-GB" sz="1400" dirty="0" smtClean="0">
                    <a:solidFill>
                      <a:srgbClr val="C00000"/>
                    </a:solidFill>
                  </a:rPr>
                  <a:t>decays to </a:t>
                </a:r>
                <a:r>
                  <a:rPr lang="en-US" sz="1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endParaRPr lang="en-US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84" y="5387463"/>
                <a:ext cx="4642972" cy="549638"/>
              </a:xfrm>
              <a:prstGeom prst="rect">
                <a:avLst/>
              </a:prstGeom>
              <a:blipFill rotWithShape="0">
                <a:blip r:embed="rId6"/>
                <a:stretch>
                  <a:fillRect l="-394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00934" y="1486721"/>
                <a:ext cx="2695202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GB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GB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GB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400" dirty="0" smtClean="0">
                  <a:solidFill>
                    <a:srgbClr val="C00000"/>
                  </a:solidFill>
                </a:endParaRPr>
              </a:p>
              <a:p>
                <a:pPr marL="360363"/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GB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 </m:t>
                    </m:r>
                  </m:oMath>
                </a14:m>
                <a:r>
                  <a:rPr lang="en-US" sz="1400" dirty="0" smtClean="0">
                    <a:solidFill>
                      <a:srgbClr val="C00000"/>
                    </a:solidFill>
                  </a:rPr>
                  <a:t>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endParaRPr lang="en-US" sz="1400" dirty="0" smtClean="0">
                  <a:solidFill>
                    <a:srgbClr val="C00000"/>
                  </a:solidFill>
                </a:endParaRPr>
              </a:p>
              <a:p>
                <a:pPr marL="360363"/>
                <a:r>
                  <a:rPr lang="en-US" sz="1400" dirty="0" smtClean="0">
                    <a:solidFill>
                      <a:srgbClr val="C00000"/>
                    </a:solidFill>
                  </a:rPr>
                  <a:t>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GB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𝑀𝑆</m:t>
                    </m:r>
                    <m:r>
                      <a:rPr lang="en-GB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1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endParaRPr lang="en-US" sz="1400" dirty="0" smtClean="0">
                  <a:solidFill>
                    <a:srgbClr val="C00000"/>
                  </a:solidFill>
                </a:endParaRPr>
              </a:p>
              <a:p>
                <a:pPr marL="360363"/>
                <a:endParaRPr lang="en-US" sz="1400" dirty="0" smtClean="0">
                  <a:solidFill>
                    <a:srgbClr val="C00000"/>
                  </a:solidFill>
                </a:endParaRPr>
              </a:p>
              <a:p>
                <a:pPr marL="360363"/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𝑀𝑢𝑙𝑡𝑖𝑝𝑙𝑖𝑐𝑖𝑡𝑦</m:t>
                    </m:r>
                    <m:r>
                      <a:rPr lang="en-US" sz="1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1400" dirty="0" smtClean="0">
                    <a:solidFill>
                      <a:srgbClr val="C00000"/>
                    </a:solidFill>
                  </a:rPr>
                  <a:t>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1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endParaRPr lang="en-US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934" y="1486721"/>
                <a:ext cx="2695202" cy="1169551"/>
              </a:xfrm>
              <a:prstGeom prst="rect">
                <a:avLst/>
              </a:prstGeom>
              <a:blipFill rotWithShape="0">
                <a:blip r:embed="rId7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12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79712" y="6201308"/>
            <a:ext cx="59406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6600"/>
                </a:solidFill>
              </a:rPr>
              <a:t>R. Ulrich (KIT) with </a:t>
            </a:r>
            <a:r>
              <a:rPr lang="en-GB" sz="1600" dirty="0" err="1">
                <a:solidFill>
                  <a:srgbClr val="006600"/>
                </a:solidFill>
              </a:rPr>
              <a:t>Sibyll</a:t>
            </a:r>
            <a:r>
              <a:rPr lang="en-GB" sz="1600" dirty="0">
                <a:solidFill>
                  <a:srgbClr val="006600"/>
                </a:solidFill>
              </a:rPr>
              <a:t> model and PAO data @ 1019 eV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956" y="829912"/>
            <a:ext cx="499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From </a:t>
            </a:r>
            <a:r>
              <a:rPr lang="fr-FR" sz="1200" dirty="0" smtClean="0"/>
              <a:t>T</a:t>
            </a:r>
            <a:r>
              <a:rPr lang="fr-FR" sz="1200" dirty="0"/>
              <a:t>. </a:t>
            </a:r>
            <a:r>
              <a:rPr lang="fr-FR" sz="1200" dirty="0" err="1"/>
              <a:t>Pierog</a:t>
            </a:r>
            <a:r>
              <a:rPr lang="fr-FR" sz="1200" dirty="0"/>
              <a:t>, Rencontres de </a:t>
            </a:r>
            <a:r>
              <a:rPr lang="fr-FR" sz="1200" dirty="0" err="1"/>
              <a:t>Moriond</a:t>
            </a:r>
            <a:r>
              <a:rPr lang="fr-FR" sz="1200" dirty="0" smtClean="0"/>
              <a:t>, VHEPU</a:t>
            </a:r>
            <a:r>
              <a:rPr lang="fr-FR" sz="1200" dirty="0"/>
              <a:t>, La </a:t>
            </a:r>
            <a:r>
              <a:rPr lang="fr-FR" sz="1200" dirty="0" err="1"/>
              <a:t>Thuille</a:t>
            </a:r>
            <a:r>
              <a:rPr lang="fr-FR" sz="1200" dirty="0"/>
              <a:t>, March </a:t>
            </a:r>
            <a:r>
              <a:rPr lang="fr-FR" sz="1200" dirty="0" smtClean="0"/>
              <a:t>2013; </a:t>
            </a:r>
          </a:p>
          <a:p>
            <a:pPr algn="r"/>
            <a:r>
              <a:rPr lang="fr-FR" sz="1200" dirty="0"/>
              <a:t>a</a:t>
            </a:r>
            <a:r>
              <a:rPr lang="fr-FR" sz="1200" dirty="0" smtClean="0"/>
              <a:t>nd </a:t>
            </a:r>
            <a:r>
              <a:rPr lang="en-GB" sz="1200" dirty="0" smtClean="0">
                <a:hlinkClick r:id="rId2"/>
              </a:rPr>
              <a:t>doi:10.1088/1742-6596/409/1/012008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5" y="1335849"/>
            <a:ext cx="7524835" cy="2489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5" y="3852579"/>
            <a:ext cx="7524835" cy="24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13014" y="829912"/>
            <a:ext cx="276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See </a:t>
            </a:r>
            <a:r>
              <a:rPr lang="fr-FR" sz="1200" dirty="0" smtClean="0"/>
              <a:t>T</a:t>
            </a:r>
            <a:r>
              <a:rPr lang="fr-FR" sz="1200" dirty="0"/>
              <a:t>. </a:t>
            </a:r>
            <a:r>
              <a:rPr lang="fr-FR" sz="1200" dirty="0" err="1"/>
              <a:t>Pierog</a:t>
            </a:r>
            <a:r>
              <a:rPr lang="fr-FR" sz="1200" dirty="0"/>
              <a:t>, Rencontres de </a:t>
            </a:r>
            <a:r>
              <a:rPr lang="fr-FR" sz="1200" dirty="0" err="1"/>
              <a:t>Moriond</a:t>
            </a:r>
            <a:r>
              <a:rPr lang="fr-FR" sz="1200" dirty="0"/>
              <a:t>,</a:t>
            </a:r>
          </a:p>
          <a:p>
            <a:r>
              <a:rPr lang="fr-FR" sz="1200" dirty="0"/>
              <a:t>VHEPU, La </a:t>
            </a:r>
            <a:r>
              <a:rPr lang="fr-FR" sz="1200" dirty="0" err="1"/>
              <a:t>Thuille</a:t>
            </a:r>
            <a:r>
              <a:rPr lang="fr-FR" sz="1200" dirty="0"/>
              <a:t>, March </a:t>
            </a:r>
            <a:r>
              <a:rPr lang="fr-FR" sz="1200" dirty="0" smtClean="0"/>
              <a:t>2013;</a:t>
            </a:r>
          </a:p>
          <a:p>
            <a:r>
              <a:rPr lang="en-GB" sz="1200" dirty="0">
                <a:hlinkClick r:id="rId2"/>
              </a:rPr>
              <a:t>doi:10.1088/1742-6596/409/1/012008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0" y="1359292"/>
            <a:ext cx="3471306" cy="2512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28" y="4120384"/>
            <a:ext cx="3337875" cy="223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4221088"/>
            <a:ext cx="3286125" cy="2321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295" y="1486687"/>
            <a:ext cx="3260941" cy="22599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47502" y="1689109"/>
            <a:ext cx="2093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6600"/>
                </a:solidFill>
              </a:rPr>
              <a:t>Similar </a:t>
            </a:r>
            <a:r>
              <a:rPr lang="en-GB" sz="1400" dirty="0" err="1" smtClean="0">
                <a:solidFill>
                  <a:srgbClr val="006600"/>
                </a:solidFill>
              </a:rPr>
              <a:t>Xmax</a:t>
            </a:r>
            <a:r>
              <a:rPr lang="en-GB" sz="1400" dirty="0" smtClean="0">
                <a:solidFill>
                  <a:srgbClr val="006600"/>
                </a:solidFill>
              </a:rPr>
              <a:t> results for the new models</a:t>
            </a:r>
            <a:endParaRPr lang="en-US" sz="14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612888"/>
            <a:ext cx="8047126" cy="60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62" y="604815"/>
            <a:ext cx="8047126" cy="60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6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1340768"/>
            <a:ext cx="6805126" cy="2496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4" y="4077072"/>
            <a:ext cx="2944939" cy="21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02" y="3847783"/>
            <a:ext cx="2639014" cy="2699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76" y="3825044"/>
            <a:ext cx="2655451" cy="2664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922" y="3825044"/>
            <a:ext cx="2448558" cy="24844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884" y="1196975"/>
            <a:ext cx="2427800" cy="2535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971" y="1196975"/>
            <a:ext cx="2357583" cy="25707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97542" y="1750938"/>
            <a:ext cx="111337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latin typeface="NimbusRomNo9L-Regu"/>
              </a:rPr>
              <a:t>EPOS-LHC</a:t>
            </a:r>
            <a:endParaRPr lang="en-US" sz="1050" b="1" dirty="0"/>
          </a:p>
        </p:txBody>
      </p:sp>
      <p:sp>
        <p:nvSpPr>
          <p:cNvPr id="12" name="Rectangle 11"/>
          <p:cNvSpPr/>
          <p:nvPr/>
        </p:nvSpPr>
        <p:spPr>
          <a:xfrm>
            <a:off x="1439652" y="1705348"/>
            <a:ext cx="10869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latin typeface="NimbusRomNo9L-Regu"/>
              </a:rPr>
              <a:t>QGSJetII-04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55725" y="4398959"/>
            <a:ext cx="8210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>
                <a:latin typeface="NimbusRomNo9L-Regu"/>
              </a:rPr>
              <a:t>EPOS1.99</a:t>
            </a:r>
            <a:endParaRPr lang="en-US" sz="1050" b="1" dirty="0">
              <a:latin typeface="NimbusRomNo9L-Regu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63893" y="4398959"/>
            <a:ext cx="9909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latin typeface="NimbusRomNo9L-Regu"/>
              </a:rPr>
              <a:t>QGSJETII.03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1268760"/>
            <a:ext cx="2944939" cy="21174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13014" y="829912"/>
            <a:ext cx="27601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See </a:t>
            </a:r>
            <a:r>
              <a:rPr lang="fr-FR" sz="1300" dirty="0" smtClean="0"/>
              <a:t>T</a:t>
            </a:r>
            <a:r>
              <a:rPr lang="fr-FR" sz="1300" dirty="0"/>
              <a:t>. </a:t>
            </a:r>
            <a:r>
              <a:rPr lang="fr-FR" sz="1300" dirty="0" err="1"/>
              <a:t>Pierog</a:t>
            </a:r>
            <a:r>
              <a:rPr lang="fr-FR" sz="1300" dirty="0"/>
              <a:t>, Rencontres de </a:t>
            </a:r>
            <a:r>
              <a:rPr lang="fr-FR" sz="1300" dirty="0" err="1"/>
              <a:t>Moriond</a:t>
            </a:r>
            <a:r>
              <a:rPr lang="fr-FR" sz="1300" dirty="0"/>
              <a:t>,</a:t>
            </a:r>
          </a:p>
          <a:p>
            <a:r>
              <a:rPr lang="fr-FR" sz="1300" dirty="0"/>
              <a:t>VHEPU, La </a:t>
            </a:r>
            <a:r>
              <a:rPr lang="fr-FR" sz="1300" dirty="0" err="1"/>
              <a:t>Thuille</a:t>
            </a:r>
            <a:r>
              <a:rPr lang="fr-FR" sz="1300" dirty="0"/>
              <a:t>, March 2013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82383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56" y="1207320"/>
            <a:ext cx="8280001" cy="49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901"/>
            <a:ext cx="4589225" cy="4462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225" y="1247901"/>
            <a:ext cx="4554775" cy="4498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6356" y="91273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 smtClean="0"/>
              <a:t>Old Versions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05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790963"/>
            <a:ext cx="3510890" cy="347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343931"/>
            <a:ext cx="5382001" cy="2062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276" y="4581128"/>
            <a:ext cx="2173500" cy="5238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6610" y="1147850"/>
            <a:ext cx="3960440" cy="211437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9023" y="1425222"/>
                <a:ext cx="287961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𝑙𝑛𝐴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 ,  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𝑝𝑟𝑜𝑡𝑜𝑛𝑠</m:t>
                      </m:r>
                    </m:oMath>
                  </m:oMathPara>
                </a14:m>
                <a:endParaRPr lang="pt-PT" b="0" dirty="0" smtClean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𝑙𝑛𝐴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=4,  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𝐼𝑟𝑜𝑛</m:t>
                      </m:r>
                    </m:oMath>
                  </m:oMathPara>
                </a14:m>
                <a:endParaRPr lang="pt-PT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23" y="1425222"/>
                <a:ext cx="2879616" cy="553998"/>
              </a:xfrm>
              <a:prstGeom prst="rect">
                <a:avLst/>
              </a:prstGeom>
              <a:blipFill rotWithShape="0">
                <a:blip r:embed="rId5"/>
                <a:stretch>
                  <a:fillRect l="-2966" t="-1099"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9024" y="2205038"/>
                <a:ext cx="3635634" cy="8529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𝑙𝑛𝐴</m:t>
                          </m:r>
                        </m:sub>
                        <m:sup>
                          <m:r>
                            <a:rPr lang="pt-PT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=0 ,  </m:t>
                      </m:r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𝑝𝑢𝑟𝑒</m:t>
                      </m:r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𝑐𝑜𝑚𝑝𝑜𝑠𝑖𝑡𝑖𝑜𝑛</m:t>
                      </m:r>
                    </m:oMath>
                  </m:oMathPara>
                </a14:m>
                <a:endParaRPr lang="pt-PT" b="0" i="1" dirty="0" smtClean="0">
                  <a:solidFill>
                    <a:srgbClr val="0066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𝑙𝑛𝐴</m:t>
                          </m:r>
                        </m:sub>
                        <m:sup>
                          <m:r>
                            <a:rPr lang="pt-PT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=4,  </m:t>
                      </m:r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𝑚𝑖𝑥</m:t>
                      </m:r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 50%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𝑝𝑟𝑜𝑡𝑜𝑛</m:t>
                      </m:r>
                    </m:oMath>
                  </m:oMathPara>
                </a14:m>
                <a:r>
                  <a:rPr lang="pt-PT" b="0" i="1" dirty="0" smtClean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pt-PT" b="0" i="1" dirty="0" smtClean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</a:br>
                <a:r>
                  <a:rPr lang="pt-PT" b="0" i="1" dirty="0" smtClean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pt-PT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50%</m:t>
                    </m:r>
                    <m:r>
                      <a:rPr lang="pt-P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𝐼𝑟𝑜𝑛</m:t>
                    </m:r>
                  </m:oMath>
                </a14:m>
                <a:endParaRPr lang="pt-PT" b="0" dirty="0" smtClean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24" y="2205038"/>
                <a:ext cx="3635634" cy="852926"/>
              </a:xfrm>
              <a:prstGeom prst="rect">
                <a:avLst/>
              </a:prstGeom>
              <a:blipFill rotWithShape="0">
                <a:blip r:embed="rId6"/>
                <a:stretch>
                  <a:fillRect l="-1678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73047" y="3344216"/>
            <a:ext cx="37316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90000"/>
                </a:solidFill>
              </a:rPr>
              <a:t>Energy from 10</a:t>
            </a:r>
            <a:r>
              <a:rPr lang="en-US" baseline="30000" dirty="0" smtClean="0">
                <a:solidFill>
                  <a:srgbClr val="990000"/>
                </a:solidFill>
              </a:rPr>
              <a:t>18</a:t>
            </a:r>
            <a:r>
              <a:rPr lang="en-US" dirty="0" smtClean="0">
                <a:solidFill>
                  <a:srgbClr val="990000"/>
                </a:solidFill>
              </a:rPr>
              <a:t> eV to 10</a:t>
            </a:r>
            <a:r>
              <a:rPr lang="en-US" baseline="30000" dirty="0" smtClean="0">
                <a:solidFill>
                  <a:srgbClr val="990000"/>
                </a:solidFill>
              </a:rPr>
              <a:t>19.6</a:t>
            </a:r>
            <a:r>
              <a:rPr lang="en-US" dirty="0" smtClean="0">
                <a:solidFill>
                  <a:srgbClr val="990000"/>
                </a:solidFill>
              </a:rPr>
              <a:t> eV</a:t>
            </a:r>
            <a:br>
              <a:rPr lang="en-US" dirty="0" smtClean="0">
                <a:solidFill>
                  <a:srgbClr val="990000"/>
                </a:solidFill>
              </a:rPr>
            </a:br>
            <a:r>
              <a:rPr lang="en-US" sz="1600" dirty="0" smtClean="0">
                <a:solidFill>
                  <a:srgbClr val="990000"/>
                </a:solidFill>
              </a:rPr>
              <a:t>(increasing size points with energy)</a:t>
            </a:r>
            <a:endParaRPr lang="en-US" sz="1600" dirty="0">
              <a:solidFill>
                <a:srgbClr val="99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6356" y="91273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 smtClean="0"/>
              <a:t>Old Versions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358749" y="625290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 smtClean="0"/>
              <a:t>New Versions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307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083" y="757314"/>
            <a:ext cx="1747041" cy="1784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Remind previous presentation: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Depth </a:t>
            </a:r>
            <a:r>
              <a:rPr lang="en-US" sz="2400" dirty="0"/>
              <a:t>of shower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20" y="3095870"/>
            <a:ext cx="6300700" cy="2885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04" y="6022615"/>
            <a:ext cx="3086100" cy="466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140" y="5955940"/>
            <a:ext cx="3562350" cy="533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7652" y="6415444"/>
            <a:ext cx="3355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V. De Sousa ; E.J. </a:t>
            </a:r>
            <a:r>
              <a:rPr lang="en-GB" sz="1050" dirty="0" err="1" smtClean="0"/>
              <a:t>Ahn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2" y="932157"/>
            <a:ext cx="2208601" cy="15405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b="26415"/>
          <a:stretch/>
        </p:blipFill>
        <p:spPr>
          <a:xfrm>
            <a:off x="6048164" y="949866"/>
            <a:ext cx="2097613" cy="100297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2231740" y="1628800"/>
            <a:ext cx="1224136" cy="0"/>
          </a:xfrm>
          <a:prstGeom prst="straightConnector1">
            <a:avLst/>
          </a:prstGeom>
          <a:ln w="41275">
            <a:solidFill>
              <a:srgbClr val="0066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>
            <a:off x="1979712" y="4876171"/>
            <a:ext cx="1800200" cy="497045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heavier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828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Xmax</a:t>
            </a:r>
            <a:r>
              <a:rPr lang="en-US" dirty="0" smtClean="0"/>
              <a:t> and N</a:t>
            </a:r>
            <a:r>
              <a:rPr lang="el-GR" dirty="0" smtClean="0"/>
              <a:t>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108" y="3929231"/>
            <a:ext cx="2736304" cy="2470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524" y="1196975"/>
            <a:ext cx="370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990000"/>
                </a:solidFill>
              </a:rPr>
              <a:t>Correlate different variables </a:t>
            </a:r>
            <a:endParaRPr lang="en-US" sz="1400" dirty="0" smtClean="0">
              <a:solidFill>
                <a:srgbClr val="99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572" y="1871646"/>
            <a:ext cx="37084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6600"/>
                </a:solidFill>
              </a:rPr>
              <a:t>For a particular energy,</a:t>
            </a:r>
            <a:br>
              <a:rPr lang="en-US" sz="1600" dirty="0" smtClean="0">
                <a:solidFill>
                  <a:srgbClr val="006600"/>
                </a:solidFill>
              </a:rPr>
            </a:br>
            <a:r>
              <a:rPr lang="en-US" sz="1600" dirty="0" smtClean="0">
                <a:solidFill>
                  <a:srgbClr val="006600"/>
                </a:solidFill>
              </a:rPr>
              <a:t>each model predicts different phase-space for </a:t>
            </a:r>
            <a:r>
              <a:rPr lang="en-US" sz="1600" u="sng" dirty="0" smtClean="0">
                <a:solidFill>
                  <a:srgbClr val="006600"/>
                </a:solidFill>
              </a:rPr>
              <a:t>mean</a:t>
            </a:r>
            <a:r>
              <a:rPr lang="en-US" sz="1600" dirty="0" smtClean="0">
                <a:solidFill>
                  <a:srgbClr val="006600"/>
                </a:solidFill>
              </a:rPr>
              <a:t> and </a:t>
            </a:r>
            <a:r>
              <a:rPr lang="en-US" sz="1600" u="sng" dirty="0" smtClean="0">
                <a:solidFill>
                  <a:srgbClr val="006600"/>
                </a:solidFill>
              </a:rPr>
              <a:t>RMS</a:t>
            </a:r>
            <a:r>
              <a:rPr lang="en-US" sz="1600" dirty="0" smtClean="0">
                <a:solidFill>
                  <a:srgbClr val="006600"/>
                </a:solidFill>
              </a:rPr>
              <a:t> values,</a:t>
            </a:r>
            <a:br>
              <a:rPr lang="en-US" sz="1600" dirty="0" smtClean="0">
                <a:solidFill>
                  <a:srgbClr val="006600"/>
                </a:solidFill>
              </a:rPr>
            </a:br>
            <a:r>
              <a:rPr lang="en-US" sz="1600" dirty="0" smtClean="0">
                <a:solidFill>
                  <a:srgbClr val="006600"/>
                </a:solidFill>
              </a:rPr>
              <a:t>when we change the composition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rgbClr val="006600"/>
                </a:solidFill>
              </a:rPr>
              <a:t>This is a very important test to the </a:t>
            </a:r>
            <a:r>
              <a:rPr lang="en-US" sz="1200" dirty="0" err="1" smtClean="0">
                <a:solidFill>
                  <a:srgbClr val="006600"/>
                </a:solidFill>
              </a:rPr>
              <a:t>hadronic</a:t>
            </a:r>
            <a:r>
              <a:rPr lang="en-US" sz="1200" dirty="0" smtClean="0">
                <a:solidFill>
                  <a:srgbClr val="006600"/>
                </a:solidFill>
              </a:rPr>
              <a:t> models since the data points for a particular energy could be out of the model phase-space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8084" y="1844824"/>
            <a:ext cx="37084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6600"/>
                </a:solidFill>
              </a:rPr>
              <a:t>A Multivariate analysis allows us to give very strong constrains and to rule out models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rgbClr val="006600"/>
                </a:solidFill>
              </a:rPr>
              <a:t>For a energy  10</a:t>
            </a:r>
            <a:r>
              <a:rPr lang="en-US" sz="1200" baseline="30000" dirty="0" smtClean="0">
                <a:solidFill>
                  <a:srgbClr val="006600"/>
                </a:solidFill>
              </a:rPr>
              <a:t>19</a:t>
            </a:r>
            <a:r>
              <a:rPr lang="en-US" sz="1200" dirty="0" smtClean="0">
                <a:solidFill>
                  <a:srgbClr val="006600"/>
                </a:solidFill>
              </a:rPr>
              <a:t>eV the data point stays very far away from the phase space allowed by the models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80829" y="3752734"/>
            <a:ext cx="3276364" cy="2680929"/>
            <a:chOff x="2123728" y="908720"/>
            <a:chExt cx="5688632" cy="4675140"/>
          </a:xfrm>
        </p:grpSpPr>
        <p:pic>
          <p:nvPicPr>
            <p:cNvPr id="11" name="Picture 10" descr="Nmu2_QES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23728" y="908720"/>
              <a:ext cx="5688632" cy="4675140"/>
            </a:xfrm>
            <a:prstGeom prst="rect">
              <a:avLst/>
            </a:prstGeom>
          </p:spPr>
        </p:pic>
        <p:pic>
          <p:nvPicPr>
            <p:cNvPr id="12" name="Picture 11" descr="xmax2_QES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654" t="54004" r="10849" b="20582"/>
            <a:stretch>
              <a:fillRect/>
            </a:stretch>
          </p:blipFill>
          <p:spPr>
            <a:xfrm>
              <a:off x="3357554" y="1285860"/>
              <a:ext cx="1285884" cy="114300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944337" y="6415444"/>
            <a:ext cx="41996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GAP 2013-004</a:t>
            </a:r>
            <a:endParaRPr lang="en-GB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2232054" y="4439788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11860" y="5625244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19772" y="5147900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15816" y="5435932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8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3" grpId="0"/>
      <p:bldP spid="14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80628"/>
            <a:ext cx="3344071" cy="6733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8244" y="2947408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/>
              <a:t>Old Versions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-36512" y="6379440"/>
            <a:ext cx="32763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Diego </a:t>
            </a:r>
            <a:r>
              <a:rPr lang="en-GB" sz="1050" dirty="0" err="1" smtClean="0"/>
              <a:t>Garca</a:t>
            </a:r>
            <a:r>
              <a:rPr lang="en-GB" sz="1050" dirty="0" smtClean="0"/>
              <a:t>-Pinto ICRC2011 </a:t>
            </a:r>
            <a:r>
              <a:rPr lang="en-GB" sz="1050" b="1" dirty="0">
                <a:hlinkClick r:id="rId3"/>
              </a:rPr>
              <a:t>arXiv:1107.4804v1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5970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</a:t>
            </a:r>
            <a:r>
              <a:rPr lang="en-US" dirty="0" err="1"/>
              <a:t>Xmax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448780"/>
            <a:ext cx="6623967" cy="4841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080" y="1084855"/>
            <a:ext cx="2411760" cy="224036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8532440" y="2960948"/>
            <a:ext cx="0" cy="364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668344" y="2960947"/>
            <a:ext cx="0" cy="364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67644" y="6379440"/>
            <a:ext cx="41996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Pedro </a:t>
            </a:r>
            <a:r>
              <a:rPr lang="en-GB" sz="1050" dirty="0" err="1" smtClean="0"/>
              <a:t>Facal</a:t>
            </a:r>
            <a:r>
              <a:rPr lang="en-GB" sz="1050" dirty="0" smtClean="0"/>
              <a:t> 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967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Shape of </a:t>
            </a:r>
            <a:r>
              <a:rPr lang="en-GB" dirty="0" err="1" smtClean="0"/>
              <a:t>Xmax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353703"/>
            <a:ext cx="6480720" cy="4883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574" y="1056299"/>
            <a:ext cx="2404793" cy="222823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8532440" y="2960948"/>
            <a:ext cx="0" cy="364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632340" y="2960947"/>
            <a:ext cx="0" cy="364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67644" y="6381328"/>
            <a:ext cx="41996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Pedro </a:t>
            </a:r>
            <a:r>
              <a:rPr lang="en-GB" sz="1050" dirty="0" err="1" smtClean="0"/>
              <a:t>Facal</a:t>
            </a:r>
            <a:r>
              <a:rPr lang="en-GB" sz="1050" dirty="0" smtClean="0"/>
              <a:t> 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054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370" y="1637389"/>
            <a:ext cx="3381292" cy="2414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78" y="4051820"/>
            <a:ext cx="3185422" cy="2432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4210" y="1203568"/>
            <a:ext cx="3731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990000"/>
                </a:solidFill>
              </a:rPr>
              <a:t>Recent </a:t>
            </a:r>
            <a:r>
              <a:rPr lang="en-US" sz="1600" dirty="0" err="1" smtClean="0">
                <a:solidFill>
                  <a:srgbClr val="990000"/>
                </a:solidFill>
              </a:rPr>
              <a:t>Xmax</a:t>
            </a:r>
            <a:r>
              <a:rPr lang="en-US" sz="1600" dirty="0" smtClean="0">
                <a:solidFill>
                  <a:srgbClr val="990000"/>
                </a:solidFill>
              </a:rPr>
              <a:t> results:</a:t>
            </a:r>
            <a:endParaRPr lang="en-US" sz="1600" dirty="0">
              <a:solidFill>
                <a:srgbClr val="990000"/>
              </a:solidFill>
            </a:endParaRPr>
          </a:p>
        </p:txBody>
      </p:sp>
      <p:pic>
        <p:nvPicPr>
          <p:cNvPr id="8" name="Picture 7" descr="C:\Users\João\Desktop\Thesis\Thesis\Mathematic\GH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570" y="1285375"/>
            <a:ext cx="2017472" cy="115284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40079" y="1864635"/>
            <a:ext cx="872124" cy="30777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44000"/>
                </a:schemeClr>
              </a:gs>
              <a:gs pos="100000">
                <a:schemeClr val="bg1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Xmáx</a:t>
            </a:r>
            <a:endPara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439652" y="1299610"/>
            <a:ext cx="1" cy="485024"/>
          </a:xfrm>
          <a:prstGeom prst="line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31740" y="1203568"/>
            <a:ext cx="2369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990000"/>
                </a:solidFill>
              </a:rPr>
              <a:t>Only with hybrid events</a:t>
            </a:r>
            <a:endParaRPr lang="en-US" sz="1200" dirty="0" smtClean="0">
              <a:solidFill>
                <a:srgbClr val="99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3452" y="6379440"/>
            <a:ext cx="41996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ICRC 2013, </a:t>
            </a:r>
            <a:r>
              <a:rPr lang="en-GB" sz="1050" dirty="0"/>
              <a:t>arXiv:1307.5059v1</a:t>
            </a:r>
            <a:endParaRPr lang="en-US" sz="1050" dirty="0"/>
          </a:p>
        </p:txBody>
      </p:sp>
      <p:sp>
        <p:nvSpPr>
          <p:cNvPr id="21" name="Rounded Rectangle 20"/>
          <p:cNvSpPr/>
          <p:nvPr/>
        </p:nvSpPr>
        <p:spPr>
          <a:xfrm>
            <a:off x="71500" y="914360"/>
            <a:ext cx="5182710" cy="3019465"/>
          </a:xfrm>
          <a:prstGeom prst="roundRect">
            <a:avLst/>
          </a:prstGeom>
          <a:solidFill>
            <a:srgbClr val="99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98" y="1038348"/>
            <a:ext cx="2527162" cy="16525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052" y="2312875"/>
            <a:ext cx="2234550" cy="1509345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71500" y="4005064"/>
            <a:ext cx="5182710" cy="2515846"/>
          </a:xfrm>
          <a:prstGeom prst="roundRect">
            <a:avLst/>
          </a:prstGeom>
          <a:solidFill>
            <a:srgbClr val="99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64" y="4175467"/>
            <a:ext cx="3458076" cy="2225827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756584" y="4146691"/>
            <a:ext cx="2944446" cy="619937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Cross section?</a:t>
            </a:r>
            <a:br>
              <a:rPr lang="en-GB" dirty="0" smtClean="0"/>
            </a:br>
            <a:r>
              <a:rPr lang="en-GB" dirty="0" smtClean="0"/>
              <a:t>Or Composition?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6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051720" y="3124720"/>
                <a:ext cx="4355771" cy="68158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600" dirty="0" smtClean="0"/>
                  <a:t> and cross section</a:t>
                </a:r>
                <a:endParaRPr lang="en-US" sz="1600" dirty="0"/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3124720"/>
                <a:ext cx="4355771" cy="681585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410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08" y="869754"/>
            <a:ext cx="5226751" cy="5477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63" y="1474305"/>
            <a:ext cx="1190250" cy="730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3452" y="6381328"/>
            <a:ext cx="41996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Pedro </a:t>
            </a:r>
            <a:r>
              <a:rPr lang="en-GB" sz="1050" dirty="0" err="1" smtClean="0"/>
              <a:t>Facal</a:t>
            </a:r>
            <a:r>
              <a:rPr lang="en-GB" sz="1050" dirty="0" smtClean="0"/>
              <a:t> 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8931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74" y="981366"/>
            <a:ext cx="6158251" cy="4895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6381328"/>
            <a:ext cx="7197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Pierre Auger Collaboration </a:t>
            </a:r>
            <a:r>
              <a:rPr lang="en-GB" sz="1050" b="1" dirty="0" smtClean="0">
                <a:hlinkClick r:id="rId3"/>
              </a:rPr>
              <a:t>arXiv:1208.1520v2</a:t>
            </a:r>
            <a:r>
              <a:rPr lang="en-GB" sz="1050" b="1" dirty="0" smtClean="0"/>
              <a:t>      ;   </a:t>
            </a:r>
            <a:r>
              <a:rPr lang="en-GB" sz="1050" dirty="0" smtClean="0"/>
              <a:t>Ralf Ulrich  </a:t>
            </a:r>
            <a:r>
              <a:rPr lang="en-GB" sz="1050" dirty="0"/>
              <a:t>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0582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74" y="2155066"/>
            <a:ext cx="7814251" cy="25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49" y="1223866"/>
            <a:ext cx="6106501" cy="4410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6381328"/>
            <a:ext cx="7197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Pierre Auger Collaboration </a:t>
            </a:r>
            <a:r>
              <a:rPr lang="en-GB" sz="1050" b="1" dirty="0" smtClean="0">
                <a:hlinkClick r:id="rId3"/>
              </a:rPr>
              <a:t>arXiv:1208.1520v2</a:t>
            </a:r>
            <a:r>
              <a:rPr lang="en-GB" sz="1050" b="1" dirty="0" smtClean="0"/>
              <a:t>      ;   </a:t>
            </a:r>
            <a:r>
              <a:rPr lang="en-GB" sz="1050" dirty="0" smtClean="0"/>
              <a:t>Ralf Ulrich  </a:t>
            </a:r>
            <a:r>
              <a:rPr lang="en-GB" sz="1050" dirty="0"/>
              <a:t>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8" name="Rounded Rectangle 7"/>
          <p:cNvSpPr/>
          <p:nvPr/>
        </p:nvSpPr>
        <p:spPr>
          <a:xfrm>
            <a:off x="3419872" y="5661248"/>
            <a:ext cx="5292588" cy="72008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63500" dist="101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421451" y="5798233"/>
            <a:ext cx="1204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6600"/>
                </a:solidFill>
              </a:rPr>
              <a:t>At 57 </a:t>
            </a:r>
            <a:r>
              <a:rPr lang="en-GB" sz="1600" dirty="0" err="1" smtClean="0">
                <a:solidFill>
                  <a:srgbClr val="006600"/>
                </a:solidFill>
              </a:rPr>
              <a:t>TeV</a:t>
            </a:r>
            <a:endParaRPr lang="en-US" sz="1600" dirty="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184508" y="5654080"/>
                <a:ext cx="4032448" cy="332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PT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14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pt-PT" sz="1400" b="0" i="1" smtClean="0">
                          <a:latin typeface="Cambria Math" panose="02040503050406030204" pitchFamily="18" charset="0"/>
                        </a:rPr>
                        <m:t>=505</m:t>
                      </m:r>
                      <m:r>
                        <a:rPr lang="pt-P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</m:t>
                          </m:r>
                          <m:d>
                            <m:dPr>
                              <m:ctrlP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−36</m:t>
                          </m:r>
                        </m:sub>
                        <m:sup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+28</m:t>
                          </m:r>
                        </m:sup>
                      </m:sSubSup>
                      <m:d>
                        <m:d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508" y="5654080"/>
                <a:ext cx="4032448" cy="332720"/>
              </a:xfrm>
              <a:prstGeom prst="rect">
                <a:avLst/>
              </a:prstGeom>
              <a:blipFill rotWithShape="0">
                <a:blip r:embed="rId5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80012" y="6009078"/>
                <a:ext cx="4032448" cy="336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𝑖𝑛𝑒𝑙</m:t>
                          </m:r>
                        </m:sup>
                      </m:sSubSup>
                      <m:r>
                        <a:rPr lang="pt-P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92</m:t>
                      </m:r>
                      <m:r>
                        <a:rPr lang="pt-P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d>
                            <m:dPr>
                              <m:ctrlP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bSup>
                      <m:d>
                        <m:d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pt-P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7(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𝐺𝑙𝑎𝑢𝑏𝑒𝑟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12" y="6009078"/>
                <a:ext cx="4032448" cy="336246"/>
              </a:xfrm>
              <a:prstGeom prst="rect">
                <a:avLst/>
              </a:prstGeom>
              <a:blipFill rotWithShape="0">
                <a:blip r:embed="rId6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07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From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GB" i="1" dirty="0" err="1">
                        <a:latin typeface="Cambria Math" panose="02040503050406030204" pitchFamily="18" charset="0"/>
                      </a:rPr>
                      <m:t>𝑋𝑚𝑎𝑥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⟩ </m:t>
                    </m:r>
                  </m:oMath>
                </a14:m>
                <a:r>
                  <a:rPr lang="en-GB" dirty="0"/>
                  <a:t>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/>
                  <a:t>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⟨</m:t>
                    </m:r>
                    <m:r>
                      <m:rPr>
                        <m:sty m:val="p"/>
                      </m:rPr>
                      <a:rPr lang="en-GB" i="1" dirty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⟩ </m:t>
                    </m:r>
                  </m:oMath>
                </a14:m>
                <a:r>
                  <a:rPr lang="en-GB" dirty="0"/>
                  <a:t>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sty m:val="p"/>
                      </m:rPr>
                      <a:rPr lang="en-GB" i="1" dirty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 smtClean="0"/>
                  <a:t> using </a:t>
                </a:r>
                <a:r>
                  <a:rPr lang="en-GB" dirty="0"/>
                  <a:t>air shower simulations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561" t="-32710" r="-3296" b="-55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569" y="1700808"/>
            <a:ext cx="5786344" cy="1899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569" y="4256724"/>
            <a:ext cx="5887147" cy="1881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08820" y="3068960"/>
            <a:ext cx="2794500" cy="151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E.J. </a:t>
            </a:r>
            <a:r>
              <a:rPr lang="en-GB" sz="1050" dirty="0" err="1" smtClean="0"/>
              <a:t>Ahn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  <p:sp>
        <p:nvSpPr>
          <p:cNvPr id="9" name="Right Arrow 8"/>
          <p:cNvSpPr/>
          <p:nvPr/>
        </p:nvSpPr>
        <p:spPr>
          <a:xfrm rot="16200000">
            <a:off x="2116764" y="2270837"/>
            <a:ext cx="1800200" cy="407410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heavier</a:t>
            </a:r>
            <a:endParaRPr lang="en-US" sz="1600" dirty="0"/>
          </a:p>
        </p:txBody>
      </p:sp>
      <p:sp>
        <p:nvSpPr>
          <p:cNvPr id="10" name="Right Arrow 9"/>
          <p:cNvSpPr/>
          <p:nvPr/>
        </p:nvSpPr>
        <p:spPr>
          <a:xfrm rot="16200000">
            <a:off x="2116764" y="4938903"/>
            <a:ext cx="1800200" cy="407410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Pure  to mixed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t="18265"/>
          <a:stretch/>
        </p:blipFill>
        <p:spPr>
          <a:xfrm>
            <a:off x="238308" y="4005063"/>
            <a:ext cx="2393088" cy="1486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23350"/>
          <a:stretch/>
        </p:blipFill>
        <p:spPr>
          <a:xfrm>
            <a:off x="277182" y="1520787"/>
            <a:ext cx="2393088" cy="987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8228" y="2523215"/>
                <a:ext cx="287961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𝑙𝑛𝐴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 , 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𝑝𝑟𝑜𝑡𝑜𝑛𝑠</m:t>
                      </m:r>
                    </m:oMath>
                  </m:oMathPara>
                </a14:m>
                <a:endParaRPr lang="pt-PT" b="0" dirty="0" smtClean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𝑙𝑛𝐴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=4, 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𝐼𝑟𝑜𝑛</m:t>
                      </m:r>
                    </m:oMath>
                  </m:oMathPara>
                </a14:m>
                <a:endParaRPr lang="pt-PT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28" y="2523215"/>
                <a:ext cx="2879616" cy="553998"/>
              </a:xfrm>
              <a:prstGeom prst="rect">
                <a:avLst/>
              </a:prstGeom>
              <a:blipFill rotWithShape="0">
                <a:blip r:embed="rId9"/>
                <a:stretch>
                  <a:fillRect l="-2960" t="-1099"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5782" y="5332100"/>
                <a:ext cx="2834683" cy="758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16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6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6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𝑙𝑛𝐴</m:t>
                          </m:r>
                        </m:sub>
                        <m:sup>
                          <m:r>
                            <a:rPr lang="pt-PT" sz="16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=0 , </m:t>
                      </m:r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𝑝𝑢𝑟𝑒</m:t>
                      </m:r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𝑐𝑜𝑚𝑝𝑜𝑠𝑖𝑡𝑖𝑜𝑛</m:t>
                      </m:r>
                    </m:oMath>
                  </m:oMathPara>
                </a14:m>
                <a:endParaRPr lang="pt-PT" sz="1600" b="0" i="1" dirty="0" smtClean="0">
                  <a:solidFill>
                    <a:srgbClr val="0066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16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6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6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𝑙𝑛𝐴</m:t>
                          </m:r>
                        </m:sub>
                        <m:sup>
                          <m:r>
                            <a:rPr lang="pt-PT" sz="16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=4, </m:t>
                      </m:r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𝑚𝑖𝑥</m:t>
                      </m:r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 50%</m:t>
                      </m:r>
                      <m:r>
                        <a:rPr lang="pt-PT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𝑝𝑟𝑜𝑡𝑜𝑛</m:t>
                      </m:r>
                    </m:oMath>
                  </m:oMathPara>
                </a14:m>
                <a:r>
                  <a:rPr lang="pt-PT" sz="1600" b="0" i="1" dirty="0" smtClean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pt-PT" sz="1600" b="0" i="1" dirty="0" smtClean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</a:br>
                <a:r>
                  <a:rPr lang="pt-PT" sz="1600" b="0" i="1" dirty="0" smtClean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pt-PT" sz="16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50%</m:t>
                    </m:r>
                    <m:r>
                      <a:rPr lang="pt-PT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𝐼𝑟𝑜𝑛</m:t>
                    </m:r>
                  </m:oMath>
                </a14:m>
                <a:endParaRPr lang="pt-PT" sz="1600" b="0" dirty="0" smtClean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82" y="5332100"/>
                <a:ext cx="2834683" cy="758156"/>
              </a:xfrm>
              <a:prstGeom prst="rect">
                <a:avLst/>
              </a:prstGeom>
              <a:blipFill rotWithShape="0">
                <a:blip r:embed="rId10"/>
                <a:stretch>
                  <a:fillRect l="-1720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9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419872" y="5661248"/>
            <a:ext cx="5292588" cy="72008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63500" dist="101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421451" y="5798233"/>
            <a:ext cx="1204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6600"/>
                </a:solidFill>
              </a:rPr>
              <a:t>At 57 </a:t>
            </a:r>
            <a:r>
              <a:rPr lang="en-GB" sz="1600" dirty="0" err="1" smtClean="0">
                <a:solidFill>
                  <a:srgbClr val="006600"/>
                </a:solidFill>
              </a:rPr>
              <a:t>TeV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49" y="1712099"/>
            <a:ext cx="5278501" cy="3433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84508" y="5654080"/>
                <a:ext cx="4032448" cy="332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PT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14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pt-PT" sz="1400" b="0" i="1" smtClean="0">
                          <a:latin typeface="Cambria Math" panose="02040503050406030204" pitchFamily="18" charset="0"/>
                        </a:rPr>
                        <m:t>=505</m:t>
                      </m:r>
                      <m:r>
                        <a:rPr lang="pt-P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</m:t>
                          </m:r>
                          <m:d>
                            <m:dPr>
                              <m:ctrlP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−36</m:t>
                          </m:r>
                        </m:sub>
                        <m:sup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+28</m:t>
                          </m:r>
                        </m:sup>
                      </m:sSubSup>
                      <m:d>
                        <m:d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508" y="5654080"/>
                <a:ext cx="4032448" cy="332720"/>
              </a:xfrm>
              <a:prstGeom prst="rect">
                <a:avLst/>
              </a:prstGeom>
              <a:blipFill rotWithShape="0">
                <a:blip r:embed="rId3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0012" y="6009078"/>
                <a:ext cx="4032448" cy="336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𝑖𝑛𝑒𝑙</m:t>
                          </m:r>
                        </m:sup>
                      </m:sSubSup>
                      <m:r>
                        <a:rPr lang="pt-P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92</m:t>
                      </m:r>
                      <m:r>
                        <a:rPr lang="pt-P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d>
                            <m:dPr>
                              <m:ctrlP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bSup>
                      <m:d>
                        <m:d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pt-P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7(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𝐺𝑙𝑎𝑢𝑏𝑒𝑟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12" y="6009078"/>
                <a:ext cx="4032448" cy="336246"/>
              </a:xfrm>
              <a:prstGeom prst="rect">
                <a:avLst/>
              </a:prstGeom>
              <a:blipFill rotWithShape="0">
                <a:blip r:embed="rId4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835696" y="6381328"/>
            <a:ext cx="7197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Pierre Auger Collaboration </a:t>
            </a:r>
            <a:r>
              <a:rPr lang="en-GB" sz="1050" b="1" dirty="0" smtClean="0">
                <a:hlinkClick r:id="rId5"/>
              </a:rPr>
              <a:t>arXiv:1208.1520v2</a:t>
            </a:r>
            <a:r>
              <a:rPr lang="en-GB" sz="1050" b="1" dirty="0" smtClean="0"/>
              <a:t>      ;   </a:t>
            </a:r>
            <a:r>
              <a:rPr lang="en-GB" sz="1050" dirty="0" smtClean="0"/>
              <a:t>Ralf Ulrich  </a:t>
            </a:r>
            <a:r>
              <a:rPr lang="en-GB" sz="1050" dirty="0"/>
              <a:t>ICRC2011 </a:t>
            </a:r>
            <a:r>
              <a:rPr lang="en-GB" sz="1050" b="1" dirty="0">
                <a:hlinkClick r:id="rId6"/>
              </a:rPr>
              <a:t>arXiv:1107.4804v1</a:t>
            </a:r>
            <a:endParaRPr lang="en-US" sz="1050" dirty="0"/>
          </a:p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975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978162"/>
            <a:ext cx="6572251" cy="511513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9920" y="5976800"/>
            <a:ext cx="4430071" cy="58454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63500" dist="101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48" y="2636912"/>
            <a:ext cx="3339797" cy="3499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0352" y="5976801"/>
                <a:ext cx="4032448" cy="29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=505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</m:t>
                          </m:r>
                          <m:d>
                            <m:dPr>
                              <m:ctrlP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−36</m:t>
                          </m:r>
                        </m:sub>
                        <m:sup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+28</m:t>
                          </m:r>
                        </m:sup>
                      </m:sSubSup>
                      <m:d>
                        <m:d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52" y="5976801"/>
                <a:ext cx="4032448" cy="2985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5576" y="6273316"/>
                <a:ext cx="4032448" cy="301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𝑖𝑛𝑒𝑙</m:t>
                          </m:r>
                        </m:sup>
                      </m:sSubSup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92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d>
                            <m:dPr>
                              <m:ctrlP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bSup>
                      <m:d>
                        <m:d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pt-P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7(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𝐺𝑙𝑎𝑢𝑏𝑒𝑟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6273316"/>
                <a:ext cx="4032448" cy="301557"/>
              </a:xfrm>
              <a:prstGeom prst="rect">
                <a:avLst/>
              </a:prstGeom>
              <a:blipFill rotWithShape="0"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500" y="611378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6600"/>
                </a:solidFill>
              </a:rPr>
              <a:t>At 57 </a:t>
            </a:r>
            <a:r>
              <a:rPr lang="en-GB" sz="1600" dirty="0" err="1" smtClean="0">
                <a:solidFill>
                  <a:srgbClr val="006600"/>
                </a:solidFill>
              </a:rPr>
              <a:t>TeV</a:t>
            </a:r>
            <a:endParaRPr lang="en-US" sz="16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2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49" y="884366"/>
            <a:ext cx="7555501" cy="5089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6381328"/>
            <a:ext cx="7197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Pierre Auger Collaboration </a:t>
            </a:r>
            <a:r>
              <a:rPr lang="en-GB" sz="1050" b="1" dirty="0" smtClean="0">
                <a:hlinkClick r:id="rId3"/>
              </a:rPr>
              <a:t>arXiv:1208.1520v2</a:t>
            </a:r>
            <a:r>
              <a:rPr lang="en-GB" sz="1050" b="1" dirty="0" smtClean="0"/>
              <a:t>      ;   </a:t>
            </a:r>
            <a:r>
              <a:rPr lang="en-GB" sz="1050" dirty="0" smtClean="0"/>
              <a:t>Ralf Ulrich  </a:t>
            </a:r>
            <a:r>
              <a:rPr lang="en-GB" sz="1050" dirty="0"/>
              <a:t>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6912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53" y="1016732"/>
            <a:ext cx="7969501" cy="5056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6381328"/>
            <a:ext cx="7197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Pierre Auger Collaboration </a:t>
            </a:r>
            <a:r>
              <a:rPr lang="en-GB" sz="1050" b="1" dirty="0" smtClean="0">
                <a:hlinkClick r:id="rId3"/>
              </a:rPr>
              <a:t>arXiv:1208.1520v2</a:t>
            </a:r>
            <a:r>
              <a:rPr lang="en-GB" sz="1050" b="1" dirty="0" smtClean="0"/>
              <a:t>      ;   </a:t>
            </a:r>
            <a:r>
              <a:rPr lang="en-GB" sz="1050" dirty="0" smtClean="0"/>
              <a:t>Ralf Ulrich  </a:t>
            </a:r>
            <a:r>
              <a:rPr lang="en-GB" sz="1050" dirty="0"/>
              <a:t>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4240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62" y="790599"/>
            <a:ext cx="7270876" cy="52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3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51720" y="3124720"/>
                <a:ext cx="4355771" cy="68158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/>
                  <a:t>Energy Calibration of the surface </a:t>
                </a:r>
                <a:r>
                  <a:rPr lang="en-GB" sz="1600" dirty="0" err="1" smtClean="0"/>
                  <a:t>dectector</a:t>
                </a:r>
                <a:endParaRPr lang="en-GB" sz="16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3124720"/>
                <a:ext cx="4355771" cy="681585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2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Shower size/energy estimation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62" y="1550433"/>
            <a:ext cx="6856876" cy="3757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4410" y="5841268"/>
            <a:ext cx="2589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A. Schulz, D. </a:t>
            </a:r>
            <a:r>
              <a:rPr lang="en-US" sz="1300" dirty="0" err="1" smtClean="0"/>
              <a:t>Ravignani</a:t>
            </a:r>
            <a:r>
              <a:rPr lang="en-US" sz="1300" dirty="0" smtClean="0"/>
              <a:t> ICRC 2013 </a:t>
            </a:r>
            <a:r>
              <a:rPr lang="en-GB" sz="1400" b="1" dirty="0">
                <a:hlinkClick r:id="rId3"/>
              </a:rPr>
              <a:t>arXiv:1307.5059v1</a:t>
            </a:r>
            <a:r>
              <a:rPr lang="en-GB" sz="1400" b="1" dirty="0"/>
              <a:t> 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721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10" y="1160748"/>
            <a:ext cx="8232068" cy="5308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64" y="6207695"/>
            <a:ext cx="258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 Schulz, D. </a:t>
            </a:r>
            <a:r>
              <a:rPr lang="en-US" sz="1200" dirty="0" err="1" smtClean="0"/>
              <a:t>Ravignani</a:t>
            </a:r>
            <a:r>
              <a:rPr lang="en-US" sz="1200" dirty="0" smtClean="0"/>
              <a:t> ICRC 2013 </a:t>
            </a:r>
            <a:r>
              <a:rPr lang="en-GB" sz="1200" b="1" dirty="0">
                <a:hlinkClick r:id="rId3"/>
              </a:rPr>
              <a:t>arXiv:1307.5059v1</a:t>
            </a:r>
            <a:r>
              <a:rPr lang="en-GB" sz="1200" b="1" dirty="0"/>
              <a:t>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361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35068"/>
            <a:ext cx="3435287" cy="3098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6772" y="5625244"/>
            <a:ext cx="6228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99"/>
                </a:solidFill>
              </a:rPr>
              <a:t>Calibrate shower size estimators to calorimetric FD energy using</a:t>
            </a:r>
          </a:p>
          <a:p>
            <a:r>
              <a:rPr lang="en-GB" sz="1600" dirty="0">
                <a:solidFill>
                  <a:srgbClr val="000099"/>
                </a:solidFill>
              </a:rPr>
              <a:t>unbiased subset of hybrid events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6110689"/>
            <a:ext cx="2589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A. Schulz, D. </a:t>
            </a:r>
            <a:r>
              <a:rPr lang="en-US" sz="1300" dirty="0" err="1" smtClean="0"/>
              <a:t>Ravignani</a:t>
            </a:r>
            <a:r>
              <a:rPr lang="en-US" sz="1300" dirty="0" smtClean="0"/>
              <a:t> ICRC 2013 </a:t>
            </a:r>
            <a:r>
              <a:rPr lang="en-GB" sz="1400" b="1" dirty="0">
                <a:hlinkClick r:id="rId3"/>
              </a:rPr>
              <a:t>arXiv:1307.5059v1</a:t>
            </a:r>
            <a:r>
              <a:rPr lang="en-GB" sz="1400" b="1" dirty="0"/>
              <a:t> 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4636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shower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64804"/>
            <a:ext cx="3492388" cy="3568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4" y="1188316"/>
            <a:ext cx="3924105" cy="2737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090" y="4266123"/>
            <a:ext cx="2975625" cy="19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5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8" y="992027"/>
            <a:ext cx="3770984" cy="2772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3251891">
            <a:off x="2286546" y="2104799"/>
            <a:ext cx="1756213" cy="120154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Air shower observables: Surface Detector Array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255213"/>
            <a:ext cx="3777779" cy="250912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372200" y="2622596"/>
            <a:ext cx="0" cy="79208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328084" y="2533287"/>
            <a:ext cx="936104" cy="1732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099" y="3645996"/>
            <a:ext cx="1293750" cy="446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03223">
            <a:off x="2271908" y="2134647"/>
            <a:ext cx="1732041" cy="11503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922993" y="4669396"/>
                <a:ext cx="3780420" cy="821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sz="1600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1600" i="1" dirty="0" err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dirty="0" err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600" i="1" dirty="0" err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  <m:r>
                      <a:rPr lang="en-GB" sz="1600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 smtClean="0">
                    <a:solidFill>
                      <a:srgbClr val="006600"/>
                    </a:solidFill>
                  </a:rPr>
                  <a:t> Shower size estimator from LDF</a:t>
                </a:r>
              </a:p>
              <a:p>
                <a:pPr marL="355600"/>
                <a:r>
                  <a:rPr lang="en-GB" sz="1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1500m grid: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4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  <m:r>
                      <a:rPr lang="en-GB" sz="1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=1000</m:t>
                    </m:r>
                    <m:r>
                      <a:rPr lang="en-GB" sz="1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55600"/>
                <a:r>
                  <a:rPr lang="en-GB" sz="1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750m </a:t>
                </a:r>
                <a:r>
                  <a:rPr lang="en-GB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grid: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4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  <m:r>
                      <a:rPr lang="en-GB" sz="14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45</m:t>
                    </m:r>
                    <m:r>
                      <a:rPr lang="en-GB" sz="14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993" y="4669396"/>
                <a:ext cx="3780420" cy="821635"/>
              </a:xfrm>
              <a:prstGeom prst="rect">
                <a:avLst/>
              </a:prstGeom>
              <a:blipFill rotWithShape="0">
                <a:blip r:embed="rId5"/>
                <a:stretch>
                  <a:fillRect t="-1481"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560332" y="5592107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Model, data-based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244408" y="5013176"/>
            <a:ext cx="180020" cy="477855"/>
          </a:xfrm>
          <a:prstGeom prst="straightConnector1">
            <a:avLst/>
          </a:prstGeom>
          <a:ln w="25400">
            <a:solidFill>
              <a:srgbClr val="0066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64" y="4144266"/>
            <a:ext cx="3843139" cy="22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0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Remind previous presentation: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Depth </a:t>
            </a:r>
            <a:r>
              <a:rPr lang="en-US" sz="2400" dirty="0"/>
              <a:t>of shower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345155"/>
            <a:ext cx="7398822" cy="3388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04" y="5835935"/>
            <a:ext cx="3086100" cy="466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140" y="5769260"/>
            <a:ext cx="3562350" cy="533400"/>
          </a:xfrm>
          <a:prstGeom prst="rect">
            <a:avLst/>
          </a:prstGeom>
        </p:spPr>
      </p:pic>
      <p:pic>
        <p:nvPicPr>
          <p:cNvPr id="8" name="Picture 7" descr="C:\Users\João\Desktop\Thesis\Thesis\Mathematic\GHe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940" y="897405"/>
            <a:ext cx="2017472" cy="115284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07449" y="1476665"/>
            <a:ext cx="872124" cy="30777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44000"/>
                </a:schemeClr>
              </a:gs>
              <a:gs pos="100000">
                <a:schemeClr val="bg1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Xmax</a:t>
            </a:r>
            <a:endPara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607022" y="911640"/>
            <a:ext cx="1" cy="485024"/>
          </a:xfrm>
          <a:prstGeom prst="line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35696" y="1006919"/>
            <a:ext cx="1890210" cy="606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6600"/>
                </a:solidFill>
              </a:rPr>
              <a:t>Longitudinal Profile (on atmosphere)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652" y="6415444"/>
            <a:ext cx="3355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V. De Sousa ; E.J. </a:t>
            </a:r>
            <a:r>
              <a:rPr lang="en-GB" sz="1050" dirty="0" err="1" smtClean="0"/>
              <a:t>Ahn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4695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From Longitudinal Profiles, the composition seem to get heavier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Is it getting heavier? Or is it some change in cross section?</a:t>
                </a:r>
              </a:p>
              <a:p>
                <a:pPr>
                  <a:spcBef>
                    <a:spcPts val="18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2200" b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GB" sz="2200" b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200" b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200" b="0" i="0" dirty="0"/>
                  <a:t> completely not compatible with </a:t>
                </a:r>
                <a:r>
                  <a:rPr lang="en-US" sz="2200" b="0" i="0" dirty="0" smtClean="0"/>
                  <a:t>EPOS-LHC</a:t>
                </a:r>
                <a:endParaRPr lang="en-GB" sz="2200" b="0" i="0" dirty="0" smtClean="0"/>
              </a:p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Deficit </a:t>
                </a:r>
                <a:r>
                  <a:rPr lang="en-GB" sz="2200" b="0" i="0" dirty="0"/>
                  <a:t>of </a:t>
                </a:r>
                <a:r>
                  <a:rPr lang="en-GB" sz="2200" b="0" i="0" dirty="0" err="1" smtClean="0"/>
                  <a:t>muons</a:t>
                </a:r>
                <a:r>
                  <a:rPr lang="en-GB" sz="2200" b="0" i="0" dirty="0" smtClean="0"/>
                  <a:t> in the models</a:t>
                </a:r>
              </a:p>
              <a:p>
                <a:pPr>
                  <a:spcBef>
                    <a:spcPts val="1800"/>
                  </a:spcBef>
                </a:pPr>
                <a:endParaRPr lang="en-GB" sz="2200" b="0" i="0" dirty="0" smtClean="0"/>
              </a:p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Still work needed to be done</a:t>
                </a:r>
              </a:p>
              <a:p>
                <a:pPr lvl="1"/>
                <a:r>
                  <a:rPr lang="en-GB" dirty="0" smtClean="0"/>
                  <a:t>And work on the future upgrade, to disentangle this questions.</a:t>
                </a:r>
                <a:endParaRPr lang="en-US" b="0" i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15" t="-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591780" y="2060848"/>
            <a:ext cx="4038682" cy="314813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27000" dist="127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6286" y="2673329"/>
            <a:ext cx="2415781" cy="2180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16700" y="2103349"/>
                <a:ext cx="2527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olidFill>
                      <a:srgbClr val="99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990000"/>
                    </a:solidFill>
                  </a:rPr>
                  <a:t>Muons</a:t>
                </a:r>
                <a:r>
                  <a:rPr lang="en-US" dirty="0" smtClean="0">
                    <a:solidFill>
                      <a:srgbClr val="99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990000"/>
                    </a:solidFill>
                  </a:rPr>
                  <a:t> </a:t>
                </a:r>
                <a:endParaRPr lang="en-US" sz="1400" dirty="0" smtClean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700" y="2103349"/>
                <a:ext cx="2527599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44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62838" y="2463765"/>
                <a:ext cx="1313589" cy="31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0079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0079C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0079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sup>
                      </m:sSup>
                      <m:r>
                        <a:rPr lang="en-GB" sz="1400" b="1" i="1" smtClean="0">
                          <a:solidFill>
                            <a:srgbClr val="0079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1" i="1" smtClean="0">
                          <a:solidFill>
                            <a:srgbClr val="0079CC"/>
                          </a:solidFill>
                          <a:latin typeface="Cambria Math" panose="02040503050406030204" pitchFamily="18" charset="0"/>
                        </a:rPr>
                        <m:t>𝒆𝑽</m:t>
                      </m:r>
                    </m:oMath>
                  </m:oMathPara>
                </a14:m>
                <a:endParaRPr lang="en-US" sz="1400" b="1" dirty="0" smtClean="0">
                  <a:solidFill>
                    <a:srgbClr val="0079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838" y="2463765"/>
                <a:ext cx="1313589" cy="3125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59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062601"/>
            <a:ext cx="3648963" cy="952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036" y="1061418"/>
            <a:ext cx="2655519" cy="772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795" y="1833881"/>
            <a:ext cx="1707750" cy="381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9" y="3865771"/>
            <a:ext cx="2798636" cy="1185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5066213"/>
            <a:ext cx="1733625" cy="29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2061" y="2980253"/>
            <a:ext cx="3633864" cy="3440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5372504"/>
            <a:ext cx="2302875" cy="8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6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Muonic</a:t>
            </a:r>
            <a:r>
              <a:rPr lang="en-US" dirty="0" smtClean="0"/>
              <a:t> contribution </a:t>
            </a:r>
            <a:r>
              <a:rPr lang="en-US" dirty="0"/>
              <a:t>in hybrid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029" y="1312829"/>
            <a:ext cx="3607733" cy="242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879" y="4107353"/>
            <a:ext cx="3593695" cy="25260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863" y="4398536"/>
            <a:ext cx="4421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rgbClr val="C00000"/>
                </a:solidFill>
              </a:rPr>
              <a:t>Idea: </a:t>
            </a:r>
            <a:r>
              <a:rPr lang="en-GB" sz="1600" dirty="0">
                <a:solidFill>
                  <a:srgbClr val="C00000"/>
                </a:solidFill>
              </a:rPr>
              <a:t>Re-simulate measured hybrid </a:t>
            </a:r>
            <a:r>
              <a:rPr lang="en-GB" sz="1600" dirty="0" smtClean="0">
                <a:solidFill>
                  <a:srgbClr val="C00000"/>
                </a:solidFill>
              </a:rPr>
              <a:t>events(FD+SD)</a:t>
            </a:r>
            <a:endParaRPr lang="en-GB" sz="1600" dirty="0">
              <a:solidFill>
                <a:srgbClr val="C00000"/>
              </a:solidFill>
            </a:endParaRPr>
          </a:p>
          <a:p>
            <a:r>
              <a:rPr lang="en-GB" sz="1600" dirty="0"/>
              <a:t>● Match longitudinal FD light profile</a:t>
            </a:r>
          </a:p>
          <a:p>
            <a:r>
              <a:rPr lang="en-GB" sz="1600" dirty="0"/>
              <a:t>● Rescale ground signal to match SD data</a:t>
            </a:r>
          </a:p>
          <a:p>
            <a:r>
              <a:rPr lang="en-GB" sz="1600" dirty="0"/>
              <a:t>● Contributions of EM and </a:t>
            </a:r>
            <a:r>
              <a:rPr lang="en-GB" sz="1600" dirty="0" err="1"/>
              <a:t>muon</a:t>
            </a:r>
            <a:r>
              <a:rPr lang="en-GB" sz="1600" dirty="0"/>
              <a:t> </a:t>
            </a:r>
            <a:r>
              <a:rPr lang="en-GB" sz="1600" dirty="0" smtClean="0"/>
              <a:t>component vary </a:t>
            </a:r>
            <a:r>
              <a:rPr lang="en-GB" sz="1600" dirty="0"/>
              <a:t>with zenith angle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74934" y="5865991"/>
                <a:ext cx="2567177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𝑟𝑒𝑠𝑐</m:t>
                          </m:r>
                        </m:sub>
                      </m:sSub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34" y="5865991"/>
                <a:ext cx="2567177" cy="299313"/>
              </a:xfrm>
              <a:prstGeom prst="rect">
                <a:avLst/>
              </a:prstGeom>
              <a:blipFill rotWithShape="0">
                <a:blip r:embed="rId4"/>
                <a:stretch>
                  <a:fillRect l="-1663" r="-475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9532" y="992323"/>
                <a:ext cx="431477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C00000"/>
                    </a:solidFill>
                  </a:rPr>
                  <a:t>We don’t have the expected signal on the ground (LDF-Lateral distribution Function)</a:t>
                </a:r>
              </a:p>
              <a:p>
                <a:endParaRPr lang="en-GB" dirty="0" smtClean="0">
                  <a:solidFill>
                    <a:srgbClr val="C00000"/>
                  </a:solidFill>
                </a:endParaRPr>
              </a:p>
              <a:p>
                <a:endParaRPr lang="en-GB" dirty="0">
                  <a:solidFill>
                    <a:srgbClr val="C00000"/>
                  </a:solidFill>
                </a:endParaRPr>
              </a:p>
              <a:p>
                <a:r>
                  <a:rPr lang="en-GB" dirty="0" smtClean="0">
                    <a:solidFill>
                      <a:srgbClr val="C00000"/>
                    </a:solidFill>
                  </a:rPr>
                  <a:t>From hybrid events:</a:t>
                </a:r>
              </a:p>
              <a:p>
                <a:pPr marL="447675"/>
                <a:r>
                  <a:rPr lang="en-GB" sz="1500" dirty="0" smtClean="0">
                    <a:solidFill>
                      <a:srgbClr val="006600"/>
                    </a:solidFill>
                  </a:rPr>
                  <a:t>Longitudinal Profile (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sz="15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𝐶𝑎𝑙𝑜𝑟𝑖𝑚𝑒𝑡𝑟𝑦</m:t>
                    </m:r>
                  </m:oMath>
                </a14:m>
                <a:r>
                  <a:rPr lang="en-US" sz="1500" dirty="0" smtClean="0">
                    <a:solidFill>
                      <a:srgbClr val="006600"/>
                    </a:solidFill>
                  </a:rPr>
                  <a:t>)</a:t>
                </a:r>
              </a:p>
              <a:p>
                <a:pPr marL="447675"/>
                <a:r>
                  <a:rPr lang="en-GB" sz="1500" dirty="0" smtClean="0">
                    <a:solidFill>
                      <a:srgbClr val="006600"/>
                    </a:solidFill>
                  </a:rPr>
                  <a:t>Lateral Profile (LDF)</a:t>
                </a:r>
                <a:endParaRPr lang="en-US" sz="15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992323"/>
                <a:ext cx="4314772" cy="1938992"/>
              </a:xfrm>
              <a:prstGeom prst="rect">
                <a:avLst/>
              </a:prstGeom>
              <a:blipFill rotWithShape="0">
                <a:blip r:embed="rId5"/>
                <a:stretch>
                  <a:fillRect l="-1271" t="-1887" b="-2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26708" y="3429000"/>
                <a:ext cx="3780420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 smtClean="0">
                    <a:solidFill>
                      <a:schemeClr val="tx1"/>
                    </a:solidFill>
                  </a:rPr>
                  <a:t>Choose an Energy bin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5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5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18.8</m:t>
                        </m:r>
                      </m:sup>
                    </m:sSup>
                    <m:r>
                      <a:rPr lang="en-GB" sz="1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19.2</m:t>
                        </m:r>
                      </m:sup>
                    </m:sSup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sz="1500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𝑙𝑎𝑏</m:t>
                          </m:r>
                        </m:sub>
                      </m:sSub>
                      <m:r>
                        <a:rPr lang="en-GB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GB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𝐸𝑒𝑉</m:t>
                      </m:r>
                      <m:r>
                        <a:rPr lang="en-GB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→  </m:t>
                      </m:r>
                      <m:sSub>
                        <m:sSubPr>
                          <m:ctrlPr>
                            <a:rPr lang="en-GB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en-GB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=137 </m:t>
                      </m:r>
                      <m:r>
                        <a:rPr lang="en-GB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𝑇𝑒𝑉</m:t>
                      </m:r>
                    </m:oMath>
                  </m:oMathPara>
                </a14:m>
                <a:endParaRPr lang="en-US" sz="1500" dirty="0" smtClean="0">
                  <a:solidFill>
                    <a:schemeClr val="tx1"/>
                  </a:solidFill>
                </a:endParaRPr>
              </a:p>
              <a:p>
                <a:pPr algn="ctr">
                  <a:spcBef>
                    <a:spcPts val="1200"/>
                  </a:spcBef>
                </a:pPr>
                <a:r>
                  <a:rPr lang="en-GB" sz="1500" b="0" dirty="0" smtClean="0">
                    <a:solidFill>
                      <a:schemeClr val="tx1"/>
                    </a:solidFill>
                  </a:rPr>
                  <a:t>Cosmic ray </a:t>
                </a:r>
                <a:r>
                  <a:rPr lang="en-GB" sz="1500" dirty="0"/>
                  <a:t>i</a:t>
                </a:r>
                <a:r>
                  <a:rPr lang="en-GB" sz="1500" dirty="0" smtClean="0"/>
                  <a:t>nclination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&lt;60°</m:t>
                    </m:r>
                  </m:oMath>
                </a14:m>
                <a:endParaRPr lang="en-US" sz="1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08" y="3429000"/>
                <a:ext cx="3780420" cy="938719"/>
              </a:xfrm>
              <a:prstGeom prst="rect">
                <a:avLst/>
              </a:prstGeom>
              <a:blipFill rotWithShape="0">
                <a:blip r:embed="rId6"/>
                <a:stretch>
                  <a:fillRect l="-645" t="-1307" b="-6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674304" y="989664"/>
            <a:ext cx="41367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sz="1500" dirty="0" smtClean="0">
                <a:solidFill>
                  <a:srgbClr val="006600"/>
                </a:solidFill>
              </a:rPr>
              <a:t>Atmosphere -&gt; FD -&gt; Longitudinal Profile </a:t>
            </a:r>
            <a:endParaRPr lang="en-US" sz="1500" dirty="0">
              <a:solidFill>
                <a:srgbClr val="0066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08004" y="3789911"/>
            <a:ext cx="481388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sz="1500" dirty="0" smtClean="0">
                <a:solidFill>
                  <a:srgbClr val="006600"/>
                </a:solidFill>
              </a:rPr>
              <a:t>Ground -&gt; SD -&gt;LDF </a:t>
            </a:r>
            <a:r>
              <a:rPr lang="en-GB" sz="1400" dirty="0" smtClean="0">
                <a:solidFill>
                  <a:srgbClr val="006600"/>
                </a:solidFill>
              </a:rPr>
              <a:t>(</a:t>
            </a:r>
            <a:r>
              <a:rPr lang="en-GB" sz="1400" dirty="0">
                <a:solidFill>
                  <a:srgbClr val="006600"/>
                </a:solidFill>
              </a:rPr>
              <a:t>Lateral distribution </a:t>
            </a:r>
            <a:r>
              <a:rPr lang="en-GB" sz="1400" dirty="0" smtClean="0">
                <a:solidFill>
                  <a:srgbClr val="006600"/>
                </a:solidFill>
              </a:rPr>
              <a:t>Function)</a:t>
            </a:r>
            <a:endParaRPr lang="en-US" sz="1400" dirty="0">
              <a:solidFill>
                <a:srgbClr val="00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652" y="634582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G. Farrar ICRC2013 </a:t>
            </a:r>
            <a:r>
              <a:rPr lang="en-GB" sz="1050" b="1" dirty="0">
                <a:hlinkClick r:id="rId7"/>
              </a:rPr>
              <a:t>arXiv:1307.5059v1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2871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Muonic contribution in hybrid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847" y="3068960"/>
            <a:ext cx="4786579" cy="3246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38" y="4257092"/>
            <a:ext cx="3277362" cy="2318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97569" y="1353380"/>
                <a:ext cx="2567177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𝑟𝑒𝑠𝑐</m:t>
                          </m:r>
                        </m:sub>
                      </m:sSub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569" y="1353380"/>
                <a:ext cx="2567177" cy="299313"/>
              </a:xfrm>
              <a:prstGeom prst="rect">
                <a:avLst/>
              </a:prstGeom>
              <a:blipFill rotWithShape="0">
                <a:blip r:embed="rId4"/>
                <a:stretch>
                  <a:fillRect l="-1659" r="-237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053549" y="1775718"/>
            <a:ext cx="3780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00099"/>
                </a:solidFill>
              </a:rPr>
              <a:t>Muon</a:t>
            </a:r>
            <a:r>
              <a:rPr lang="en-GB" sz="1600" dirty="0">
                <a:solidFill>
                  <a:srgbClr val="000099"/>
                </a:solidFill>
              </a:rPr>
              <a:t> number in simulations is too low by at least a factor of 1.3</a:t>
            </a:r>
          </a:p>
          <a:p>
            <a:r>
              <a:rPr lang="en-GB" sz="1600" dirty="0">
                <a:solidFill>
                  <a:srgbClr val="000099"/>
                </a:solidFill>
              </a:rPr>
              <a:t>Beware: Fixing models with two factors is probably not the end of story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547" y="3990546"/>
            <a:ext cx="3780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6600"/>
                </a:solidFill>
              </a:rPr>
              <a:t>Energy </a:t>
            </a:r>
            <a:r>
              <a:rPr lang="en-US" sz="1600" dirty="0" smtClean="0">
                <a:solidFill>
                  <a:srgbClr val="006600"/>
                </a:solidFill>
              </a:rPr>
              <a:t>Rescaling </a:t>
            </a:r>
            <a:r>
              <a:rPr lang="en-US" sz="1600" dirty="0" smtClean="0">
                <a:solidFill>
                  <a:srgbClr val="006600"/>
                </a:solidFill>
                <a:sym typeface="Wingdings" panose="05000000000000000000" pitchFamily="2" charset="2"/>
              </a:rPr>
              <a:t> EM rescaling</a:t>
            </a:r>
            <a:r>
              <a:rPr lang="en-US" sz="1600" dirty="0" smtClean="0">
                <a:solidFill>
                  <a:srgbClr val="006600"/>
                </a:solidFill>
              </a:rPr>
              <a:t>:</a:t>
            </a:r>
            <a:endParaRPr lang="en-US" sz="1600" dirty="0">
              <a:solidFill>
                <a:srgbClr val="0066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87" y="1598515"/>
            <a:ext cx="3107797" cy="21545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2127" y="963398"/>
            <a:ext cx="31497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006600"/>
                </a:solidFill>
              </a:rPr>
              <a:t>Ground Signal from MC</a:t>
            </a:r>
            <a:br>
              <a:rPr lang="en-GB" sz="1600" dirty="0" smtClean="0">
                <a:solidFill>
                  <a:srgbClr val="006600"/>
                </a:solidFill>
              </a:rPr>
            </a:br>
            <a:r>
              <a:rPr lang="en-GB" sz="1400" dirty="0" smtClean="0">
                <a:solidFill>
                  <a:srgbClr val="006600"/>
                </a:solidFill>
              </a:rPr>
              <a:t>have different EM/</a:t>
            </a:r>
            <a:r>
              <a:rPr lang="en-GB" sz="1400" dirty="0" err="1" smtClean="0">
                <a:solidFill>
                  <a:srgbClr val="006600"/>
                </a:solidFill>
              </a:rPr>
              <a:t>muon</a:t>
            </a:r>
            <a:r>
              <a:rPr lang="en-GB" sz="1400" dirty="0" smtClean="0">
                <a:solidFill>
                  <a:srgbClr val="006600"/>
                </a:solidFill>
              </a:rPr>
              <a:t> component</a:t>
            </a:r>
            <a:endParaRPr lang="en-US" sz="1400" dirty="0">
              <a:solidFill>
                <a:srgbClr val="00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3759" y="640436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G. Farrar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7251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 Measurement of </a:t>
            </a:r>
            <a:r>
              <a:rPr lang="en-GB" dirty="0" err="1" smtClean="0"/>
              <a:t>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photon_12_0deg.xz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3702" r="26548"/>
          <a:stretch/>
        </p:blipFill>
        <p:spPr>
          <a:xfrm flipH="1">
            <a:off x="972369" y="1485391"/>
            <a:ext cx="1835435" cy="3036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034" y="908721"/>
            <a:ext cx="2304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006600"/>
                </a:solidFill>
              </a:rPr>
              <a:t>Vertical Showers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79451" y="1363198"/>
            <a:ext cx="1948433" cy="34699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722932" y="2219719"/>
            <a:ext cx="3337436" cy="1624396"/>
          </a:xfrm>
          <a:prstGeom prst="rect">
            <a:avLst/>
          </a:prstGeom>
        </p:spPr>
      </p:pic>
      <p:pic>
        <p:nvPicPr>
          <p:cNvPr id="12" name="Picture 11" descr="photon_12_0deg.xz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3702" r="26548"/>
          <a:stretch/>
        </p:blipFill>
        <p:spPr>
          <a:xfrm rot="18384688" flipH="1">
            <a:off x="5670978" y="1037637"/>
            <a:ext cx="1835435" cy="30364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8382659">
            <a:off x="6795415" y="955022"/>
            <a:ext cx="1600358" cy="34699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90883">
            <a:off x="5564474" y="1852527"/>
            <a:ext cx="3403049" cy="143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77810" y="908720"/>
            <a:ext cx="2334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006600"/>
                </a:solidFill>
              </a:rPr>
              <a:t>Inclined Showers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637" y="3744365"/>
            <a:ext cx="9144000" cy="1188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78853" y="3774180"/>
            <a:ext cx="8505615" cy="0"/>
          </a:xfrm>
          <a:prstGeom prst="line">
            <a:avLst/>
          </a:prstGeom>
          <a:ln w="317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438883" y="3475492"/>
            <a:ext cx="829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600" b="1" dirty="0" smtClean="0">
                <a:solidFill>
                  <a:srgbClr val="C00000"/>
                </a:solidFill>
              </a:rPr>
              <a:t>Ground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46" y="4442831"/>
            <a:ext cx="3107797" cy="2154521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2879812" y="3969060"/>
            <a:ext cx="648072" cy="252028"/>
          </a:xfrm>
          <a:prstGeom prst="straightConnector1">
            <a:avLst/>
          </a:prstGeom>
          <a:ln w="444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45435" y="3873231"/>
            <a:ext cx="232494" cy="1039305"/>
          </a:xfrm>
          <a:prstGeom prst="straightConnector1">
            <a:avLst/>
          </a:prstGeom>
          <a:ln w="444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677929" y="4740130"/>
            <a:ext cx="2214551" cy="926094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Very inclined events:</a:t>
            </a:r>
            <a:br>
              <a:rPr lang="en-GB" sz="1600" dirty="0" smtClean="0"/>
            </a:br>
            <a:r>
              <a:rPr lang="en-GB" sz="1600" dirty="0" smtClean="0"/>
              <a:t>Almost all particles are </a:t>
            </a:r>
            <a:r>
              <a:rPr lang="en-GB" sz="1600" dirty="0" err="1" smtClean="0"/>
              <a:t>muons</a:t>
            </a:r>
            <a:endParaRPr lang="en-GB" sz="1600" dirty="0"/>
          </a:p>
        </p:txBody>
      </p:sp>
      <p:sp>
        <p:nvSpPr>
          <p:cNvPr id="30" name="Rounded Rectangle 29"/>
          <p:cNvSpPr/>
          <p:nvPr/>
        </p:nvSpPr>
        <p:spPr>
          <a:xfrm>
            <a:off x="645724" y="4740130"/>
            <a:ext cx="2214551" cy="926094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Vertical events:</a:t>
            </a:r>
            <a:br>
              <a:rPr lang="en-GB" sz="1600" dirty="0" smtClean="0"/>
            </a:br>
            <a:r>
              <a:rPr lang="en-GB" sz="1600" dirty="0" smtClean="0"/>
              <a:t>Have a big EM component</a:t>
            </a:r>
            <a:endParaRPr lang="en-GB" sz="1600" dirty="0"/>
          </a:p>
        </p:txBody>
      </p:sp>
      <p:sp>
        <p:nvSpPr>
          <p:cNvPr id="20" name="Rectangle 19"/>
          <p:cNvSpPr/>
          <p:nvPr/>
        </p:nvSpPr>
        <p:spPr>
          <a:xfrm>
            <a:off x="3506589" y="3969060"/>
            <a:ext cx="2450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b="1" dirty="0" smtClean="0">
                <a:solidFill>
                  <a:srgbClr val="C00000"/>
                </a:solidFill>
              </a:rPr>
              <a:t>Ground signal as function of the cosmic ray angle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5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26599</TotalTime>
  <Words>1269</Words>
  <Application>Microsoft Office PowerPoint</Application>
  <PresentationFormat>On-screen Show (4:3)</PresentationFormat>
  <Paragraphs>351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Arial</vt:lpstr>
      <vt:lpstr>Calibri</vt:lpstr>
      <vt:lpstr>Cambria Math</vt:lpstr>
      <vt:lpstr>Courier New</vt:lpstr>
      <vt:lpstr>Lucida Grande</vt:lpstr>
      <vt:lpstr>NimbusRomNo9L-Regu</vt:lpstr>
      <vt:lpstr>Tw Cen MT</vt:lpstr>
      <vt:lpstr>Ubuntu-Bold</vt:lpstr>
      <vt:lpstr>Wingdings</vt:lpstr>
      <vt:lpstr>Tema do Office</vt:lpstr>
      <vt:lpstr>Measurement of the Muon content of EAS with the Pierre Auger Observatory</vt:lpstr>
      <vt:lpstr>Outline</vt:lpstr>
      <vt:lpstr>Pierre Auger detectors Review</vt:lpstr>
      <vt:lpstr>Remind previous presentation: Depth of shower maximum</vt:lpstr>
      <vt:lpstr>From ⟨Xmax⟩ and σX to ⟨ln⁡A⟩ and σln⁡A using air shower simulations</vt:lpstr>
      <vt:lpstr>Air shower observables: Surface Detector Array</vt:lpstr>
      <vt:lpstr>Muonic contribution in hybrid events</vt:lpstr>
      <vt:lpstr>Muonic contribution in hybrid events</vt:lpstr>
      <vt:lpstr>Direct Measurement of muons</vt:lpstr>
      <vt:lpstr>Muon Production Depth</vt:lpstr>
      <vt:lpstr>Muon Production Depth</vt:lpstr>
      <vt:lpstr>⟨ln⁡A⟩ from ⟨X_max⟩ and  muon production depth</vt:lpstr>
      <vt:lpstr>Indirect measurements</vt:lpstr>
      <vt:lpstr>Asymmetry of the Signal Rise Time</vt:lpstr>
      <vt:lpstr>Asymmetry of the Signal Rise Time</vt:lpstr>
      <vt:lpstr>Muon counting: Muon scale from very inclined air showers</vt:lpstr>
      <vt:lpstr>Indirect muon measurements</vt:lpstr>
      <vt:lpstr>Muon counting: Muon fraction from signal shape</vt:lpstr>
      <vt:lpstr>Muon counting: Muon fraction from signal shape</vt:lpstr>
      <vt:lpstr>Muon counting: Muon fraction from signal shape</vt:lpstr>
      <vt:lpstr>Muon counting: Muon fraction from signal shape</vt:lpstr>
      <vt:lpstr>Muon counting: Muon fraction from signal shape</vt:lpstr>
      <vt:lpstr>Review</vt:lpstr>
      <vt:lpstr>Summary</vt:lpstr>
      <vt:lpstr>PowerPoint Presentation</vt:lpstr>
      <vt:lpstr>Backup Slides</vt:lpstr>
      <vt:lpstr>MPD</vt:lpstr>
      <vt:lpstr>PowerPoint Presentation</vt:lpstr>
      <vt:lpstr>Rescaling by G. Farrar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Xmax and Nμ</vt:lpstr>
      <vt:lpstr>PowerPoint Presentation</vt:lpstr>
      <vt:lpstr>Distribution of Xmax</vt:lpstr>
      <vt:lpstr>Shape of Xmax</vt:lpstr>
      <vt:lpstr>Xmax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Shower size/energy estimation</vt:lpstr>
      <vt:lpstr>PowerPoint Presentation</vt:lpstr>
      <vt:lpstr>PowerPoint Presentation</vt:lpstr>
      <vt:lpstr>Depth of shower maximum</vt:lpstr>
      <vt:lpstr>Remind previous presentation: Depth of shower maximum</vt:lpstr>
      <vt:lpstr>Summary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João</dc:creator>
  <cp:lastModifiedBy>Joao Espadanal</cp:lastModifiedBy>
  <cp:revision>617</cp:revision>
  <dcterms:created xsi:type="dcterms:W3CDTF">2011-10-16T13:10:24Z</dcterms:created>
  <dcterms:modified xsi:type="dcterms:W3CDTF">2014-10-28T12:42:28Z</dcterms:modified>
</cp:coreProperties>
</file>