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431" r:id="rId3"/>
    <p:sldId id="432" r:id="rId4"/>
    <p:sldId id="433" r:id="rId5"/>
    <p:sldId id="435" r:id="rId6"/>
    <p:sldId id="434" r:id="rId7"/>
    <p:sldId id="436" r:id="rId8"/>
    <p:sldId id="437" r:id="rId9"/>
    <p:sldId id="439" r:id="rId10"/>
    <p:sldId id="438" r:id="rId11"/>
    <p:sldId id="440" r:id="rId12"/>
    <p:sldId id="442" r:id="rId13"/>
    <p:sldId id="456" r:id="rId14"/>
    <p:sldId id="443" r:id="rId15"/>
    <p:sldId id="441" r:id="rId16"/>
    <p:sldId id="444" r:id="rId17"/>
    <p:sldId id="415" r:id="rId18"/>
    <p:sldId id="445" r:id="rId19"/>
    <p:sldId id="455" r:id="rId20"/>
    <p:sldId id="403" r:id="rId21"/>
    <p:sldId id="420" r:id="rId22"/>
    <p:sldId id="446" r:id="rId23"/>
    <p:sldId id="447" r:id="rId24"/>
    <p:sldId id="448" r:id="rId25"/>
    <p:sldId id="449" r:id="rId26"/>
    <p:sldId id="453" r:id="rId27"/>
    <p:sldId id="451" r:id="rId28"/>
    <p:sldId id="452" r:id="rId29"/>
    <p:sldId id="398" r:id="rId30"/>
    <p:sldId id="414" r:id="rId31"/>
    <p:sldId id="399" r:id="rId32"/>
    <p:sldId id="405" r:id="rId33"/>
    <p:sldId id="417" r:id="rId34"/>
    <p:sldId id="416" r:id="rId35"/>
    <p:sldId id="400" r:id="rId36"/>
    <p:sldId id="401" r:id="rId37"/>
    <p:sldId id="418" r:id="rId38"/>
    <p:sldId id="406" r:id="rId39"/>
    <p:sldId id="419" r:id="rId40"/>
    <p:sldId id="402" r:id="rId41"/>
    <p:sldId id="421" r:id="rId42"/>
    <p:sldId id="422" r:id="rId43"/>
    <p:sldId id="404" r:id="rId44"/>
    <p:sldId id="381" r:id="rId45"/>
    <p:sldId id="380" r:id="rId46"/>
    <p:sldId id="410" r:id="rId47"/>
    <p:sldId id="423" r:id="rId48"/>
    <p:sldId id="425" r:id="rId49"/>
    <p:sldId id="426" r:id="rId50"/>
    <p:sldId id="427" r:id="rId51"/>
    <p:sldId id="408" r:id="rId52"/>
    <p:sldId id="409" r:id="rId53"/>
    <p:sldId id="411" r:id="rId54"/>
    <p:sldId id="424" r:id="rId55"/>
    <p:sldId id="412" r:id="rId56"/>
    <p:sldId id="428" r:id="rId57"/>
    <p:sldId id="429" r:id="rId58"/>
    <p:sldId id="430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61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00"/>
    <a:srgbClr val="003300"/>
    <a:srgbClr val="0052A4"/>
    <a:srgbClr val="800000"/>
    <a:srgbClr val="D60093"/>
    <a:srgbClr val="0000FF"/>
    <a:srgbClr val="33CC33"/>
    <a:srgbClr val="0066CC"/>
    <a:srgbClr val="3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05" autoAdjust="0"/>
  </p:normalViewPr>
  <p:slideViewPr>
    <p:cSldViewPr showGuides="1">
      <p:cViewPr varScale="1">
        <p:scale>
          <a:sx n="82" d="100"/>
          <a:sy n="82" d="100"/>
        </p:scale>
        <p:origin x="120" y="53"/>
      </p:cViewPr>
      <p:guideLst>
        <p:guide orient="horz" pos="38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6" d="100"/>
          <a:sy n="56" d="100"/>
        </p:scale>
        <p:origin x="-2544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E9D15C0-DFAC-4736-861E-6B96C01AA48F}" type="datetimeFigureOut">
              <a:rPr lang="pt-PT"/>
              <a:pPr>
                <a:defRPr/>
              </a:pPr>
              <a:t>24/09/2014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0ADE415-ED36-4ECA-A03B-728078D9EE4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1168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6C6777-98A3-455C-AF55-972A99190A8F}" type="datetimeFigureOut">
              <a:rPr lang="en-GB"/>
              <a:pPr>
                <a:defRPr/>
              </a:pPr>
              <a:t>24/09/2014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A38B42-A417-418B-BFEE-4CB82E2B954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505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7E1051-5056-47E0-9427-DC237DA1243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766060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4D3B57-CDAB-44C9-9640-8D1237AE1A60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08330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8A6634-4951-4B80-8513-EA472AFDCBE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0461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4D3B57-CDAB-44C9-9640-8D1237AE1A60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740047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8A6634-4951-4B80-8513-EA472AFDCBE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757652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1567644" y="3426272"/>
            <a:ext cx="6008712" cy="578792"/>
          </a:xfrm>
          <a:prstGeom prst="roundRect">
            <a:avLst/>
          </a:prstGeom>
          <a:solidFill>
            <a:srgbClr val="990000"/>
          </a:soli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1567644" y="3465004"/>
            <a:ext cx="6008712" cy="54006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755650" y="2097534"/>
            <a:ext cx="7524750" cy="1328738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3" name="Título 1"/>
          <p:cNvSpPr>
            <a:spLocks noGrp="1"/>
          </p:cNvSpPr>
          <p:nvPr>
            <p:ph type="ctrTitle"/>
          </p:nvPr>
        </p:nvSpPr>
        <p:spPr>
          <a:xfrm>
            <a:off x="935596" y="2060848"/>
            <a:ext cx="7272808" cy="13681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PT" dirty="0" smtClean="0"/>
              <a:t>Clique para editar o estilo do título do Modelo Global</a:t>
            </a:r>
            <a:endParaRPr lang="en-US" dirty="0"/>
          </a:p>
        </p:txBody>
      </p:sp>
      <p:sp>
        <p:nvSpPr>
          <p:cNvPr id="14" name="Content Placeholder 15"/>
          <p:cNvSpPr>
            <a:spLocks noGrp="1"/>
          </p:cNvSpPr>
          <p:nvPr>
            <p:ph sz="quarter" idx="13"/>
          </p:nvPr>
        </p:nvSpPr>
        <p:spPr>
          <a:xfrm>
            <a:off x="2735796" y="4473116"/>
            <a:ext cx="3672408" cy="719138"/>
          </a:xfrm>
        </p:spPr>
        <p:txBody>
          <a:bodyPr>
            <a:normAutofit/>
          </a:bodyPr>
          <a:lstStyle>
            <a:lvl1pPr algn="ctr">
              <a:buNone/>
              <a:defRPr sz="2000" b="1" i="0">
                <a:solidFill>
                  <a:srgbClr val="54000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5"/>
          <p:cNvSpPr>
            <a:spLocks noGrp="1"/>
          </p:cNvSpPr>
          <p:nvPr>
            <p:ph sz="quarter" idx="14"/>
          </p:nvPr>
        </p:nvSpPr>
        <p:spPr>
          <a:xfrm>
            <a:off x="2555776" y="6237312"/>
            <a:ext cx="4068452" cy="548680"/>
          </a:xfrm>
        </p:spPr>
        <p:txBody>
          <a:bodyPr anchor="ctr" anchorCtr="0">
            <a:normAutofit/>
          </a:bodyPr>
          <a:lstStyle>
            <a:lvl1pPr algn="ctr">
              <a:buNone/>
              <a:defRPr sz="1600" b="1" i="0">
                <a:solidFill>
                  <a:srgbClr val="540000"/>
                </a:solidFill>
                <a:effectLst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701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9E388-D881-4D63-B457-10F5376B051F}" type="datetime1">
              <a:rPr lang="en-US"/>
              <a:pPr>
                <a:defRPr/>
              </a:pPr>
              <a:t>9/24/2014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EFC16-831C-45AC-8B90-A89B3B4FF0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45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B0E75-A2DB-42A3-BEC8-6EA22FF4A48A}" type="datetime1">
              <a:rPr lang="en-US"/>
              <a:pPr>
                <a:defRPr/>
              </a:pPr>
              <a:t>9/24/2014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062F8-1EFA-4C5C-B179-C6FC6EBA25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504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685800"/>
          </a:xfrm>
        </p:spPr>
        <p:txBody>
          <a:bodyPr/>
          <a:lstStyle>
            <a:lvl1pPr>
              <a:defRPr kumimoji="0" lang="en-US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219200"/>
            <a:ext cx="8153400" cy="531495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A96659E-CEDC-44BE-BB6A-780587CFD8F8}" type="slidenum">
              <a:rPr lang="en-GB"/>
              <a:pPr>
                <a:defRPr/>
              </a:pPr>
              <a:t>‹#›</a:t>
            </a:fld>
            <a:r>
              <a:rPr lang="en-GB" dirty="0"/>
              <a:t>/28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59113" y="6624638"/>
            <a:ext cx="3060700" cy="233362"/>
          </a:xfrm>
        </p:spPr>
        <p:txBody>
          <a:bodyPr/>
          <a:lstStyle>
            <a:lvl1pPr algn="r" eaLnBrk="1" latinLnBrk="0" hangingPunct="1">
              <a:defRPr kumimoji="0" sz="1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46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624638"/>
            <a:ext cx="9144000" cy="233362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0" y="6632575"/>
            <a:ext cx="3048000" cy="233363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800100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Marcador de Posição do Rodapé 4"/>
          <p:cNvSpPr txBox="1">
            <a:spLocks/>
          </p:cNvSpPr>
          <p:nvPr userDrawn="1"/>
        </p:nvSpPr>
        <p:spPr bwMode="auto">
          <a:xfrm>
            <a:off x="71438" y="6634163"/>
            <a:ext cx="2895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5</a:t>
            </a:r>
            <a:r>
              <a:rPr lang="en-US" sz="12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200" b="1" dirty="0" smtClean="0">
                <a:solidFill>
                  <a:schemeClr val="bg1"/>
                </a:solidFill>
              </a:rPr>
              <a:t> MARTA Progress Meeting </a:t>
            </a:r>
          </a:p>
        </p:txBody>
      </p:sp>
      <p:sp>
        <p:nvSpPr>
          <p:cNvPr id="8" name="Marcador de Posição do Rodapé 4"/>
          <p:cNvSpPr txBox="1">
            <a:spLocks/>
          </p:cNvSpPr>
          <p:nvPr userDrawn="1"/>
        </p:nvSpPr>
        <p:spPr bwMode="auto">
          <a:xfrm>
            <a:off x="3132138" y="6642100"/>
            <a:ext cx="2895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1200" b="1" smtClean="0">
                <a:solidFill>
                  <a:schemeClr val="bg1"/>
                </a:solidFill>
              </a:rPr>
              <a:t>João Espadanal</a:t>
            </a:r>
          </a:p>
        </p:txBody>
      </p:sp>
      <p:sp>
        <p:nvSpPr>
          <p:cNvPr id="9" name="Marcador de Posição do Rodapé 4"/>
          <p:cNvSpPr txBox="1">
            <a:spLocks/>
          </p:cNvSpPr>
          <p:nvPr userDrawn="1"/>
        </p:nvSpPr>
        <p:spPr bwMode="auto">
          <a:xfrm>
            <a:off x="6248400" y="6642100"/>
            <a:ext cx="23193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September 2014</a:t>
            </a:r>
          </a:p>
        </p:txBody>
      </p:sp>
      <p:sp>
        <p:nvSpPr>
          <p:cNvPr id="10" name="Marcador de Posição do Rodapé 4"/>
          <p:cNvSpPr txBox="1">
            <a:spLocks/>
          </p:cNvSpPr>
          <p:nvPr userDrawn="1"/>
        </p:nvSpPr>
        <p:spPr bwMode="auto">
          <a:xfrm>
            <a:off x="8712200" y="6632575"/>
            <a:ext cx="4318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/26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42838"/>
            <a:ext cx="681733" cy="684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  <a:ex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3628" y="80963"/>
            <a:ext cx="7031124" cy="647737"/>
          </a:xfrm>
        </p:spPr>
        <p:txBody>
          <a:bodyPr/>
          <a:lstStyle/>
          <a:p>
            <a:r>
              <a:rPr lang="en-GB" noProof="0" dirty="0" smtClean="0"/>
              <a:t>Clique para </a:t>
            </a:r>
            <a:r>
              <a:rPr lang="en-GB" noProof="0" dirty="0" err="1" smtClean="0"/>
              <a:t>editar</a:t>
            </a:r>
            <a:r>
              <a:rPr lang="en-GB" noProof="0" dirty="0" smtClean="0"/>
              <a:t> o </a:t>
            </a:r>
            <a:r>
              <a:rPr lang="en-GB" noProof="0" dirty="0" err="1" smtClean="0"/>
              <a:t>estilo</a:t>
            </a:r>
            <a:r>
              <a:rPr lang="en-GB" noProof="0" dirty="0" smtClean="0"/>
              <a:t> do </a:t>
            </a:r>
            <a:r>
              <a:rPr lang="en-GB" noProof="0" dirty="0" err="1" smtClean="0"/>
              <a:t>título</a:t>
            </a:r>
            <a:r>
              <a:rPr lang="en-GB" noProof="0" dirty="0" smtClean="0"/>
              <a:t> do </a:t>
            </a:r>
            <a:r>
              <a:rPr lang="en-GB" noProof="0" dirty="0" err="1" smtClean="0"/>
              <a:t>Modelo</a:t>
            </a:r>
            <a:r>
              <a:rPr lang="en-GB" noProof="0" dirty="0" smtClean="0"/>
              <a:t> Global</a:t>
            </a:r>
            <a:endParaRPr lang="en-GB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lvl="0"/>
            <a:r>
              <a:rPr lang="en-GB" noProof="0" dirty="0" smtClean="0"/>
              <a:t>Clique para </a:t>
            </a:r>
            <a:r>
              <a:rPr lang="en-GB" noProof="0" dirty="0" err="1" smtClean="0"/>
              <a:t>editar</a:t>
            </a:r>
            <a:r>
              <a:rPr lang="en-GB" noProof="0" dirty="0" smtClean="0"/>
              <a:t> </a:t>
            </a:r>
            <a:r>
              <a:rPr lang="en-GB" noProof="0" dirty="0" err="1" smtClean="0"/>
              <a:t>os</a:t>
            </a:r>
            <a:r>
              <a:rPr lang="en-GB" noProof="0" dirty="0" smtClean="0"/>
              <a:t> </a:t>
            </a:r>
            <a:r>
              <a:rPr lang="en-GB" noProof="0" dirty="0" err="1" smtClean="0"/>
              <a:t>estilos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texto</a:t>
            </a:r>
            <a:r>
              <a:rPr lang="en-GB" noProof="0" dirty="0" smtClean="0"/>
              <a:t> do </a:t>
            </a:r>
            <a:r>
              <a:rPr lang="en-GB" noProof="0" dirty="0" err="1" smtClean="0"/>
              <a:t>modelo</a:t>
            </a:r>
            <a:r>
              <a:rPr lang="en-GB" noProof="0" dirty="0" smtClean="0"/>
              <a:t> global</a:t>
            </a:r>
          </a:p>
          <a:p>
            <a:pPr lvl="1"/>
            <a:r>
              <a:rPr lang="en-GB" noProof="0" dirty="0" smtClean="0"/>
              <a:t>Segundo </a:t>
            </a:r>
            <a:r>
              <a:rPr lang="en-GB" noProof="0" dirty="0" err="1" smtClean="0"/>
              <a:t>nível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Terceiro</a:t>
            </a:r>
            <a:r>
              <a:rPr lang="en-GB" noProof="0" dirty="0" smtClean="0"/>
              <a:t> </a:t>
            </a:r>
            <a:r>
              <a:rPr lang="en-GB" noProof="0" dirty="0" err="1" smtClean="0"/>
              <a:t>nível</a:t>
            </a:r>
            <a:endParaRPr lang="en-GB" noProof="0" dirty="0" smtClean="0"/>
          </a:p>
          <a:p>
            <a:pPr lvl="3"/>
            <a:r>
              <a:rPr lang="en-GB" noProof="0" dirty="0" smtClean="0"/>
              <a:t>Quarto </a:t>
            </a:r>
            <a:r>
              <a:rPr lang="en-GB" noProof="0" dirty="0" err="1" smtClean="0"/>
              <a:t>nível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Quinto</a:t>
            </a:r>
            <a:r>
              <a:rPr lang="en-GB" noProof="0" dirty="0" smtClean="0"/>
              <a:t> </a:t>
            </a:r>
            <a:r>
              <a:rPr lang="en-GB" noProof="0" dirty="0" err="1" smtClean="0"/>
              <a:t>nível</a:t>
            </a:r>
            <a:endParaRPr lang="en-GB" noProof="0" dirty="0"/>
          </a:p>
        </p:txBody>
      </p:sp>
      <p:sp>
        <p:nvSpPr>
          <p:cNvPr id="13" name="Marcador de Posição do Número do Diapositivo 5"/>
          <p:cNvSpPr>
            <a:spLocks noGrp="1"/>
          </p:cNvSpPr>
          <p:nvPr>
            <p:ph type="sldNum" sz="quarter" idx="10"/>
          </p:nvPr>
        </p:nvSpPr>
        <p:spPr>
          <a:xfrm>
            <a:off x="8424863" y="6632575"/>
            <a:ext cx="468312" cy="225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5B46F-3112-4BC7-B12B-273F17A203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325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81D2F-A6D7-4CC9-B1CA-940703F00AAF}" type="datetime1">
              <a:rPr lang="en-US"/>
              <a:pPr>
                <a:defRPr/>
              </a:pPr>
              <a:t>9/24/2014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728D4-FD21-4C7C-A1DA-8F822564A7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1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4015D-E52C-48CB-9240-FF9856010EA4}" type="datetime1">
              <a:rPr lang="en-US"/>
              <a:pPr>
                <a:defRPr/>
              </a:pPr>
              <a:t>9/24/2014</a:t>
            </a:fld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331A8-B6F6-4EDD-BF1D-D9089F2B0C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26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17323-877A-42CA-B01A-9E43AF7FDE0F}" type="datetime1">
              <a:rPr lang="en-US"/>
              <a:pPr>
                <a:defRPr/>
              </a:pPr>
              <a:t>9/24/2014</a:t>
            </a:fld>
            <a:endParaRPr lang="en-US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AD887-C1E0-4CD9-B2AC-194637A588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1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937A0-9E93-4DC2-ABFB-7F19AE3AF65D}" type="datetime1">
              <a:rPr lang="en-US"/>
              <a:pPr>
                <a:defRPr/>
              </a:pPr>
              <a:t>9/24/2014</a:t>
            </a:fld>
            <a:endParaRPr lang="en-US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EF2DC-9F61-413B-B576-E945C56C8D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73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2BD5A-CBB8-4156-BE5D-9769D402E62E}" type="datetime1">
              <a:rPr lang="en-US"/>
              <a:pPr>
                <a:defRPr/>
              </a:pPr>
              <a:t>9/24/2014</a:t>
            </a:fld>
            <a:endParaRPr lang="en-US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DA588-19A8-44F0-B82D-D789E31E99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9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CD368-42C6-4280-86DF-93062100286B}" type="datetime1">
              <a:rPr lang="en-US"/>
              <a:pPr>
                <a:defRPr/>
              </a:pPr>
              <a:t>9/24/2014</a:t>
            </a:fld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25032-C773-4538-8C78-97CA3FFBA1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625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04734-4B28-4AF0-A0C9-0E79CCDC366E}" type="datetime1">
              <a:rPr lang="en-US"/>
              <a:pPr>
                <a:defRPr/>
              </a:pPr>
              <a:t>9/24/2014</a:t>
            </a:fld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51E1E-6A24-45AA-BBBB-7EA7E42B4A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85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1150938" y="152400"/>
            <a:ext cx="7535862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dirty="0" smtClean="0"/>
              <a:t>Clique para editar o estilo do título do Modelo Global</a:t>
            </a:r>
            <a:endParaRPr lang="en-US" dirty="0"/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smtClean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3048000" y="6597650"/>
            <a:ext cx="3036888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Psicologia … </a:t>
            </a:r>
            <a:fld id="{FC803A36-2169-44FD-A319-1D52AF16D18B}" type="datetime1">
              <a:rPr lang="en-US"/>
              <a:pPr>
                <a:defRPr/>
              </a:pPr>
              <a:t>9/24/2014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52400" y="6597650"/>
            <a:ext cx="2895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902450" y="6597650"/>
            <a:ext cx="2133600" cy="23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5F0859-313A-4845-9939-31CBE5F1F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600" b="1" i="1" kern="1200">
          <a:solidFill>
            <a:srgbClr val="54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emf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24.gif"/><Relationship Id="rId4" Type="http://schemas.openxmlformats.org/officeDocument/2006/relationships/image" Target="../media/image23.gif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2.gif"/><Relationship Id="rId7" Type="http://schemas.openxmlformats.org/officeDocument/2006/relationships/image" Target="../media/image65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0.png"/><Relationship Id="rId4" Type="http://schemas.openxmlformats.org/officeDocument/2006/relationships/image" Target="../media/image4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4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1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3" Type="http://schemas.openxmlformats.org/officeDocument/2006/relationships/image" Target="../media/image31.gif"/><Relationship Id="rId7" Type="http://schemas.openxmlformats.org/officeDocument/2006/relationships/image" Target="../media/image140.pn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0.png"/><Relationship Id="rId4" Type="http://schemas.openxmlformats.org/officeDocument/2006/relationships/image" Target="../media/image59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gif"/><Relationship Id="rId4" Type="http://schemas.openxmlformats.org/officeDocument/2006/relationships/image" Target="../media/image6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7" Type="http://schemas.openxmlformats.org/officeDocument/2006/relationships/image" Target="../media/image71.png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gif"/><Relationship Id="rId4" Type="http://schemas.openxmlformats.org/officeDocument/2006/relationships/image" Target="../media/image68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emf"/><Relationship Id="rId4" Type="http://schemas.openxmlformats.org/officeDocument/2006/relationships/image" Target="../media/image73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33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image" Target="../media/image37.gi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image" Target="../media/image77.emf"/><Relationship Id="rId7" Type="http://schemas.openxmlformats.org/officeDocument/2006/relationships/image" Target="../media/image290.png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78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7" Type="http://schemas.openxmlformats.org/officeDocument/2006/relationships/image" Target="../media/image45.png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77.emf"/><Relationship Id="rId4" Type="http://schemas.openxmlformats.org/officeDocument/2006/relationships/image" Target="../media/image7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gif"/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gi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Relationship Id="rId4" Type="http://schemas.openxmlformats.org/officeDocument/2006/relationships/image" Target="../media/image85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gif"/><Relationship Id="rId5" Type="http://schemas.openxmlformats.org/officeDocument/2006/relationships/image" Target="../media/image87.gif"/><Relationship Id="rId4" Type="http://schemas.openxmlformats.org/officeDocument/2006/relationships/image" Target="../media/image86.gi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8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90.gif"/><Relationship Id="rId4" Type="http://schemas.openxmlformats.org/officeDocument/2006/relationships/image" Target="../media/image59.gi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gif"/><Relationship Id="rId3" Type="http://schemas.openxmlformats.org/officeDocument/2006/relationships/image" Target="../media/image69.gif"/><Relationship Id="rId7" Type="http://schemas.openxmlformats.org/officeDocument/2006/relationships/image" Target="../media/image68.gif"/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gif"/><Relationship Id="rId11" Type="http://schemas.openxmlformats.org/officeDocument/2006/relationships/image" Target="../media/image98.gif"/><Relationship Id="rId5" Type="http://schemas.openxmlformats.org/officeDocument/2006/relationships/image" Target="../media/image93.gif"/><Relationship Id="rId10" Type="http://schemas.openxmlformats.org/officeDocument/2006/relationships/image" Target="../media/image97.gif"/><Relationship Id="rId4" Type="http://schemas.openxmlformats.org/officeDocument/2006/relationships/image" Target="../media/image92.gif"/><Relationship Id="rId9" Type="http://schemas.openxmlformats.org/officeDocument/2006/relationships/image" Target="../media/image96.gi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gif"/><Relationship Id="rId3" Type="http://schemas.openxmlformats.org/officeDocument/2006/relationships/image" Target="../media/image100.gif"/><Relationship Id="rId7" Type="http://schemas.openxmlformats.org/officeDocument/2006/relationships/image" Target="../media/image104.gif"/><Relationship Id="rId2" Type="http://schemas.openxmlformats.org/officeDocument/2006/relationships/image" Target="../media/image9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gif"/><Relationship Id="rId5" Type="http://schemas.openxmlformats.org/officeDocument/2006/relationships/image" Target="../media/image102.gif"/><Relationship Id="rId10" Type="http://schemas.openxmlformats.org/officeDocument/2006/relationships/image" Target="../media/image107.gif"/><Relationship Id="rId4" Type="http://schemas.openxmlformats.org/officeDocument/2006/relationships/image" Target="../media/image101.gif"/><Relationship Id="rId9" Type="http://schemas.openxmlformats.org/officeDocument/2006/relationships/image" Target="../media/image10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gif"/><Relationship Id="rId3" Type="http://schemas.openxmlformats.org/officeDocument/2006/relationships/image" Target="../media/image109.gif"/><Relationship Id="rId7" Type="http://schemas.openxmlformats.org/officeDocument/2006/relationships/image" Target="../media/image113.gif"/><Relationship Id="rId2" Type="http://schemas.openxmlformats.org/officeDocument/2006/relationships/image" Target="../media/image10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gif"/><Relationship Id="rId11" Type="http://schemas.openxmlformats.org/officeDocument/2006/relationships/image" Target="../media/image117.gif"/><Relationship Id="rId5" Type="http://schemas.openxmlformats.org/officeDocument/2006/relationships/image" Target="../media/image111.gif"/><Relationship Id="rId10" Type="http://schemas.openxmlformats.org/officeDocument/2006/relationships/image" Target="../media/image116.gif"/><Relationship Id="rId4" Type="http://schemas.openxmlformats.org/officeDocument/2006/relationships/image" Target="../media/image110.gif"/><Relationship Id="rId9" Type="http://schemas.openxmlformats.org/officeDocument/2006/relationships/image" Target="../media/image115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gif"/><Relationship Id="rId2" Type="http://schemas.openxmlformats.org/officeDocument/2006/relationships/image" Target="../media/image1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33.gi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gif"/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emf"/><Relationship Id="rId5" Type="http://schemas.openxmlformats.org/officeDocument/2006/relationships/image" Target="../media/image124.emf"/><Relationship Id="rId4" Type="http://schemas.openxmlformats.org/officeDocument/2006/relationships/image" Target="../media/image34.gi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gif"/><Relationship Id="rId3" Type="http://schemas.openxmlformats.org/officeDocument/2006/relationships/image" Target="../media/image127.gif"/><Relationship Id="rId7" Type="http://schemas.openxmlformats.org/officeDocument/2006/relationships/image" Target="../media/image131.gif"/><Relationship Id="rId2" Type="http://schemas.openxmlformats.org/officeDocument/2006/relationships/image" Target="../media/image1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gif"/><Relationship Id="rId11" Type="http://schemas.openxmlformats.org/officeDocument/2006/relationships/image" Target="../media/image135.gif"/><Relationship Id="rId5" Type="http://schemas.openxmlformats.org/officeDocument/2006/relationships/image" Target="../media/image129.gif"/><Relationship Id="rId10" Type="http://schemas.openxmlformats.org/officeDocument/2006/relationships/image" Target="../media/image134.gif"/><Relationship Id="rId4" Type="http://schemas.openxmlformats.org/officeDocument/2006/relationships/image" Target="../media/image128.gif"/><Relationship Id="rId9" Type="http://schemas.openxmlformats.org/officeDocument/2006/relationships/image" Target="../media/image133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gif"/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gif"/><Relationship Id="rId2" Type="http://schemas.openxmlformats.org/officeDocument/2006/relationships/image" Target="../media/image13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gif"/><Relationship Id="rId7" Type="http://schemas.openxmlformats.org/officeDocument/2006/relationships/image" Target="../media/image23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5.gif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5"/>
          <p:cNvSpPr>
            <a:spLocks noGrp="1"/>
          </p:cNvSpPr>
          <p:nvPr>
            <p:ph sz="quarter" idx="14"/>
          </p:nvPr>
        </p:nvSpPr>
        <p:spPr>
          <a:xfrm>
            <a:off x="2555776" y="6237312"/>
            <a:ext cx="4068452" cy="548680"/>
          </a:xfrm>
        </p:spPr>
        <p:txBody>
          <a:bodyPr>
            <a:normAutofit fontScale="92500" lnSpcReduction="10000"/>
          </a:bodyPr>
          <a:lstStyle/>
          <a:p>
            <a:r>
              <a:rPr lang="pt-PT" dirty="0" smtClean="0"/>
              <a:t>Biblioteca Nacional, Lisboa </a:t>
            </a:r>
          </a:p>
          <a:p>
            <a:r>
              <a:rPr lang="en-US" dirty="0" smtClean="0"/>
              <a:t>24</a:t>
            </a:r>
            <a:r>
              <a:rPr lang="en-US" baseline="30000" dirty="0" smtClean="0"/>
              <a:t>th</a:t>
            </a:r>
            <a:r>
              <a:rPr lang="en-US" dirty="0" smtClean="0"/>
              <a:t> September 2014</a:t>
            </a:r>
            <a:endParaRPr lang="en-US" dirty="0"/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02450" y="6597650"/>
            <a:ext cx="2133600" cy="2317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588C4E-33F0-4444-93DA-BE6B3A6A00F4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3406" y="3498598"/>
            <a:ext cx="54371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5</a:t>
            </a:r>
            <a:r>
              <a:rPr lang="en-GB" sz="2400" i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th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MARTA </a:t>
            </a:r>
            <a:r>
              <a:rPr lang="en-GB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Progress Meeting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5038" y="2205038"/>
            <a:ext cx="7273925" cy="1368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effectLst/>
              </a:rPr>
              <a:t>Mean </a:t>
            </a:r>
            <a:r>
              <a:rPr lang="en-GB" dirty="0" err="1">
                <a:effectLst/>
              </a:rPr>
              <a:t>muon</a:t>
            </a:r>
            <a:r>
              <a:rPr lang="en-GB" dirty="0">
                <a:effectLst/>
              </a:rPr>
              <a:t> LDFs and Energy resolution with </a:t>
            </a:r>
            <a:r>
              <a:rPr lang="en-GB" dirty="0" smtClean="0">
                <a:effectLst/>
              </a:rPr>
              <a:t>MARTA</a:t>
            </a:r>
            <a:endParaRPr lang="en-GB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60" y="4335952"/>
            <a:ext cx="881336" cy="884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  <a:extLst/>
        </p:spPr>
      </p:pic>
      <p:sp>
        <p:nvSpPr>
          <p:cNvPr id="13" name="Content Placeholder 3"/>
          <p:cNvSpPr>
            <a:spLocks noGrp="1"/>
          </p:cNvSpPr>
          <p:nvPr>
            <p:ph sz="quarter" idx="13"/>
          </p:nvPr>
        </p:nvSpPr>
        <p:spPr>
          <a:xfrm>
            <a:off x="2735796" y="4473116"/>
            <a:ext cx="3672408" cy="719138"/>
          </a:xfrm>
        </p:spPr>
        <p:txBody>
          <a:bodyPr/>
          <a:lstStyle/>
          <a:p>
            <a:r>
              <a:rPr lang="en-GB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Auger LIP Group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Slide Number Placeholder 4"/>
          <p:cNvSpPr txBox="1">
            <a:spLocks/>
          </p:cNvSpPr>
          <p:nvPr/>
        </p:nvSpPr>
        <p:spPr>
          <a:xfrm>
            <a:off x="7010400" y="6597650"/>
            <a:ext cx="2133600" cy="23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fld id="{8745C66F-FC7B-4C52-931F-EAABACA1CBD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7" name="Picture 4" descr="lip_logo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57" t="28787" r="7744" b="29381"/>
          <a:stretch>
            <a:fillRect/>
          </a:stretch>
        </p:blipFill>
        <p:spPr bwMode="auto">
          <a:xfrm>
            <a:off x="855204" y="4492428"/>
            <a:ext cx="1208301" cy="89008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189543" y="5189547"/>
            <a:ext cx="4764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i="1" dirty="0">
                <a:solidFill>
                  <a:srgbClr val="00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João Espadanal, </a:t>
            </a:r>
            <a:r>
              <a:rPr lang="pt-PT" sz="1600" i="1" dirty="0" err="1">
                <a:solidFill>
                  <a:srgbClr val="00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Patricia</a:t>
            </a:r>
            <a:r>
              <a:rPr lang="pt-PT" sz="1600" i="1" dirty="0">
                <a:solidFill>
                  <a:srgbClr val="00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Gonçalves,</a:t>
            </a:r>
            <a:br>
              <a:rPr lang="pt-PT" sz="1600" i="1" dirty="0">
                <a:solidFill>
                  <a:srgbClr val="00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1600" i="1" dirty="0">
                <a:solidFill>
                  <a:srgbClr val="00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Mário Pimenta, Sofia </a:t>
            </a:r>
            <a:r>
              <a:rPr lang="pt-PT" sz="1600" i="1" dirty="0" err="1">
                <a:solidFill>
                  <a:srgbClr val="00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Andringa</a:t>
            </a:r>
            <a:endParaRPr lang="pt-PT" sz="1600" i="1" dirty="0">
              <a:solidFill>
                <a:srgbClr val="002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slope </a:t>
            </a:r>
            <a:r>
              <a:rPr lang="el-GR" dirty="0"/>
              <a:t>β</a:t>
            </a:r>
            <a:r>
              <a:rPr lang="pt-PT" dirty="0"/>
              <a:t>    </a:t>
            </a:r>
            <a:r>
              <a:rPr lang="pt-PT" dirty="0" err="1" smtClean="0"/>
              <a:t>vs</a:t>
            </a:r>
            <a:r>
              <a:rPr lang="pt-PT" dirty="0" smtClean="0"/>
              <a:t> </a:t>
            </a:r>
            <a:r>
              <a:rPr lang="pt-PT" dirty="0" err="1" smtClean="0"/>
              <a:t>Xmax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el-GR" dirty="0" smtClean="0"/>
              <a:t>ρ</a:t>
            </a:r>
            <a:r>
              <a:rPr lang="pt-PT" dirty="0" smtClean="0"/>
              <a:t>1000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"/>
              <p:cNvSpPr>
                <a:spLocks noGrp="1"/>
              </p:cNvSpPr>
              <p:nvPr/>
            </p:nvSpPr>
            <p:spPr bwMode="auto">
              <a:xfrm>
                <a:off x="395536" y="975555"/>
                <a:ext cx="4356484" cy="104928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>
                <a:lvl1pPr marL="341313" indent="-341313" algn="l" defTabSz="457200" rtl="0" eaLnBrk="0" fontAlgn="base" hangingPunct="0">
                  <a:lnSpc>
                    <a:spcPct val="102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Wingdings" pitchFamily="2" charset="2"/>
                  <a:buNone/>
                  <a:defRPr sz="2400" b="0">
                    <a:solidFill>
                      <a:srgbClr val="0066CC"/>
                    </a:solidFill>
                    <a:latin typeface="Arial Rounded MT Bold" pitchFamily="34" charset="0"/>
                    <a:ea typeface="+mn-ea"/>
                    <a:cs typeface="+mn-cs"/>
                  </a:defRPr>
                </a:lvl1pPr>
                <a:lvl2pPr marL="741363" indent="-284163" algn="l" defTabSz="457200" rtl="0" eaLnBrk="0" fontAlgn="base" hangingPunct="0">
                  <a:lnSpc>
                    <a:spcPct val="102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Char char="•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2pPr>
                <a:lvl3pPr marL="1371600" indent="-457200" algn="l" defTabSz="457200" rtl="0" eaLnBrk="0" fontAlgn="base" hangingPunct="0">
                  <a:lnSpc>
                    <a:spcPct val="102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3pPr>
                <a:lvl4pPr marL="1600200" indent="-228600" algn="l" defTabSz="457200" rtl="0" eaLnBrk="0" fontAlgn="base" hangingPunct="0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–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4pPr>
                <a:lvl5pPr marL="2057400" indent="-228600" algn="l" defTabSz="457200" rtl="0" eaLnBrk="0" fontAlgn="base" hangingPunct="0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5pPr>
                <a:lvl6pPr marL="25146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6pPr>
                <a:lvl7pPr marL="29718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7pPr>
                <a:lvl8pPr marL="34290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8pPr>
                <a:lvl9pPr marL="38862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9pPr>
              </a:lstStyle>
              <a:p>
                <a:pPr marL="533400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Ø"/>
                  <a:defRPr/>
                </a:pPr>
                <a:endParaRPr lang="en-US" sz="1500" dirty="0" smtClean="0">
                  <a:solidFill>
                    <a:schemeClr val="tx2">
                      <a:lumMod val="50000"/>
                    </a:schemeClr>
                  </a:solidFill>
                  <a:latin typeface="+mn-lt"/>
                </a:endParaRPr>
              </a:p>
              <a:p>
                <a:pPr marL="533400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Ø"/>
                  <a:defRPr/>
                </a:pPr>
                <a:endParaRPr lang="en-US" sz="1500" dirty="0">
                  <a:solidFill>
                    <a:schemeClr val="tx2">
                      <a:lumMod val="50000"/>
                    </a:schemeClr>
                  </a:solidFill>
                  <a:latin typeface="+mn-lt"/>
                </a:endParaRPr>
              </a:p>
              <a:p>
                <a:pPr marL="533400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Ø"/>
                  <a:defRPr/>
                </a:pPr>
                <a:r>
                  <a:rPr lang="en-US" sz="1500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Compare the </a:t>
                </a:r>
                <a14:m>
                  <m:oMath xmlns:m="http://schemas.openxmlformats.org/officeDocument/2006/math">
                    <m:r>
                      <a:rPr lang="pt-PT" sz="15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500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 results with the </a:t>
                </a:r>
                <a:r>
                  <a:rPr lang="en-US" sz="1500" dirty="0" err="1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Xmax</a:t>
                </a:r>
                <a:endParaRPr lang="en-US" sz="1500" dirty="0" smtClean="0">
                  <a:solidFill>
                    <a:schemeClr val="tx2">
                      <a:lumMod val="50000"/>
                    </a:schemeClr>
                  </a:solidFill>
                  <a:latin typeface="+mn-lt"/>
                </a:endParaRPr>
              </a:p>
              <a:p>
                <a:pPr marL="533400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Ø"/>
                  <a:defRPr/>
                </a:pPr>
                <a:endParaRPr lang="en-US" sz="1500" dirty="0">
                  <a:solidFill>
                    <a:schemeClr val="tx2">
                      <a:lumMod val="50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975555"/>
                <a:ext cx="4356484" cy="104928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/>
              <p:cNvSpPr>
                <a:spLocks noGrp="1"/>
              </p:cNvSpPr>
              <p:nvPr/>
            </p:nvSpPr>
            <p:spPr bwMode="auto">
              <a:xfrm>
                <a:off x="4644008" y="978395"/>
                <a:ext cx="4356484" cy="104928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>
                <a:lvl1pPr marL="341313" indent="-341313" algn="l" defTabSz="457200" rtl="0" eaLnBrk="0" fontAlgn="base" hangingPunct="0">
                  <a:lnSpc>
                    <a:spcPct val="102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Wingdings" pitchFamily="2" charset="2"/>
                  <a:buNone/>
                  <a:defRPr sz="2400" b="0">
                    <a:solidFill>
                      <a:srgbClr val="0066CC"/>
                    </a:solidFill>
                    <a:latin typeface="Arial Rounded MT Bold" pitchFamily="34" charset="0"/>
                    <a:ea typeface="+mn-ea"/>
                    <a:cs typeface="+mn-cs"/>
                  </a:defRPr>
                </a:lvl1pPr>
                <a:lvl2pPr marL="741363" indent="-284163" algn="l" defTabSz="457200" rtl="0" eaLnBrk="0" fontAlgn="base" hangingPunct="0">
                  <a:lnSpc>
                    <a:spcPct val="102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Char char="•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2pPr>
                <a:lvl3pPr marL="1371600" indent="-457200" algn="l" defTabSz="457200" rtl="0" eaLnBrk="0" fontAlgn="base" hangingPunct="0">
                  <a:lnSpc>
                    <a:spcPct val="102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3pPr>
                <a:lvl4pPr marL="1600200" indent="-228600" algn="l" defTabSz="457200" rtl="0" eaLnBrk="0" fontAlgn="base" hangingPunct="0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–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4pPr>
                <a:lvl5pPr marL="2057400" indent="-228600" algn="l" defTabSz="457200" rtl="0" eaLnBrk="0" fontAlgn="base" hangingPunct="0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5pPr>
                <a:lvl6pPr marL="25146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6pPr>
                <a:lvl7pPr marL="29718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7pPr>
                <a:lvl8pPr marL="34290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8pPr>
                <a:lvl9pPr marL="38862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9pPr>
              </a:lstStyle>
              <a:p>
                <a:pPr marL="533400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Ø"/>
                  <a:defRPr/>
                </a:pPr>
                <a:endParaRPr lang="en-US" sz="1500" dirty="0" smtClean="0">
                  <a:solidFill>
                    <a:schemeClr val="tx2">
                      <a:lumMod val="50000"/>
                    </a:schemeClr>
                  </a:solidFill>
                  <a:latin typeface="+mn-lt"/>
                </a:endParaRPr>
              </a:p>
              <a:p>
                <a:pPr marL="533400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Ø"/>
                  <a:defRPr/>
                </a:pPr>
                <a:endParaRPr lang="en-US" sz="1500" dirty="0">
                  <a:solidFill>
                    <a:schemeClr val="tx2">
                      <a:lumMod val="50000"/>
                    </a:schemeClr>
                  </a:solidFill>
                  <a:latin typeface="+mn-lt"/>
                </a:endParaRPr>
              </a:p>
              <a:p>
                <a:pPr marL="533400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Ø"/>
                  <a:defRPr/>
                </a:pPr>
                <a:r>
                  <a:rPr lang="en-US" sz="1500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Compare the </a:t>
                </a:r>
                <a14:m>
                  <m:oMath xmlns:m="http://schemas.openxmlformats.org/officeDocument/2006/math">
                    <m:r>
                      <a:rPr lang="pt-PT" sz="15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500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 results with the </a:t>
                </a:r>
                <a:r>
                  <a:rPr lang="el-GR" sz="1500" dirty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ρ1000</a:t>
                </a:r>
                <a:endParaRPr lang="en-US" sz="1500" dirty="0" smtClean="0">
                  <a:solidFill>
                    <a:schemeClr val="tx2">
                      <a:lumMod val="50000"/>
                    </a:schemeClr>
                  </a:solidFill>
                  <a:latin typeface="+mn-lt"/>
                </a:endParaRPr>
              </a:p>
              <a:p>
                <a:pPr marL="533400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Ø"/>
                  <a:defRPr/>
                </a:pPr>
                <a:endParaRPr lang="en-US" sz="1500" dirty="0">
                  <a:solidFill>
                    <a:schemeClr val="tx2">
                      <a:lumMod val="50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4008" y="978395"/>
                <a:ext cx="4356484" cy="104928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24914"/>
            <a:ext cx="4251369" cy="27542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2324914"/>
            <a:ext cx="4251369" cy="275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4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Problem! Station with no trigger!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20788"/>
            <a:ext cx="5777308" cy="374280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824028" y="3752819"/>
            <a:ext cx="1296144" cy="252245"/>
          </a:xfrm>
          <a:prstGeom prst="straightConnector1">
            <a:avLst/>
          </a:prstGeom>
          <a:ln w="44450">
            <a:solidFill>
              <a:srgbClr val="C0000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731170" y="2492896"/>
            <a:ext cx="1297658" cy="504056"/>
          </a:xfrm>
          <a:prstGeom prst="straightConnector1">
            <a:avLst/>
          </a:prstGeom>
          <a:ln w="44450">
            <a:solidFill>
              <a:srgbClr val="C0000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904592" y="4293096"/>
            <a:ext cx="2340607" cy="467835"/>
          </a:xfrm>
          <a:prstGeom prst="straightConnector1">
            <a:avLst/>
          </a:prstGeom>
          <a:ln w="44450">
            <a:solidFill>
              <a:srgbClr val="C0000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"/>
          <p:cNvSpPr>
            <a:spLocks noGrp="1"/>
          </p:cNvSpPr>
          <p:nvPr/>
        </p:nvSpPr>
        <p:spPr bwMode="auto">
          <a:xfrm>
            <a:off x="5760132" y="2060415"/>
            <a:ext cx="2988332" cy="6485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5334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GB" sz="15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No trigger -&gt; Silent Stations</a:t>
            </a:r>
            <a:r>
              <a:rPr lang="en-US" sz="15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en-US" sz="15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en-US" sz="15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No MARTA stations</a:t>
            </a:r>
            <a:endParaRPr lang="en-GB" sz="15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Content Placeholder 1"/>
          <p:cNvSpPr>
            <a:spLocks noGrp="1"/>
          </p:cNvSpPr>
          <p:nvPr/>
        </p:nvSpPr>
        <p:spPr bwMode="auto">
          <a:xfrm>
            <a:off x="5904843" y="3464787"/>
            <a:ext cx="2988332" cy="6485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5334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GB" sz="15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Use all MARTA stations</a:t>
            </a:r>
            <a:endParaRPr lang="en-US" sz="15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Content Placeholder 1"/>
          <p:cNvSpPr>
            <a:spLocks noGrp="1"/>
          </p:cNvSpPr>
          <p:nvPr/>
        </p:nvSpPr>
        <p:spPr bwMode="auto">
          <a:xfrm>
            <a:off x="5904843" y="4472683"/>
            <a:ext cx="2988332" cy="6485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5334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GB" sz="15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No trigger -&gt; Silent </a:t>
            </a:r>
            <a:r>
              <a:rPr lang="en-GB" sz="15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Stations</a:t>
            </a:r>
            <a:br>
              <a:rPr lang="en-GB" sz="15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en-GB" sz="15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MARTA stations Signal=0</a:t>
            </a:r>
            <a:endParaRPr lang="en-US" sz="15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798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700" y="80628"/>
            <a:ext cx="7031124" cy="647737"/>
          </a:xfrm>
        </p:spPr>
        <p:txBody>
          <a:bodyPr/>
          <a:lstStyle/>
          <a:p>
            <a:r>
              <a:rPr lang="en-GB" dirty="0" smtClean="0"/>
              <a:t>New possible Fit!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10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Courier"/>
              </a:rPr>
              <a:t> </a:t>
            </a:r>
            <a:endParaRPr lang="pt-PT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288562"/>
              </p:ext>
            </p:extLst>
          </p:nvPr>
        </p:nvGraphicFramePr>
        <p:xfrm>
          <a:off x="467544" y="3613666"/>
          <a:ext cx="3716703" cy="2288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Acrobat Document" r:id="rId3" imgW="2339168" imgH="1440180" progId="AcroExch.Document.11">
                  <p:embed/>
                </p:oleObj>
              </mc:Choice>
              <mc:Fallback>
                <p:oleObj name="Acrobat Document" r:id="rId3" imgW="2339168" imgH="14401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3613666"/>
                        <a:ext cx="3716703" cy="2288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24620"/>
              </p:ext>
            </p:extLst>
          </p:nvPr>
        </p:nvGraphicFramePr>
        <p:xfrm>
          <a:off x="511840" y="1237701"/>
          <a:ext cx="3613393" cy="2224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Acrobat Document" r:id="rId5" imgW="2339168" imgH="1440180" progId="AcroExch.Document.11">
                  <p:embed/>
                </p:oleObj>
              </mc:Choice>
              <mc:Fallback>
                <p:oleObj name="Acrobat Document" r:id="rId5" imgW="2339168" imgH="14401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1840" y="1237701"/>
                        <a:ext cx="3613393" cy="2224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1"/>
          <p:cNvSpPr>
            <a:spLocks noGrp="1"/>
          </p:cNvSpPr>
          <p:nvPr/>
        </p:nvSpPr>
        <p:spPr bwMode="auto">
          <a:xfrm>
            <a:off x="1136901" y="1078679"/>
            <a:ext cx="2988332" cy="4061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5334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GB" sz="15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Poisson distribution</a:t>
            </a:r>
            <a:endParaRPr lang="en-US" sz="15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Content Placeholder 1"/>
          <p:cNvSpPr>
            <a:spLocks noGrp="1"/>
          </p:cNvSpPr>
          <p:nvPr/>
        </p:nvSpPr>
        <p:spPr bwMode="auto">
          <a:xfrm>
            <a:off x="1295636" y="6129338"/>
            <a:ext cx="1296144" cy="4061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500" b="1" dirty="0" smtClean="0">
                <a:solidFill>
                  <a:srgbClr val="C00000"/>
                </a:solidFill>
                <a:latin typeface="+mn-lt"/>
              </a:rPr>
              <a:t>Trigger CUT</a:t>
            </a:r>
            <a:endParaRPr lang="en-US" sz="1500" b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>
            <a:off x="1295636" y="4401108"/>
            <a:ext cx="0" cy="1931283"/>
          </a:xfrm>
          <a:prstGeom prst="straightConnector1">
            <a:avLst/>
          </a:prstGeom>
          <a:ln w="44450">
            <a:solidFill>
              <a:srgbClr val="C00000"/>
            </a:solidFill>
            <a:prstDash val="sysDash"/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20558" y="3680068"/>
                <a:ext cx="5127686" cy="534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PT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pt-P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PT" sz="1600" b="0" i="1" smtClean="0">
                              <a:latin typeface="Cambria Math" panose="02040503050406030204" pitchFamily="18" charset="0"/>
                            </a:rPr>
                            <m:t>1000,</m:t>
                          </m:r>
                          <m:r>
                            <a:rPr lang="pt-PT" sz="16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pt-PT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pt-P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pt-PT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PT" sz="16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pt-PT" sz="1600" i="1">
                                  <a:latin typeface="Cambria Math" panose="02040503050406030204" pitchFamily="18" charset="0"/>
                                </a:rPr>
                                <m:t>𝑐𝑢𝑡</m:t>
                              </m:r>
                            </m:sub>
                            <m:sup/>
                            <m:e>
                              <m:r>
                                <a:rPr lang="pt-PT" sz="1600" i="1">
                                  <a:latin typeface="Cambria Math" panose="02040503050406030204" pitchFamily="18" charset="0"/>
                                </a:rPr>
                                <m:t>𝑃𝑜𝑖𝑠𝑠𝑜𝑛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1600" i="1">
                                      <a:latin typeface="Cambria Math" panose="02040503050406030204" pitchFamily="18" charset="0"/>
                                    </a:rPr>
                                    <m:t>𝐿𝐷𝐹</m:t>
                                  </m:r>
                                  <m:d>
                                    <m:dPr>
                                      <m:ctrlPr>
                                        <a:rPr lang="pt-PT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sz="16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pt-PT" sz="1600" i="1">
                                          <a:latin typeface="Cambria Math" panose="02040503050406030204" pitchFamily="18" charset="0"/>
                                        </a:rPr>
                                        <m:t>1000,</m:t>
                                      </m:r>
                                      <m:r>
                                        <a:rPr lang="pt-PT" sz="16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  <m:r>
                                        <a:rPr lang="pt-PT" sz="16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pt-PT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pt-PT" sz="16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pt-PT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m:rPr>
                                  <m:nor/>
                                </m:rPr>
                                <a:rPr lang="pt-PT" sz="1600" dirty="0"/>
                                <m:t>  </m:t>
                              </m:r>
                            </m:e>
                          </m:nary>
                          <m:r>
                            <m:rPr>
                              <m:nor/>
                            </m:rPr>
                            <a:rPr lang="pt-PT" sz="16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pt-PT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PT" sz="16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pt-PT" sz="1600" i="1">
                                  <a:latin typeface="Cambria Math" panose="02040503050406030204" pitchFamily="18" charset="0"/>
                                </a:rPr>
                                <m:t>𝑐𝑢𝑡</m:t>
                              </m:r>
                            </m:sub>
                            <m:sup/>
                            <m:e>
                              <m:r>
                                <a:rPr lang="pt-PT" sz="1600" i="1">
                                  <a:latin typeface="Cambria Math" panose="02040503050406030204" pitchFamily="18" charset="0"/>
                                </a:rPr>
                                <m:t>𝑃𝑜𝑖𝑠𝑠𝑜𝑛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1600" i="1">
                                      <a:latin typeface="Cambria Math" panose="02040503050406030204" pitchFamily="18" charset="0"/>
                                    </a:rPr>
                                    <m:t>𝐿𝐷𝐹</m:t>
                                  </m:r>
                                  <m:d>
                                    <m:dPr>
                                      <m:ctrlPr>
                                        <a:rPr lang="pt-PT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sz="16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pt-PT" sz="1600" i="1">
                                          <a:latin typeface="Cambria Math" panose="02040503050406030204" pitchFamily="18" charset="0"/>
                                        </a:rPr>
                                        <m:t>1000,</m:t>
                                      </m:r>
                                      <m:r>
                                        <a:rPr lang="pt-PT" sz="16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  <m:r>
                                        <a:rPr lang="pt-PT" sz="16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pt-PT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pt-PT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558" y="3680068"/>
                <a:ext cx="5127686" cy="53424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22224" y="4577010"/>
                <a:ext cx="5029390" cy="4767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PT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ctrlPr>
                            <a:rPr lang="pt-P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PT" sz="1600" b="0" i="1" smtClean="0">
                              <a:latin typeface="Cambria Math" panose="02040503050406030204" pitchFamily="18" charset="0"/>
                            </a:rPr>
                            <m:t>1000,</m:t>
                          </m:r>
                          <m:r>
                            <a:rPr lang="pt-PT" sz="16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pt-PT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pt-P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pt-PT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PT" sz="16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pt-PT" sz="1600" i="1">
                                  <a:latin typeface="Cambria Math" panose="02040503050406030204" pitchFamily="18" charset="0"/>
                                </a:rPr>
                                <m:t>𝑐𝑢𝑡</m:t>
                              </m:r>
                            </m:sub>
                            <m:sup/>
                            <m:e>
                              <m:r>
                                <a:rPr lang="pt-PT" sz="1600" i="1">
                                  <a:latin typeface="Cambria Math" panose="02040503050406030204" pitchFamily="18" charset="0"/>
                                </a:rPr>
                                <m:t>𝑃𝑜𝑖𝑠𝑠𝑜𝑛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1600" i="1">
                                      <a:latin typeface="Cambria Math" panose="02040503050406030204" pitchFamily="18" charset="0"/>
                                    </a:rPr>
                                    <m:t>𝐿𝐷𝐹</m:t>
                                  </m:r>
                                  <m:d>
                                    <m:dPr>
                                      <m:ctrlPr>
                                        <a:rPr lang="pt-PT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sz="16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pt-PT" sz="1600" i="1">
                                          <a:latin typeface="Cambria Math" panose="02040503050406030204" pitchFamily="18" charset="0"/>
                                        </a:rPr>
                                        <m:t>1000,</m:t>
                                      </m:r>
                                      <m:r>
                                        <a:rPr lang="pt-PT" sz="16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  <m:r>
                                        <a:rPr lang="pt-PT" sz="16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pt-PT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pt-PT" sz="16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pt-PT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m:rPr>
                                  <m:nor/>
                                </m:rPr>
                                <a:rPr lang="pt-PT" sz="1600" dirty="0"/>
                                <m:t>  </m:t>
                              </m:r>
                            </m:e>
                          </m:nary>
                        </m:num>
                        <m:den>
                          <m:r>
                            <a:rPr lang="pt-PT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pt-PT" sz="16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224" y="4577010"/>
                <a:ext cx="5029390" cy="4767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659" y="1237701"/>
            <a:ext cx="4104456" cy="6536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43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086622"/>
              </p:ext>
            </p:extLst>
          </p:nvPr>
        </p:nvGraphicFramePr>
        <p:xfrm>
          <a:off x="71826" y="1808820"/>
          <a:ext cx="4680520" cy="287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Acrobat Document" r:id="rId3" imgW="2346801" imgH="1440180" progId="AcroExch.Document.11">
                  <p:embed/>
                </p:oleObj>
              </mc:Choice>
              <mc:Fallback>
                <p:oleObj name="Acrobat Document" r:id="rId3" imgW="2346801" imgH="14401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826" y="1808820"/>
                        <a:ext cx="4680520" cy="287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94456" y="1988840"/>
                <a:ext cx="4282839" cy="10473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PT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pt-PT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PT" sz="1400" b="0" i="1" smtClean="0">
                              <a:latin typeface="Cambria Math" panose="02040503050406030204" pitchFamily="18" charset="0"/>
                            </a:rPr>
                            <m:t>1000,</m:t>
                          </m:r>
                          <m:r>
                            <a:rPr lang="pt-PT" sz="1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pt-PT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pt-PT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PT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PT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1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pt-PT" sz="1400" b="0" i="1" smtClean="0">
                              <a:latin typeface="Cambria Math" panose="02040503050406030204" pitchFamily="18" charset="0"/>
                            </a:rPr>
                            <m:t>𝑐𝑢𝑡</m:t>
                          </m:r>
                        </m:sub>
                        <m:sup/>
                        <m:e>
                          <m:r>
                            <a:rPr lang="pt-PT" sz="1400" i="1">
                              <a:latin typeface="Cambria Math" panose="02040503050406030204" pitchFamily="18" charset="0"/>
                            </a:rPr>
                            <m:t>𝑃𝑜𝑖𝑠𝑠𝑜𝑛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PT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1400" i="1">
                                  <a:latin typeface="Cambria Math" panose="02040503050406030204" pitchFamily="18" charset="0"/>
                                </a:rPr>
                                <m:t>𝐿𝐷𝐹</m:t>
                              </m:r>
                              <m:d>
                                <m:dPr>
                                  <m:ctrlPr>
                                    <a:rPr lang="pt-PT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1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pt-PT" sz="1400" i="1">
                                      <a:latin typeface="Cambria Math" panose="02040503050406030204" pitchFamily="18" charset="0"/>
                                    </a:rPr>
                                    <m:t>1000,</m:t>
                                  </m:r>
                                  <m:r>
                                    <a:rPr lang="pt-PT" sz="1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pt-PT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PT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  <m:r>
                            <a:rPr lang="pt-PT" sz="14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pt-PT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nor/>
                            </m:rPr>
                            <a:rPr lang="pt-PT" sz="1400" dirty="0"/>
                            <m:t>  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pt-PT" sz="14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/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PT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PT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1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pt-PT" sz="1400" b="0" i="1" smtClean="0">
                              <a:latin typeface="Cambria Math" panose="02040503050406030204" pitchFamily="18" charset="0"/>
                            </a:rPr>
                            <m:t>𝑐𝑢𝑡</m:t>
                          </m:r>
                        </m:sub>
                        <m:sup/>
                        <m:e>
                          <m:r>
                            <a:rPr lang="pt-PT" sz="1400" i="1">
                              <a:latin typeface="Cambria Math" panose="02040503050406030204" pitchFamily="18" charset="0"/>
                            </a:rPr>
                            <m:t>𝑃𝑜𝑖𝑠𝑠𝑜𝑛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PT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1400" i="1">
                                  <a:latin typeface="Cambria Math" panose="02040503050406030204" pitchFamily="18" charset="0"/>
                                </a:rPr>
                                <m:t>𝐿𝐷𝐹</m:t>
                              </m:r>
                              <m:d>
                                <m:dPr>
                                  <m:ctrlPr>
                                    <a:rPr lang="pt-PT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1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pt-PT" sz="1400" i="1">
                                      <a:latin typeface="Cambria Math" panose="02040503050406030204" pitchFamily="18" charset="0"/>
                                    </a:rPr>
                                    <m:t>1000,</m:t>
                                  </m:r>
                                  <m:r>
                                    <a:rPr lang="pt-PT" sz="1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pt-PT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PT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456" y="1988840"/>
                <a:ext cx="4282839" cy="1047338"/>
              </a:xfrm>
              <a:prstGeom prst="rect">
                <a:avLst/>
              </a:prstGeom>
              <a:blipFill rotWithShape="0">
                <a:blip r:embed="rId5"/>
                <a:stretch>
                  <a:fillRect l="-427" t="-72093" b="-10174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18056" y="4833879"/>
                <a:ext cx="4363439" cy="5237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PT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ctrlPr>
                            <a:rPr lang="pt-PT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PT" sz="1400" b="0" i="1" smtClean="0">
                              <a:latin typeface="Cambria Math" panose="02040503050406030204" pitchFamily="18" charset="0"/>
                            </a:rPr>
                            <m:t>1000,</m:t>
                          </m:r>
                          <m:r>
                            <a:rPr lang="pt-PT" sz="1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pt-PT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pt-PT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PT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PT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1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pt-PT" sz="1400" b="0" i="1" smtClean="0">
                              <a:latin typeface="Cambria Math" panose="02040503050406030204" pitchFamily="18" charset="0"/>
                            </a:rPr>
                            <m:t>𝑐𝑢𝑡</m:t>
                          </m:r>
                        </m:sub>
                        <m:sup/>
                        <m:e>
                          <m:r>
                            <a:rPr lang="pt-PT" sz="1400" i="1">
                              <a:latin typeface="Cambria Math" panose="02040503050406030204" pitchFamily="18" charset="0"/>
                            </a:rPr>
                            <m:t>𝑃𝑜𝑖𝑠𝑠𝑜𝑛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PT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1400" i="1">
                                  <a:latin typeface="Cambria Math" panose="02040503050406030204" pitchFamily="18" charset="0"/>
                                </a:rPr>
                                <m:t>𝐿𝐷𝐹</m:t>
                              </m:r>
                              <m:d>
                                <m:dPr>
                                  <m:ctrlPr>
                                    <a:rPr lang="pt-PT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1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pt-PT" sz="1400" i="1">
                                      <a:latin typeface="Cambria Math" panose="02040503050406030204" pitchFamily="18" charset="0"/>
                                    </a:rPr>
                                    <m:t>1000,</m:t>
                                  </m:r>
                                  <m:r>
                                    <a:rPr lang="pt-PT" sz="1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pt-PT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PT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  <m:r>
                            <a:rPr lang="pt-PT" sz="14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pt-PT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nor/>
                            </m:rPr>
                            <a:rPr lang="pt-PT" sz="1400" dirty="0"/>
                            <m:t>  </m:t>
                          </m:r>
                        </m:e>
                      </m:nary>
                    </m:oMath>
                  </m:oMathPara>
                </a14:m>
                <a:r>
                  <a:rPr lang="pt-PT" sz="1400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pt-PT" sz="1400" b="0" i="1" dirty="0" smtClean="0">
                    <a:latin typeface="Cambria Math" panose="02040503050406030204" pitchFamily="18" charset="0"/>
                  </a:rPr>
                </a:br>
                <a:endParaRPr lang="pt-PT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056" y="4833879"/>
                <a:ext cx="4363439" cy="523733"/>
              </a:xfrm>
              <a:prstGeom prst="rect">
                <a:avLst/>
              </a:prstGeom>
              <a:blipFill rotWithShape="0">
                <a:blip r:embed="rId6"/>
                <a:stretch>
                  <a:fillRect t="-145349" b="-20348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548" y="3429000"/>
            <a:ext cx="4104456" cy="6536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21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MARTA new FIT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/>
              <p:cNvSpPr>
                <a:spLocks noGrp="1"/>
              </p:cNvSpPr>
              <p:nvPr/>
            </p:nvSpPr>
            <p:spPr bwMode="auto">
              <a:xfrm>
                <a:off x="5112060" y="1483918"/>
                <a:ext cx="2988332" cy="64850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>
                <a:lvl1pPr marL="341313" indent="-341313" algn="l" defTabSz="457200" rtl="0" eaLnBrk="0" fontAlgn="base" hangingPunct="0">
                  <a:lnSpc>
                    <a:spcPct val="102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Wingdings" pitchFamily="2" charset="2"/>
                  <a:buNone/>
                  <a:defRPr sz="2400" b="0">
                    <a:solidFill>
                      <a:srgbClr val="0066CC"/>
                    </a:solidFill>
                    <a:latin typeface="Arial Rounded MT Bold" pitchFamily="34" charset="0"/>
                    <a:ea typeface="+mn-ea"/>
                    <a:cs typeface="+mn-cs"/>
                  </a:defRPr>
                </a:lvl1pPr>
                <a:lvl2pPr marL="741363" indent="-284163" algn="l" defTabSz="457200" rtl="0" eaLnBrk="0" fontAlgn="base" hangingPunct="0">
                  <a:lnSpc>
                    <a:spcPct val="102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Char char="•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2pPr>
                <a:lvl3pPr marL="1371600" indent="-457200" algn="l" defTabSz="457200" rtl="0" eaLnBrk="0" fontAlgn="base" hangingPunct="0">
                  <a:lnSpc>
                    <a:spcPct val="102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3pPr>
                <a:lvl4pPr marL="1600200" indent="-228600" algn="l" defTabSz="457200" rtl="0" eaLnBrk="0" fontAlgn="base" hangingPunct="0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–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4pPr>
                <a:lvl5pPr marL="2057400" indent="-228600" algn="l" defTabSz="457200" rtl="0" eaLnBrk="0" fontAlgn="base" hangingPunct="0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5pPr>
                <a:lvl6pPr marL="25146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6pPr>
                <a:lvl7pPr marL="29718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7pPr>
                <a:lvl8pPr marL="34290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8pPr>
                <a:lvl9pPr marL="38862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9pPr>
              </a:lstStyle>
              <a:p>
                <a:pPr marL="533400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Ø"/>
                  <a:defRPr/>
                </a:pPr>
                <a:r>
                  <a:rPr lang="en-GB" sz="1500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All Stations -&gt; LDF:</a:t>
                </a:r>
              </a:p>
              <a:p>
                <a:pPr marL="534988" indent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5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pt-PT" sz="15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=2.09±0.008</m:t>
                      </m:r>
                    </m:oMath>
                  </m:oMathPara>
                </a14:m>
                <a:endParaRPr lang="en-US" sz="1500" dirty="0" smtClean="0">
                  <a:solidFill>
                    <a:schemeClr val="tx2">
                      <a:lumMod val="50000"/>
                    </a:schemeClr>
                  </a:solidFill>
                  <a:latin typeface="+mn-lt"/>
                </a:endParaRPr>
              </a:p>
              <a:p>
                <a:pPr marL="534988" indent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14:m>
                  <m:oMath xmlns:m="http://schemas.openxmlformats.org/officeDocument/2006/math">
                    <m:r>
                      <a:rPr lang="pt-PT" sz="15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pt-PT" sz="15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1000=8.68±0.29 </m:t>
                    </m:r>
                  </m:oMath>
                </a14:m>
                <a:r>
                  <a:rPr lang="en-US" sz="1500" dirty="0" smtClean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endParaRPr lang="en-US" sz="15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12060" y="1483918"/>
                <a:ext cx="2988332" cy="648505"/>
              </a:xfrm>
              <a:prstGeom prst="rect">
                <a:avLst/>
              </a:prstGeom>
              <a:blipFill rotWithShape="0">
                <a:blip r:embed="rId2"/>
                <a:stretch>
                  <a:fillRect t="-8411" b="-19626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"/>
              <p:cNvSpPr>
                <a:spLocks noGrp="1"/>
              </p:cNvSpPr>
              <p:nvPr/>
            </p:nvSpPr>
            <p:spPr bwMode="auto">
              <a:xfrm>
                <a:off x="5040052" y="2240868"/>
                <a:ext cx="2988332" cy="122413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>
                <a:lvl1pPr marL="341313" indent="-341313" algn="l" defTabSz="457200" rtl="0" eaLnBrk="0" fontAlgn="base" hangingPunct="0">
                  <a:lnSpc>
                    <a:spcPct val="102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Wingdings" pitchFamily="2" charset="2"/>
                  <a:buNone/>
                  <a:defRPr sz="2400" b="0">
                    <a:solidFill>
                      <a:srgbClr val="0066CC"/>
                    </a:solidFill>
                    <a:latin typeface="Arial Rounded MT Bold" pitchFamily="34" charset="0"/>
                    <a:ea typeface="+mn-ea"/>
                    <a:cs typeface="+mn-cs"/>
                  </a:defRPr>
                </a:lvl1pPr>
                <a:lvl2pPr marL="741363" indent="-284163" algn="l" defTabSz="457200" rtl="0" eaLnBrk="0" fontAlgn="base" hangingPunct="0">
                  <a:lnSpc>
                    <a:spcPct val="102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Char char="•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2pPr>
                <a:lvl3pPr marL="1371600" indent="-457200" algn="l" defTabSz="457200" rtl="0" eaLnBrk="0" fontAlgn="base" hangingPunct="0">
                  <a:lnSpc>
                    <a:spcPct val="102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3pPr>
                <a:lvl4pPr marL="1600200" indent="-228600" algn="l" defTabSz="457200" rtl="0" eaLnBrk="0" fontAlgn="base" hangingPunct="0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–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4pPr>
                <a:lvl5pPr marL="2057400" indent="-228600" algn="l" defTabSz="457200" rtl="0" eaLnBrk="0" fontAlgn="base" hangingPunct="0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5pPr>
                <a:lvl6pPr marL="25146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6pPr>
                <a:lvl7pPr marL="29718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7pPr>
                <a:lvl8pPr marL="34290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8pPr>
                <a:lvl9pPr marL="38862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9pPr>
              </a:lstStyle>
              <a:p>
                <a:pPr marL="533400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Ø"/>
                  <a:defRPr/>
                </a:pPr>
                <a:r>
                  <a:rPr lang="en-GB" sz="1500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Only triggered Stations +Silent stations:</a:t>
                </a:r>
              </a:p>
              <a:p>
                <a:pPr marL="534988" indent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14:m>
                  <m:oMath xmlns:m="http://schemas.openxmlformats.org/officeDocument/2006/math">
                    <m:r>
                      <a:rPr lang="pt-PT" sz="15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pt-PT" sz="15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=2.05±</m:t>
                    </m:r>
                  </m:oMath>
                </a14:m>
                <a:r>
                  <a:rPr lang="en-US" sz="1500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 0.94</a:t>
                </a:r>
              </a:p>
              <a:p>
                <a:pPr marL="534988" indent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14:m>
                  <m:oMath xmlns:m="http://schemas.openxmlformats.org/officeDocument/2006/math">
                    <m:r>
                      <a:rPr lang="pt-PT" sz="15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pt-PT" sz="15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1000=8.87±0.47</m:t>
                    </m:r>
                  </m:oMath>
                </a14:m>
                <a:r>
                  <a:rPr lang="en-US" sz="1500" dirty="0" smtClean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endParaRPr lang="en-US" sz="15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0052" y="2240868"/>
                <a:ext cx="2988332" cy="1224136"/>
              </a:xfrm>
              <a:prstGeom prst="rect">
                <a:avLst/>
              </a:prstGeom>
              <a:blipFill rotWithShape="0">
                <a:blip r:embed="rId3"/>
                <a:stretch>
                  <a:fillRect t="-5000" r="-1633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8" y="3818768"/>
            <a:ext cx="4319972" cy="27986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28" y="878293"/>
            <a:ext cx="4319972" cy="27986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83968" y="1107832"/>
                <a:ext cx="2178225" cy="32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33400" lvl="0">
                  <a:spcBef>
                    <a:spcPts val="0"/>
                  </a:spcBef>
                  <a:buFont typeface="Wingdings" pitchFamily="2" charset="2"/>
                  <a:buChar char="Ø"/>
                  <a:defRPr/>
                </a:pPr>
                <a:r>
                  <a:rPr lang="en-US" sz="1500" b="1" dirty="0" smtClean="0">
                    <a:solidFill>
                      <a:srgbClr val="1F497D">
                        <a:lumMod val="50000"/>
                      </a:srgbClr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pt-PT" sz="1500" b="1" i="1" smtClean="0">
                        <a:solidFill>
                          <a:srgbClr val="1F497D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pt-PT" sz="1500" b="1" i="1" smtClean="0">
                        <a:solidFill>
                          <a:srgbClr val="1F497D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1500" b="1" i="1" smtClean="0">
                        <a:solidFill>
                          <a:srgbClr val="1F497D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pt-PT" sz="1500" b="1" i="1" smtClean="0">
                            <a:solidFill>
                              <a:srgbClr val="1F497D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1500" b="1" i="1" smtClean="0">
                            <a:solidFill>
                              <a:srgbClr val="1F497D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pt-PT" sz="1500" b="1" i="1" smtClean="0">
                            <a:solidFill>
                              <a:srgbClr val="1F497D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sup>
                    </m:sSup>
                  </m:oMath>
                </a14:m>
                <a:r>
                  <a:rPr lang="en-US" sz="1500" b="1" dirty="0" smtClean="0">
                    <a:solidFill>
                      <a:srgbClr val="1F497D">
                        <a:lumMod val="50000"/>
                      </a:srgbClr>
                    </a:solidFill>
                    <a:latin typeface="Calibri"/>
                  </a:rPr>
                  <a:t>    </a:t>
                </a:r>
                <a14:m>
                  <m:oMath xmlns:m="http://schemas.openxmlformats.org/officeDocument/2006/math">
                    <m:r>
                      <a:rPr lang="pt-PT" sz="1500" b="1" i="1" dirty="0" smtClean="0">
                        <a:solidFill>
                          <a:srgbClr val="1F497D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𝟑𝟖</m:t>
                    </m:r>
                    <m:r>
                      <a:rPr lang="pt-PT" sz="1500" b="1" i="1" dirty="0" smtClean="0">
                        <a:solidFill>
                          <a:srgbClr val="1F497D">
                            <a:lumMod val="5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1500" b="1" dirty="0">
                  <a:solidFill>
                    <a:srgbClr val="1F497D">
                      <a:lumMod val="50000"/>
                    </a:srgbClr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107832"/>
                <a:ext cx="2178225" cy="328423"/>
              </a:xfrm>
              <a:prstGeom prst="rect">
                <a:avLst/>
              </a:prstGeom>
              <a:blipFill rotWithShape="0">
                <a:blip r:embed="rId6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"/>
              <p:cNvSpPr>
                <a:spLocks noGrp="1"/>
              </p:cNvSpPr>
              <p:nvPr/>
            </p:nvSpPr>
            <p:spPr bwMode="auto">
              <a:xfrm>
                <a:off x="5112060" y="4400242"/>
                <a:ext cx="2988332" cy="64850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>
                <a:lvl1pPr marL="341313" indent="-341313" algn="l" defTabSz="457200" rtl="0" eaLnBrk="0" fontAlgn="base" hangingPunct="0">
                  <a:lnSpc>
                    <a:spcPct val="102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Wingdings" pitchFamily="2" charset="2"/>
                  <a:buNone/>
                  <a:defRPr sz="2400" b="0">
                    <a:solidFill>
                      <a:srgbClr val="0066CC"/>
                    </a:solidFill>
                    <a:latin typeface="Arial Rounded MT Bold" pitchFamily="34" charset="0"/>
                    <a:ea typeface="+mn-ea"/>
                    <a:cs typeface="+mn-cs"/>
                  </a:defRPr>
                </a:lvl1pPr>
                <a:lvl2pPr marL="741363" indent="-284163" algn="l" defTabSz="457200" rtl="0" eaLnBrk="0" fontAlgn="base" hangingPunct="0">
                  <a:lnSpc>
                    <a:spcPct val="102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Char char="•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2pPr>
                <a:lvl3pPr marL="1371600" indent="-457200" algn="l" defTabSz="457200" rtl="0" eaLnBrk="0" fontAlgn="base" hangingPunct="0">
                  <a:lnSpc>
                    <a:spcPct val="102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3pPr>
                <a:lvl4pPr marL="1600200" indent="-228600" algn="l" defTabSz="457200" rtl="0" eaLnBrk="0" fontAlgn="base" hangingPunct="0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–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4pPr>
                <a:lvl5pPr marL="2057400" indent="-228600" algn="l" defTabSz="457200" rtl="0" eaLnBrk="0" fontAlgn="base" hangingPunct="0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5pPr>
                <a:lvl6pPr marL="25146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6pPr>
                <a:lvl7pPr marL="29718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7pPr>
                <a:lvl8pPr marL="34290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8pPr>
                <a:lvl9pPr marL="38862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9pPr>
              </a:lstStyle>
              <a:p>
                <a:pPr marL="533400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Ø"/>
                  <a:defRPr/>
                </a:pPr>
                <a:r>
                  <a:rPr lang="en-GB" sz="1500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All Stations -&gt; LDF:</a:t>
                </a:r>
              </a:p>
              <a:p>
                <a:pPr marL="534988" indent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5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pt-PT" sz="15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=2.116±0.004</m:t>
                      </m:r>
                    </m:oMath>
                  </m:oMathPara>
                </a14:m>
                <a:endParaRPr lang="en-US" sz="1500" dirty="0" smtClean="0">
                  <a:solidFill>
                    <a:schemeClr val="tx2">
                      <a:lumMod val="50000"/>
                    </a:schemeClr>
                  </a:solidFill>
                  <a:latin typeface="+mn-lt"/>
                </a:endParaRPr>
              </a:p>
              <a:p>
                <a:pPr marL="534988" indent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14:m>
                  <m:oMath xmlns:m="http://schemas.openxmlformats.org/officeDocument/2006/math">
                    <m:r>
                      <a:rPr lang="pt-PT" sz="15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pt-PT" sz="15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1000=45.88±1.89 </m:t>
                    </m:r>
                  </m:oMath>
                </a14:m>
                <a:r>
                  <a:rPr lang="en-US" sz="1500" dirty="0" smtClean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endParaRPr lang="en-US" sz="15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12060" y="4400242"/>
                <a:ext cx="2988332" cy="648505"/>
              </a:xfrm>
              <a:prstGeom prst="rect">
                <a:avLst/>
              </a:prstGeom>
              <a:blipFill rotWithShape="0">
                <a:blip r:embed="rId7"/>
                <a:stretch>
                  <a:fillRect t="-9434" b="-19811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"/>
              <p:cNvSpPr>
                <a:spLocks noGrp="1"/>
              </p:cNvSpPr>
              <p:nvPr/>
            </p:nvSpPr>
            <p:spPr bwMode="auto">
              <a:xfrm>
                <a:off x="5040052" y="5157192"/>
                <a:ext cx="2988332" cy="122413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>
                <a:lvl1pPr marL="341313" indent="-341313" algn="l" defTabSz="457200" rtl="0" eaLnBrk="0" fontAlgn="base" hangingPunct="0">
                  <a:lnSpc>
                    <a:spcPct val="102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Wingdings" pitchFamily="2" charset="2"/>
                  <a:buNone/>
                  <a:defRPr sz="2400" b="0">
                    <a:solidFill>
                      <a:srgbClr val="0066CC"/>
                    </a:solidFill>
                    <a:latin typeface="Arial Rounded MT Bold" pitchFamily="34" charset="0"/>
                    <a:ea typeface="+mn-ea"/>
                    <a:cs typeface="+mn-cs"/>
                  </a:defRPr>
                </a:lvl1pPr>
                <a:lvl2pPr marL="741363" indent="-284163" algn="l" defTabSz="457200" rtl="0" eaLnBrk="0" fontAlgn="base" hangingPunct="0">
                  <a:lnSpc>
                    <a:spcPct val="102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Char char="•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2pPr>
                <a:lvl3pPr marL="1371600" indent="-457200" algn="l" defTabSz="457200" rtl="0" eaLnBrk="0" fontAlgn="base" hangingPunct="0">
                  <a:lnSpc>
                    <a:spcPct val="102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3pPr>
                <a:lvl4pPr marL="1600200" indent="-228600" algn="l" defTabSz="457200" rtl="0" eaLnBrk="0" fontAlgn="base" hangingPunct="0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–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4pPr>
                <a:lvl5pPr marL="2057400" indent="-228600" algn="l" defTabSz="457200" rtl="0" eaLnBrk="0" fontAlgn="base" hangingPunct="0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5pPr>
                <a:lvl6pPr marL="25146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6pPr>
                <a:lvl7pPr marL="29718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7pPr>
                <a:lvl8pPr marL="34290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8pPr>
                <a:lvl9pPr marL="38862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9pPr>
              </a:lstStyle>
              <a:p>
                <a:pPr marL="533400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Ø"/>
                  <a:defRPr/>
                </a:pPr>
                <a:r>
                  <a:rPr lang="en-GB" sz="1500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Only triggered Stations +Silent stations:</a:t>
                </a:r>
              </a:p>
              <a:p>
                <a:pPr marL="534988" indent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14:m>
                  <m:oMath xmlns:m="http://schemas.openxmlformats.org/officeDocument/2006/math">
                    <m:r>
                      <a:rPr lang="pt-PT" sz="15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pt-PT" sz="15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=2.114±1.07</m:t>
                    </m:r>
                  </m:oMath>
                </a14:m>
                <a:r>
                  <a:rPr lang="en-US" sz="1500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 </a:t>
                </a:r>
              </a:p>
              <a:p>
                <a:pPr marL="534988" indent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14:m>
                  <m:oMath xmlns:m="http://schemas.openxmlformats.org/officeDocument/2006/math">
                    <m:r>
                      <a:rPr lang="pt-PT" sz="15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pt-PT" sz="15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1000=45.92±3.12</m:t>
                    </m:r>
                  </m:oMath>
                </a14:m>
                <a:r>
                  <a:rPr lang="en-US" sz="1500" dirty="0" smtClean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endParaRPr lang="en-US" sz="15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0052" y="5157192"/>
                <a:ext cx="2988332" cy="1224136"/>
              </a:xfrm>
              <a:prstGeom prst="rect">
                <a:avLst/>
              </a:prstGeom>
              <a:blipFill rotWithShape="0">
                <a:blip r:embed="rId8"/>
                <a:stretch>
                  <a:fillRect t="-4975" r="-1633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283968" y="4024156"/>
                <a:ext cx="2290435" cy="32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33400" lvl="0">
                  <a:spcBef>
                    <a:spcPts val="0"/>
                  </a:spcBef>
                  <a:buFont typeface="Wingdings" pitchFamily="2" charset="2"/>
                  <a:buChar char="Ø"/>
                  <a:defRPr/>
                </a:pPr>
                <a:r>
                  <a:rPr lang="en-US" sz="1500" b="1" dirty="0" smtClean="0">
                    <a:solidFill>
                      <a:srgbClr val="1F497D">
                        <a:lumMod val="50000"/>
                      </a:srgbClr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pt-PT" sz="1500" b="1" i="1" smtClean="0">
                        <a:solidFill>
                          <a:srgbClr val="1F497D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pt-PT" sz="1500" b="1" i="1" smtClean="0">
                        <a:solidFill>
                          <a:srgbClr val="1F497D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1500" b="1" i="1" smtClean="0">
                        <a:solidFill>
                          <a:srgbClr val="1F497D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pt-PT" sz="1500" b="1" i="1" smtClean="0">
                            <a:solidFill>
                              <a:srgbClr val="1F497D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1500" b="1" i="1" smtClean="0">
                            <a:solidFill>
                              <a:srgbClr val="1F497D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pt-PT" sz="1500" b="1" i="1" smtClean="0">
                            <a:solidFill>
                              <a:srgbClr val="1F497D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  <m:r>
                          <a:rPr lang="pt-PT" sz="1500" b="1" i="1" smtClean="0">
                            <a:solidFill>
                              <a:srgbClr val="1F497D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PT" sz="1500" b="1" i="1" smtClean="0">
                            <a:solidFill>
                              <a:srgbClr val="1F497D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</m:oMath>
                </a14:m>
                <a:r>
                  <a:rPr lang="en-US" sz="1500" b="1" dirty="0" smtClean="0">
                    <a:solidFill>
                      <a:srgbClr val="1F497D">
                        <a:lumMod val="50000"/>
                      </a:srgbClr>
                    </a:solidFill>
                    <a:latin typeface="Calibri"/>
                  </a:rPr>
                  <a:t>    </a:t>
                </a:r>
                <a14:m>
                  <m:oMath xmlns:m="http://schemas.openxmlformats.org/officeDocument/2006/math">
                    <m:r>
                      <a:rPr lang="pt-PT" sz="1500" b="1" i="1" dirty="0" smtClean="0">
                        <a:solidFill>
                          <a:srgbClr val="1F497D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𝟑𝟖</m:t>
                    </m:r>
                    <m:r>
                      <a:rPr lang="pt-PT" sz="1500" b="1" i="1" dirty="0" smtClean="0">
                        <a:solidFill>
                          <a:srgbClr val="1F497D">
                            <a:lumMod val="5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1500" b="1" dirty="0">
                  <a:solidFill>
                    <a:srgbClr val="1F497D">
                      <a:lumMod val="50000"/>
                    </a:srgbClr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024156"/>
                <a:ext cx="2290435" cy="328423"/>
              </a:xfrm>
              <a:prstGeom prst="rect">
                <a:avLst/>
              </a:prstGeom>
              <a:blipFill rotWithShape="0"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375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MARTA new 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190" y="2578553"/>
            <a:ext cx="4334907" cy="2808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23" y="2578553"/>
            <a:ext cx="4334907" cy="2808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763688" y="2209424"/>
                <a:ext cx="10185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pt-PT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=38°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209424"/>
                <a:ext cx="101854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300192" y="2226970"/>
                <a:ext cx="10185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pt-PT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=38°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2226970"/>
                <a:ext cx="1018549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50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628" y="80628"/>
            <a:ext cx="7031124" cy="647737"/>
          </a:xfrm>
        </p:spPr>
        <p:txBody>
          <a:bodyPr/>
          <a:lstStyle/>
          <a:p>
            <a:r>
              <a:rPr lang="en-GB" dirty="0" smtClean="0"/>
              <a:t>Energy Calibration on MARTA : CIC method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2" descr="C:\Users\Joao\Desktop\Res_Gap2013_054\Event\Event_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45" y="850100"/>
            <a:ext cx="3759955" cy="243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Joao\Desktop\Res_Gap2013_054\Event\Event2_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505" y="862676"/>
            <a:ext cx="3759955" cy="243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3345704"/>
            <a:ext cx="4104456" cy="653651"/>
          </a:xfrm>
          <a:prstGeom prst="rect">
            <a:avLst/>
          </a:prstGeom>
          <a:noFill/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323953" y="1575000"/>
                <a:ext cx="10101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</a:rPr>
                        <m:t>𝜃</m:t>
                      </m:r>
                      <m:r>
                        <a:rPr lang="pt-PT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/>
                            </a:rPr>
                            <m:t>21</m:t>
                          </m:r>
                        </m:e>
                        <m:sup>
                          <m:r>
                            <a:rPr lang="pt-PT" i="1">
                              <a:latin typeface="Cambria Math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953" y="1575000"/>
                <a:ext cx="101014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068629" y="1390334"/>
                <a:ext cx="10101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</a:rPr>
                        <m:t>𝜃</m:t>
                      </m:r>
                      <m:r>
                        <a:rPr lang="pt-PT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/>
                            </a:rPr>
                            <m:t>60</m:t>
                          </m:r>
                        </m:e>
                        <m:sup>
                          <m:r>
                            <a:rPr lang="pt-PT" i="1">
                              <a:latin typeface="Cambria Math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629" y="1390334"/>
                <a:ext cx="101014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1"/>
          <p:cNvSpPr>
            <a:spLocks noGrp="1"/>
          </p:cNvSpPr>
          <p:nvPr/>
        </p:nvSpPr>
        <p:spPr bwMode="auto">
          <a:xfrm>
            <a:off x="409442" y="4282716"/>
            <a:ext cx="4213225" cy="9396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pt-PT" sz="1800" b="1" dirty="0" smtClean="0">
                <a:solidFill>
                  <a:srgbClr val="540000"/>
                </a:solidFill>
                <a:latin typeface="+mn-lt"/>
              </a:rPr>
              <a:t>Currently from SD Signal:</a:t>
            </a:r>
          </a:p>
          <a:p>
            <a:pPr marL="5334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We determine the energy</a:t>
            </a:r>
          </a:p>
          <a:p>
            <a:pPr marL="5334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We estimate the number of </a:t>
            </a:r>
            <a:r>
              <a:rPr lang="en-US" sz="15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muons</a:t>
            </a:r>
            <a:endParaRPr lang="en-US" sz="15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3126" y="5385966"/>
            <a:ext cx="1891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540000"/>
                </a:solidFill>
                <a:latin typeface="+mn-lt"/>
                <a:cs typeface="+mn-cs"/>
              </a:rPr>
              <a:t>number of </a:t>
            </a:r>
            <a:r>
              <a:rPr lang="en-US" b="1" dirty="0" err="1">
                <a:solidFill>
                  <a:srgbClr val="540000"/>
                </a:solidFill>
                <a:latin typeface="+mn-lt"/>
                <a:cs typeface="+mn-cs"/>
              </a:rPr>
              <a:t>muons</a:t>
            </a:r>
            <a:endParaRPr lang="pt-PT" b="1" dirty="0">
              <a:solidFill>
                <a:srgbClr val="540000"/>
              </a:solidFill>
              <a:latin typeface="+mn-lt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43452" y="5385966"/>
            <a:ext cx="832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540000"/>
                </a:solidFill>
                <a:latin typeface="+mn-lt"/>
                <a:cs typeface="+mn-cs"/>
              </a:rPr>
              <a:t>Energy</a:t>
            </a:r>
            <a:endParaRPr lang="pt-PT" b="1" dirty="0">
              <a:solidFill>
                <a:srgbClr val="540000"/>
              </a:solidFill>
              <a:latin typeface="+mn-lt"/>
              <a:cs typeface="+mn-cs"/>
            </a:endParaRPr>
          </a:p>
        </p:txBody>
      </p:sp>
      <p:sp>
        <p:nvSpPr>
          <p:cNvPr id="21" name="Left-Right Arrow 20"/>
          <p:cNvSpPr/>
          <p:nvPr/>
        </p:nvSpPr>
        <p:spPr>
          <a:xfrm>
            <a:off x="2631384" y="5478299"/>
            <a:ext cx="576064" cy="1846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Content Placeholder 1"/>
          <p:cNvSpPr>
            <a:spLocks noGrp="1"/>
          </p:cNvSpPr>
          <p:nvPr/>
        </p:nvSpPr>
        <p:spPr bwMode="auto">
          <a:xfrm>
            <a:off x="722414" y="5769260"/>
            <a:ext cx="4213225" cy="469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Are correlated</a:t>
            </a:r>
          </a:p>
          <a:p>
            <a:pPr marL="192087" indent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(more or less according to Shower angle</a:t>
            </a:r>
            <a:b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and on SD only Analysis)</a:t>
            </a:r>
          </a:p>
        </p:txBody>
      </p:sp>
      <p:sp>
        <p:nvSpPr>
          <p:cNvPr id="23" name="Content Placeholder 1"/>
          <p:cNvSpPr>
            <a:spLocks noGrp="1"/>
          </p:cNvSpPr>
          <p:nvPr/>
        </p:nvSpPr>
        <p:spPr bwMode="auto">
          <a:xfrm>
            <a:off x="4823117" y="4556326"/>
            <a:ext cx="4213225" cy="13321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pt-PT" sz="1800" b="1" dirty="0" smtClean="0">
                <a:solidFill>
                  <a:srgbClr val="540000"/>
                </a:solidFill>
                <a:latin typeface="+mn-lt"/>
              </a:rPr>
              <a:t>Combining MARTA with the tank:</a:t>
            </a:r>
            <a:endParaRPr lang="en-US" sz="15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5334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Is possible to estimate the electromagnetic signal and calibrate the energy with it</a:t>
            </a:r>
          </a:p>
          <a:p>
            <a:pPr marL="5334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We can measure the </a:t>
            </a:r>
            <a:r>
              <a:rPr lang="en-US" sz="15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muon</a:t>
            </a: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number independently</a:t>
            </a:r>
          </a:p>
        </p:txBody>
      </p:sp>
    </p:spTree>
    <p:extLst>
      <p:ext uri="{BB962C8B-B14F-4D97-AF65-F5344CB8AC3E}">
        <p14:creationId xmlns:p14="http://schemas.microsoft.com/office/powerpoint/2010/main" val="375564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 animBg="1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66" y="5121187"/>
            <a:ext cx="5067309" cy="1370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Calibration on MARTA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015" y="1340768"/>
            <a:ext cx="3274848" cy="2674528"/>
          </a:xfrm>
          <a:prstGeom prst="rect">
            <a:avLst/>
          </a:prstGeom>
        </p:spPr>
      </p:pic>
      <p:sp>
        <p:nvSpPr>
          <p:cNvPr id="5" name="Content Placeholder 1"/>
          <p:cNvSpPr>
            <a:spLocks noGrp="1"/>
          </p:cNvSpPr>
          <p:nvPr/>
        </p:nvSpPr>
        <p:spPr bwMode="auto">
          <a:xfrm>
            <a:off x="405842" y="1141426"/>
            <a:ext cx="4958246" cy="28738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rgbClr val="540000"/>
                </a:solidFill>
                <a:latin typeface="+mn-lt"/>
              </a:rPr>
              <a:t>Using MARTA, we can recover the EM and MU components</a:t>
            </a:r>
          </a:p>
          <a:p>
            <a:pPr marL="5334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15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5334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GB" sz="15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It would be important to estimate the energy independently from the </a:t>
            </a:r>
            <a:r>
              <a:rPr lang="en-GB" sz="15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muon</a:t>
            </a:r>
            <a:r>
              <a:rPr lang="en-GB" sz="15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number</a:t>
            </a:r>
          </a:p>
          <a:p>
            <a:pPr marL="5334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15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46" y="4816938"/>
            <a:ext cx="5462546" cy="340254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/>
        </p:nvSpPr>
        <p:spPr bwMode="auto">
          <a:xfrm>
            <a:off x="1106894" y="4509120"/>
            <a:ext cx="5841370" cy="360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As you have seen in the previous presentation by Sofia </a:t>
            </a:r>
            <a:r>
              <a:rPr lang="en-US" sz="15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Andringa</a:t>
            </a: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312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CIC method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8" descr="C:\Users\Joao\Desktop\Res_Gap2013_054\Results\BeataCalib\G_FIT_BetavsS1000_TOT_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80" y="1130029"/>
            <a:ext cx="2931233" cy="189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/>
          <p:cNvSpPr>
            <a:spLocks noGrp="1"/>
          </p:cNvSpPr>
          <p:nvPr/>
        </p:nvSpPr>
        <p:spPr bwMode="auto">
          <a:xfrm>
            <a:off x="1344848" y="1183193"/>
            <a:ext cx="2048524" cy="270871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1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 b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Beta from Total Signal</a:t>
            </a:r>
          </a:p>
        </p:txBody>
      </p:sp>
      <p:pic>
        <p:nvPicPr>
          <p:cNvPr id="7" name="Picture 11" descr="C:\Users\Joao\Desktop\Res_Gap2013_054\Results\Results_N00\Plots\IntensityCurve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00" y="1069540"/>
            <a:ext cx="3024602" cy="195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"/>
          <p:cNvSpPr>
            <a:spLocks noGrp="1"/>
          </p:cNvSpPr>
          <p:nvPr/>
        </p:nvSpPr>
        <p:spPr bwMode="auto">
          <a:xfrm>
            <a:off x="5811653" y="916878"/>
            <a:ext cx="2448272" cy="250683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1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 b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Intensity for Total S1000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155994" y="2275565"/>
            <a:ext cx="1656814" cy="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55994" y="2131549"/>
            <a:ext cx="1656814" cy="0"/>
          </a:xfrm>
          <a:prstGeom prst="line">
            <a:avLst/>
          </a:prstGeom>
          <a:ln w="31750">
            <a:solidFill>
              <a:srgbClr val="33CC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55994" y="1987533"/>
            <a:ext cx="1065095" cy="0"/>
          </a:xfrm>
          <a:prstGeom prst="line">
            <a:avLst/>
          </a:prstGeom>
          <a:ln w="31750">
            <a:solidFill>
              <a:srgbClr val="0000F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155994" y="1879521"/>
            <a:ext cx="1065095" cy="0"/>
          </a:xfrm>
          <a:prstGeom prst="line">
            <a:avLst/>
          </a:prstGeom>
          <a:ln w="31750">
            <a:solidFill>
              <a:srgbClr val="D6009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Joao\Desktop\Results\Plots\CIC_tot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224" y="4464097"/>
            <a:ext cx="3265361" cy="211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1"/>
          <p:cNvSpPr>
            <a:spLocks noGrp="1"/>
          </p:cNvSpPr>
          <p:nvPr/>
        </p:nvSpPr>
        <p:spPr bwMode="auto">
          <a:xfrm>
            <a:off x="7123849" y="5240441"/>
            <a:ext cx="1158164" cy="224874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1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 b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Total CIC</a:t>
            </a:r>
            <a:endParaRPr lang="en-US" sz="1500" b="1" u="sng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" name="Picture 4" descr="C:\Users\Joao\Desktop\Res_Gap2013_054\Results\Calibration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05" y="4518772"/>
            <a:ext cx="3188306" cy="206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1"/>
          <p:cNvSpPr>
            <a:spLocks noGrp="1"/>
          </p:cNvSpPr>
          <p:nvPr/>
        </p:nvSpPr>
        <p:spPr bwMode="auto">
          <a:xfrm>
            <a:off x="1151620" y="5323666"/>
            <a:ext cx="1014654" cy="181978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1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 b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Total S38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1"/>
              <p:cNvSpPr>
                <a:spLocks noGrp="1"/>
              </p:cNvSpPr>
              <p:nvPr/>
            </p:nvSpPr>
            <p:spPr bwMode="auto">
              <a:xfrm>
                <a:off x="692405" y="3107540"/>
                <a:ext cx="3708412" cy="40610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>
                <a:lvl1pPr marL="341313" indent="-341313" algn="l" defTabSz="457200" rtl="0" eaLnBrk="0" fontAlgn="base" hangingPunct="0">
                  <a:lnSpc>
                    <a:spcPct val="102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Wingdings" pitchFamily="2" charset="2"/>
                  <a:buNone/>
                  <a:defRPr sz="2400" b="0">
                    <a:solidFill>
                      <a:srgbClr val="0066CC"/>
                    </a:solidFill>
                    <a:latin typeface="Arial Rounded MT Bold" pitchFamily="34" charset="0"/>
                    <a:ea typeface="+mn-ea"/>
                    <a:cs typeface="+mn-cs"/>
                  </a:defRPr>
                </a:lvl1pPr>
                <a:lvl2pPr marL="741363" indent="-284163" algn="l" defTabSz="457200" rtl="0" eaLnBrk="0" fontAlgn="base" hangingPunct="0">
                  <a:lnSpc>
                    <a:spcPct val="102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Char char="•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2pPr>
                <a:lvl3pPr marL="1371600" indent="-457200" algn="l" defTabSz="457200" rtl="0" eaLnBrk="0" fontAlgn="base" hangingPunct="0">
                  <a:lnSpc>
                    <a:spcPct val="102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3pPr>
                <a:lvl4pPr marL="1600200" indent="-228600" algn="l" defTabSz="457200" rtl="0" eaLnBrk="0" fontAlgn="base" hangingPunct="0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–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4pPr>
                <a:lvl5pPr marL="2057400" indent="-228600" algn="l" defTabSz="457200" rtl="0" eaLnBrk="0" fontAlgn="base" hangingPunct="0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5pPr>
                <a:lvl6pPr marL="25146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6pPr>
                <a:lvl7pPr marL="29718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7pPr>
                <a:lvl8pPr marL="34290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8pPr>
                <a:lvl9pPr marL="38862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9pPr>
              </a:lstStyle>
              <a:p>
                <a:pPr marL="533400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Ø"/>
                  <a:defRPr/>
                </a:pPr>
                <a:r>
                  <a:rPr lang="en-GB" sz="1500" b="1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Parametrize </a:t>
                </a:r>
                <a14:m>
                  <m:oMath xmlns:m="http://schemas.openxmlformats.org/officeDocument/2006/math">
                    <m:r>
                      <a:rPr lang="pt-PT" sz="15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1500" b="1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 and re-fit the events</a:t>
                </a:r>
                <a:endParaRPr lang="en-US" sz="1500" b="1" dirty="0">
                  <a:solidFill>
                    <a:schemeClr val="tx2">
                      <a:lumMod val="50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2405" y="3107540"/>
                <a:ext cx="3708412" cy="406106"/>
              </a:xfrm>
              <a:prstGeom prst="rect">
                <a:avLst/>
              </a:prstGeom>
              <a:blipFill rotWithShape="0">
                <a:blip r:embed="rId6"/>
                <a:stretch>
                  <a:fillRect t="-15152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Arrow 22"/>
          <p:cNvSpPr/>
          <p:nvPr/>
        </p:nvSpPr>
        <p:spPr>
          <a:xfrm>
            <a:off x="3863854" y="1789511"/>
            <a:ext cx="1356218" cy="340580"/>
          </a:xfrm>
          <a:prstGeom prst="rightArrow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Content Placeholder 1"/>
          <p:cNvSpPr>
            <a:spLocks noGrp="1"/>
          </p:cNvSpPr>
          <p:nvPr/>
        </p:nvSpPr>
        <p:spPr bwMode="auto">
          <a:xfrm>
            <a:off x="5237946" y="3052563"/>
            <a:ext cx="3708412" cy="4061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5334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GB" sz="1500" b="1" dirty="0" smtClean="0">
                <a:solidFill>
                  <a:srgbClr val="800000"/>
                </a:solidFill>
                <a:latin typeface="+mn-lt"/>
              </a:rPr>
              <a:t>Intensity distributions</a:t>
            </a:r>
            <a:endParaRPr lang="en-GB" sz="15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25" name="Right Arrow 24"/>
          <p:cNvSpPr/>
          <p:nvPr/>
        </p:nvSpPr>
        <p:spPr>
          <a:xfrm rot="5400000">
            <a:off x="6750124" y="3595353"/>
            <a:ext cx="546155" cy="355590"/>
          </a:xfrm>
          <a:prstGeom prst="rightArrow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Right Arrow 25"/>
          <p:cNvSpPr/>
          <p:nvPr/>
        </p:nvSpPr>
        <p:spPr>
          <a:xfrm rot="10800000">
            <a:off x="4223569" y="5344026"/>
            <a:ext cx="996503" cy="355590"/>
          </a:xfrm>
          <a:prstGeom prst="rightArrow">
            <a:avLst/>
          </a:prstGeom>
          <a:solidFill>
            <a:srgbClr val="005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1"/>
              <p:cNvSpPr>
                <a:spLocks noGrp="1"/>
              </p:cNvSpPr>
              <p:nvPr/>
            </p:nvSpPr>
            <p:spPr bwMode="auto">
              <a:xfrm>
                <a:off x="5154698" y="4138414"/>
                <a:ext cx="3708412" cy="40610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>
                <a:lvl1pPr marL="341313" indent="-341313" algn="l" defTabSz="457200" rtl="0" eaLnBrk="0" fontAlgn="base" hangingPunct="0">
                  <a:lnSpc>
                    <a:spcPct val="102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Wingdings" pitchFamily="2" charset="2"/>
                  <a:buNone/>
                  <a:defRPr sz="2400" b="0">
                    <a:solidFill>
                      <a:srgbClr val="0066CC"/>
                    </a:solidFill>
                    <a:latin typeface="Arial Rounded MT Bold" pitchFamily="34" charset="0"/>
                    <a:ea typeface="+mn-ea"/>
                    <a:cs typeface="+mn-cs"/>
                  </a:defRPr>
                </a:lvl1pPr>
                <a:lvl2pPr marL="741363" indent="-284163" algn="l" defTabSz="457200" rtl="0" eaLnBrk="0" fontAlgn="base" hangingPunct="0">
                  <a:lnSpc>
                    <a:spcPct val="102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Char char="•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2pPr>
                <a:lvl3pPr marL="1371600" indent="-457200" algn="l" defTabSz="457200" rtl="0" eaLnBrk="0" fontAlgn="base" hangingPunct="0">
                  <a:lnSpc>
                    <a:spcPct val="102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3pPr>
                <a:lvl4pPr marL="1600200" indent="-228600" algn="l" defTabSz="457200" rtl="0" eaLnBrk="0" fontAlgn="base" hangingPunct="0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–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4pPr>
                <a:lvl5pPr marL="2057400" indent="-228600" algn="l" defTabSz="457200" rtl="0" eaLnBrk="0" fontAlgn="base" hangingPunct="0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5pPr>
                <a:lvl6pPr marL="25146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6pPr>
                <a:lvl7pPr marL="29718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7pPr>
                <a:lvl8pPr marL="34290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8pPr>
                <a:lvl9pPr marL="38862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9pPr>
              </a:lstStyle>
              <a:p>
                <a:pPr marL="533400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Ø"/>
                  <a:defRPr/>
                </a:pPr>
                <a:r>
                  <a:rPr lang="en-GB" sz="1500" b="1" dirty="0" smtClean="0">
                    <a:solidFill>
                      <a:srgbClr val="003300"/>
                    </a:solidFill>
                    <a:latin typeface="+mn-lt"/>
                  </a:rPr>
                  <a:t>Attenuation curves to obtain </a:t>
                </a:r>
                <a14:m>
                  <m:oMath xmlns:m="http://schemas.openxmlformats.org/officeDocument/2006/math">
                    <m:r>
                      <a:rPr lang="pt-PT" sz="1500" b="1" i="1" smtClean="0">
                        <a:solidFill>
                          <a:srgbClr val="0033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pt-PT" sz="1500" b="1" i="1" smtClean="0">
                        <a:solidFill>
                          <a:srgbClr val="003300"/>
                        </a:solidFill>
                        <a:latin typeface="Cambria Math" panose="02040503050406030204" pitchFamily="18" charset="0"/>
                      </a:rPr>
                      <m:t>𝟑𝟖</m:t>
                    </m:r>
                  </m:oMath>
                </a14:m>
                <a:endParaRPr lang="en-GB" sz="1500" b="1" dirty="0">
                  <a:solidFill>
                    <a:srgbClr val="0033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7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54698" y="4138414"/>
                <a:ext cx="3708412" cy="406106"/>
              </a:xfrm>
              <a:prstGeom prst="rect">
                <a:avLst/>
              </a:prstGeom>
              <a:blipFill rotWithShape="0">
                <a:blip r:embed="rId7"/>
                <a:stretch>
                  <a:fillRect t="-15152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1"/>
              <p:cNvSpPr>
                <a:spLocks noGrp="1"/>
              </p:cNvSpPr>
              <p:nvPr/>
            </p:nvSpPr>
            <p:spPr bwMode="auto">
              <a:xfrm>
                <a:off x="765080" y="4315719"/>
                <a:ext cx="3708412" cy="40610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>
                <a:lvl1pPr marL="341313" indent="-341313" algn="l" defTabSz="457200" rtl="0" eaLnBrk="0" fontAlgn="base" hangingPunct="0">
                  <a:lnSpc>
                    <a:spcPct val="102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Wingdings" pitchFamily="2" charset="2"/>
                  <a:buNone/>
                  <a:defRPr sz="2400" b="0">
                    <a:solidFill>
                      <a:srgbClr val="0066CC"/>
                    </a:solidFill>
                    <a:latin typeface="Arial Rounded MT Bold" pitchFamily="34" charset="0"/>
                    <a:ea typeface="+mn-ea"/>
                    <a:cs typeface="+mn-cs"/>
                  </a:defRPr>
                </a:lvl1pPr>
                <a:lvl2pPr marL="741363" indent="-284163" algn="l" defTabSz="457200" rtl="0" eaLnBrk="0" fontAlgn="base" hangingPunct="0">
                  <a:lnSpc>
                    <a:spcPct val="102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Char char="•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2pPr>
                <a:lvl3pPr marL="1371600" indent="-457200" algn="l" defTabSz="457200" rtl="0" eaLnBrk="0" fontAlgn="base" hangingPunct="0">
                  <a:lnSpc>
                    <a:spcPct val="102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3pPr>
                <a:lvl4pPr marL="1600200" indent="-228600" algn="l" defTabSz="457200" rtl="0" eaLnBrk="0" fontAlgn="base" hangingPunct="0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–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4pPr>
                <a:lvl5pPr marL="2057400" indent="-228600" algn="l" defTabSz="457200" rtl="0" eaLnBrk="0" fontAlgn="base" hangingPunct="0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5pPr>
                <a:lvl6pPr marL="25146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6pPr>
                <a:lvl7pPr marL="29718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7pPr>
                <a:lvl8pPr marL="34290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8pPr>
                <a:lvl9pPr marL="38862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9pPr>
              </a:lstStyle>
              <a:p>
                <a:pPr marL="533400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Ø"/>
                  <a:defRPr/>
                </a:pPr>
                <a:r>
                  <a:rPr lang="pt-PT" sz="1500" b="1" dirty="0" smtClean="0">
                    <a:solidFill>
                      <a:srgbClr val="0052A4"/>
                    </a:solidFill>
                    <a:latin typeface="+mn-lt"/>
                  </a:rPr>
                  <a:t>Calibrate </a:t>
                </a:r>
                <a14:m>
                  <m:oMath xmlns:m="http://schemas.openxmlformats.org/officeDocument/2006/math">
                    <m:r>
                      <a:rPr lang="pt-PT" sz="1500" b="1" i="1" smtClean="0">
                        <a:solidFill>
                          <a:srgbClr val="0052A4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pt-PT" sz="1500" b="1" i="1" smtClean="0">
                        <a:solidFill>
                          <a:srgbClr val="0052A4"/>
                        </a:solidFill>
                        <a:latin typeface="Cambria Math" panose="02040503050406030204" pitchFamily="18" charset="0"/>
                      </a:rPr>
                      <m:t>𝟑𝟖</m:t>
                    </m:r>
                  </m:oMath>
                </a14:m>
                <a:r>
                  <a:rPr lang="en-GB" sz="1500" b="1" dirty="0" smtClean="0">
                    <a:solidFill>
                      <a:srgbClr val="0052A4"/>
                    </a:solidFill>
                    <a:latin typeface="+mn-lt"/>
                  </a:rPr>
                  <a:t> with energy</a:t>
                </a:r>
                <a:endParaRPr lang="en-GB" sz="1500" b="1" dirty="0">
                  <a:solidFill>
                    <a:srgbClr val="0052A4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8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5080" y="4315719"/>
                <a:ext cx="3708412" cy="406106"/>
              </a:xfrm>
              <a:prstGeom prst="rect">
                <a:avLst/>
              </a:prstGeom>
              <a:blipFill rotWithShape="0">
                <a:blip r:embed="rId8"/>
                <a:stretch>
                  <a:fillRect t="-14925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105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CIC for </a:t>
            </a:r>
            <a:r>
              <a:rPr lang="pt-PT" dirty="0" err="1" smtClean="0"/>
              <a:t>Proton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Iron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1016732"/>
            <a:ext cx="4320480" cy="2799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114" y="3799198"/>
            <a:ext cx="4319656" cy="2798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654" y="1021744"/>
            <a:ext cx="4376576" cy="28353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902" y="4386374"/>
            <a:ext cx="4663297" cy="302766"/>
          </a:xfrm>
          <a:prstGeom prst="rect">
            <a:avLst/>
          </a:prstGeom>
        </p:spPr>
      </p:pic>
      <p:sp>
        <p:nvSpPr>
          <p:cNvPr id="12" name="Content Placeholder 1"/>
          <p:cNvSpPr>
            <a:spLocks noGrp="1"/>
          </p:cNvSpPr>
          <p:nvPr/>
        </p:nvSpPr>
        <p:spPr bwMode="auto">
          <a:xfrm>
            <a:off x="903851" y="1394811"/>
            <a:ext cx="1404156" cy="252028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1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Total signal</a:t>
            </a:r>
          </a:p>
        </p:txBody>
      </p:sp>
      <p:sp>
        <p:nvSpPr>
          <p:cNvPr id="13" name="Content Placeholder 1"/>
          <p:cNvSpPr>
            <a:spLocks noGrp="1"/>
          </p:cNvSpPr>
          <p:nvPr/>
        </p:nvSpPr>
        <p:spPr bwMode="auto">
          <a:xfrm>
            <a:off x="5472100" y="1384060"/>
            <a:ext cx="1404156" cy="252028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1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EM signal</a:t>
            </a:r>
          </a:p>
        </p:txBody>
      </p:sp>
      <p:sp>
        <p:nvSpPr>
          <p:cNvPr id="14" name="Content Placeholder 1"/>
          <p:cNvSpPr>
            <a:spLocks noGrp="1"/>
          </p:cNvSpPr>
          <p:nvPr/>
        </p:nvSpPr>
        <p:spPr bwMode="auto">
          <a:xfrm>
            <a:off x="5940152" y="4221088"/>
            <a:ext cx="1404156" cy="252028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1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 b="1" dirty="0" smtClean="0">
                <a:solidFill>
                  <a:srgbClr val="0052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 signal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5371" y="2708920"/>
            <a:ext cx="2020381" cy="798616"/>
          </a:xfrm>
          <a:prstGeom prst="rect">
            <a:avLst/>
          </a:prstGeom>
        </p:spPr>
      </p:pic>
      <p:sp>
        <p:nvSpPr>
          <p:cNvPr id="17" name="Content Placeholder 1"/>
          <p:cNvSpPr>
            <a:spLocks noGrp="1"/>
          </p:cNvSpPr>
          <p:nvPr/>
        </p:nvSpPr>
        <p:spPr bwMode="auto">
          <a:xfrm>
            <a:off x="309241" y="5191049"/>
            <a:ext cx="3948731" cy="12257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477837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GB" sz="15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The </a:t>
            </a:r>
            <a:r>
              <a:rPr lang="en-GB" sz="15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Muonic</a:t>
            </a:r>
            <a:r>
              <a:rPr lang="en-GB" sz="15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CIC for proton and iron are basically the same.</a:t>
            </a:r>
          </a:p>
          <a:p>
            <a:pPr marL="477837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GB" sz="15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The difference between each one comes from the electromagnetic CIC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9241" y="4036821"/>
            <a:ext cx="355481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7837" lvl="0" indent="-28575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GB" sz="15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CIC function (it is normalized to S38)</a:t>
            </a:r>
            <a:endParaRPr lang="en-GB" sz="1500" b="1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522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Outline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b="0" dirty="0" smtClean="0">
                <a:latin typeface="+mj-lt"/>
              </a:rPr>
              <a:t>LDF for Proton and Iron in MARTA</a:t>
            </a:r>
          </a:p>
          <a:p>
            <a:pPr lvl="1">
              <a:lnSpc>
                <a:spcPct val="150000"/>
              </a:lnSpc>
            </a:pPr>
            <a:r>
              <a:rPr lang="en-GB" b="0" dirty="0" smtClean="0">
                <a:solidFill>
                  <a:srgbClr val="003300"/>
                </a:solidFill>
                <a:latin typeface="+mj-lt"/>
              </a:rPr>
              <a:t>LDF Parameter slope </a:t>
            </a:r>
          </a:p>
          <a:p>
            <a:pPr lvl="1">
              <a:lnSpc>
                <a:spcPct val="150000"/>
              </a:lnSpc>
            </a:pPr>
            <a:r>
              <a:rPr lang="en-GB" b="0" dirty="0" smtClean="0">
                <a:solidFill>
                  <a:srgbClr val="003300"/>
                </a:solidFill>
                <a:latin typeface="+mj-lt"/>
              </a:rPr>
              <a:t>Silent Stations</a:t>
            </a:r>
          </a:p>
          <a:p>
            <a:pPr>
              <a:lnSpc>
                <a:spcPct val="150000"/>
              </a:lnSpc>
            </a:pPr>
            <a:r>
              <a:rPr lang="en-GB" b="0" dirty="0" smtClean="0">
                <a:latin typeface="+mj-lt"/>
              </a:rPr>
              <a:t>Energy Reconstruction on MARTA</a:t>
            </a:r>
            <a:endParaRPr lang="en-GB" b="0" dirty="0">
              <a:latin typeface="+mj-lt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GB" b="0" dirty="0" smtClean="0">
              <a:solidFill>
                <a:srgbClr val="0033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GB" b="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46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00" y="1489621"/>
            <a:ext cx="5530562" cy="3582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Energy reconstructed RMS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/>
        </p:nvSpPr>
        <p:spPr bwMode="auto">
          <a:xfrm>
            <a:off x="324979" y="5258798"/>
            <a:ext cx="8117197" cy="10505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lang="en-GB" sz="1800" dirty="0" smtClean="0">
                <a:solidFill>
                  <a:srgbClr val="540000"/>
                </a:solidFill>
                <a:latin typeface="+mn-lt"/>
              </a:rPr>
              <a:t>We can use the EM component to calibrate the energy, </a:t>
            </a:r>
          </a:p>
          <a:p>
            <a:pPr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lang="en-GB" sz="1800" dirty="0" smtClean="0">
                <a:solidFill>
                  <a:srgbClr val="540000"/>
                </a:solidFill>
                <a:latin typeface="+mn-lt"/>
              </a:rPr>
              <a:t>However, since for higher angle the EM signal is very low, the uncertainty on the calibration grows very quickly</a:t>
            </a:r>
          </a:p>
        </p:txBody>
      </p:sp>
      <p:sp>
        <p:nvSpPr>
          <p:cNvPr id="7" name="Content Placeholder 1"/>
          <p:cNvSpPr>
            <a:spLocks noGrp="1"/>
          </p:cNvSpPr>
          <p:nvPr/>
        </p:nvSpPr>
        <p:spPr bwMode="auto">
          <a:xfrm>
            <a:off x="7056276" y="2200487"/>
            <a:ext cx="1620180" cy="2700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477837" indent="-2857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500" b="1" dirty="0" smtClean="0">
                <a:solidFill>
                  <a:schemeClr val="tx1"/>
                </a:solidFill>
                <a:latin typeface="+mn-lt"/>
              </a:rPr>
              <a:t>Total RMS</a:t>
            </a:r>
          </a:p>
        </p:txBody>
      </p:sp>
      <p:sp>
        <p:nvSpPr>
          <p:cNvPr id="8" name="Content Placeholder 1"/>
          <p:cNvSpPr>
            <a:spLocks noGrp="1"/>
          </p:cNvSpPr>
          <p:nvPr/>
        </p:nvSpPr>
        <p:spPr bwMode="auto">
          <a:xfrm>
            <a:off x="7056276" y="2438890"/>
            <a:ext cx="1620180" cy="2700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477837" indent="-28575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500" b="1" dirty="0" smtClean="0">
                <a:solidFill>
                  <a:srgbClr val="FF0000"/>
                </a:solidFill>
                <a:latin typeface="+mn-lt"/>
              </a:rPr>
              <a:t>Total RMS</a:t>
            </a:r>
          </a:p>
        </p:txBody>
      </p:sp>
      <p:sp>
        <p:nvSpPr>
          <p:cNvPr id="9" name="Content Placeholder 1"/>
          <p:cNvSpPr>
            <a:spLocks noGrp="1"/>
          </p:cNvSpPr>
          <p:nvPr/>
        </p:nvSpPr>
        <p:spPr bwMode="auto">
          <a:xfrm>
            <a:off x="7056276" y="2690918"/>
            <a:ext cx="1620180" cy="2700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477837" indent="-285750">
              <a:lnSpc>
                <a:spcPct val="100000"/>
              </a:lnSpc>
              <a:spcBef>
                <a:spcPts val="0"/>
              </a:spcBef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en-US" sz="1500" b="1" dirty="0" smtClean="0">
                <a:solidFill>
                  <a:srgbClr val="0000FF"/>
                </a:solidFill>
                <a:latin typeface="+mn-lt"/>
              </a:rPr>
              <a:t>Total RMS</a:t>
            </a:r>
          </a:p>
        </p:txBody>
      </p:sp>
      <p:sp>
        <p:nvSpPr>
          <p:cNvPr id="10" name="Content Placeholder 1"/>
          <p:cNvSpPr>
            <a:spLocks noGrp="1"/>
          </p:cNvSpPr>
          <p:nvPr/>
        </p:nvSpPr>
        <p:spPr bwMode="auto">
          <a:xfrm>
            <a:off x="324979" y="995527"/>
            <a:ext cx="3634954" cy="3452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lang="pt-PT" sz="1800" b="1" dirty="0" smtClean="0">
                <a:solidFill>
                  <a:srgbClr val="540000"/>
                </a:solidFill>
                <a:latin typeface="+mn-lt"/>
              </a:rPr>
              <a:t>RMS of the Energy calibration</a:t>
            </a:r>
          </a:p>
        </p:txBody>
      </p:sp>
      <p:pic>
        <p:nvPicPr>
          <p:cNvPr id="12" name="Picture 4" descr="C:\Users\Joao\Desktop\Results\Plots\CIC_nu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66917"/>
            <a:ext cx="3612472" cy="234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Joao\Desktop\Results\Plots\CIC_em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68997"/>
            <a:ext cx="3612472" cy="234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491880" y="914927"/>
                <a:ext cx="2029402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𝑆𝐷</m:t>
                              </m:r>
                            </m:sub>
                          </m:s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sub>
                          </m:sSub>
                          <m:f>
                            <m:fPr>
                              <m:type m:val="li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𝑀𝐶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914927"/>
                <a:ext cx="2029402" cy="404983"/>
              </a:xfrm>
              <a:prstGeom prst="rect">
                <a:avLst/>
              </a:prstGeom>
              <a:blipFill rotWithShape="0">
                <a:blip r:embed="rId5"/>
                <a:stretch>
                  <a:fillRect l="-21622" t="-153731" r="-10210" b="-2283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37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Energy</a:t>
            </a:r>
            <a:r>
              <a:rPr lang="pt-PT" dirty="0"/>
              <a:t> </a:t>
            </a:r>
            <a:r>
              <a:rPr lang="pt-PT" dirty="0" err="1"/>
              <a:t>reconstructed</a:t>
            </a:r>
            <a:r>
              <a:rPr lang="pt-PT" dirty="0"/>
              <a:t> 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1504168"/>
            <a:ext cx="4523792" cy="29307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0788"/>
            <a:ext cx="4523792" cy="2930718"/>
          </a:xfrm>
          <a:prstGeom prst="rect">
            <a:avLst/>
          </a:prstGeom>
        </p:spPr>
      </p:pic>
      <p:sp>
        <p:nvSpPr>
          <p:cNvPr id="9" name="Content Placeholder 1"/>
          <p:cNvSpPr>
            <a:spLocks noGrp="1"/>
          </p:cNvSpPr>
          <p:nvPr/>
        </p:nvSpPr>
        <p:spPr bwMode="auto">
          <a:xfrm>
            <a:off x="324979" y="5258798"/>
            <a:ext cx="8117197" cy="10505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lang="en-GB" sz="1800" dirty="0" smtClean="0">
                <a:solidFill>
                  <a:srgbClr val="540000"/>
                </a:solidFill>
                <a:latin typeface="+mn-lt"/>
              </a:rPr>
              <a:t>Due to higher multiplicities in Iron showers,  we will have less fluctuations in this showers and the RMS should be smaller.</a:t>
            </a:r>
          </a:p>
        </p:txBody>
      </p:sp>
      <p:sp>
        <p:nvSpPr>
          <p:cNvPr id="10" name="Content Placeholder 1"/>
          <p:cNvSpPr>
            <a:spLocks noGrp="1"/>
          </p:cNvSpPr>
          <p:nvPr/>
        </p:nvSpPr>
        <p:spPr bwMode="auto">
          <a:xfrm>
            <a:off x="1511660" y="1180497"/>
            <a:ext cx="2160998" cy="348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lang="en-GB" sz="1800" b="1" dirty="0" smtClean="0">
                <a:solidFill>
                  <a:srgbClr val="0052A4"/>
                </a:solidFill>
                <a:latin typeface="+mn-lt"/>
              </a:rPr>
              <a:t>Proton</a:t>
            </a:r>
          </a:p>
        </p:txBody>
      </p:sp>
      <p:sp>
        <p:nvSpPr>
          <p:cNvPr id="11" name="Content Placeholder 1"/>
          <p:cNvSpPr>
            <a:spLocks noGrp="1"/>
          </p:cNvSpPr>
          <p:nvPr/>
        </p:nvSpPr>
        <p:spPr bwMode="auto">
          <a:xfrm>
            <a:off x="6196001" y="1170744"/>
            <a:ext cx="2160998" cy="3577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lang="en-GB" sz="1800" b="1" dirty="0" smtClean="0">
                <a:solidFill>
                  <a:srgbClr val="FF0000"/>
                </a:solidFill>
                <a:latin typeface="+mn-lt"/>
              </a:rPr>
              <a:t>Iron</a:t>
            </a:r>
          </a:p>
        </p:txBody>
      </p:sp>
    </p:spTree>
    <p:extLst>
      <p:ext uri="{BB962C8B-B14F-4D97-AF65-F5344CB8AC3E}">
        <p14:creationId xmlns:p14="http://schemas.microsoft.com/office/powerpoint/2010/main" val="30718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76772"/>
            <a:ext cx="3924436" cy="2542428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/>
        </p:nvSpPr>
        <p:spPr bwMode="auto">
          <a:xfrm>
            <a:off x="1511778" y="944724"/>
            <a:ext cx="2160998" cy="348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lang="en-GB" sz="1800" b="1" dirty="0" smtClean="0">
                <a:solidFill>
                  <a:srgbClr val="0052A4"/>
                </a:solidFill>
                <a:latin typeface="+mn-lt"/>
              </a:rPr>
              <a:t>Proton</a:t>
            </a:r>
          </a:p>
        </p:txBody>
      </p:sp>
      <p:sp>
        <p:nvSpPr>
          <p:cNvPr id="8" name="Content Placeholder 1"/>
          <p:cNvSpPr>
            <a:spLocks noGrp="1"/>
          </p:cNvSpPr>
          <p:nvPr/>
        </p:nvSpPr>
        <p:spPr bwMode="auto">
          <a:xfrm>
            <a:off x="5436096" y="944724"/>
            <a:ext cx="3457079" cy="348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lang="en-GB" sz="1800" b="1" dirty="0" smtClean="0">
                <a:solidFill>
                  <a:srgbClr val="0052A4"/>
                </a:solidFill>
                <a:latin typeface="+mn-lt"/>
              </a:rPr>
              <a:t>Proton + 25% degradation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464" y="1511324"/>
            <a:ext cx="3851412" cy="249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5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Energy</a:t>
            </a:r>
            <a:r>
              <a:rPr lang="pt-PT" dirty="0"/>
              <a:t> </a:t>
            </a:r>
            <a:r>
              <a:rPr lang="pt-PT" dirty="0" err="1" smtClean="0"/>
              <a:t>reconstructed</a:t>
            </a:r>
            <a:r>
              <a:rPr lang="pt-PT" dirty="0" smtClean="0"/>
              <a:t> for a </a:t>
            </a:r>
            <a:r>
              <a:rPr lang="pt-PT" dirty="0" err="1" smtClean="0"/>
              <a:t>Mix</a:t>
            </a:r>
            <a:r>
              <a:rPr lang="pt-PT" dirty="0" smtClean="0"/>
              <a:t> </a:t>
            </a:r>
            <a:r>
              <a:rPr lang="pt-PT" dirty="0" err="1" smtClean="0"/>
              <a:t>Composition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5" y="3861277"/>
            <a:ext cx="4200895" cy="2721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350" y="4179516"/>
            <a:ext cx="3709669" cy="2403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190" y="1471372"/>
            <a:ext cx="4200895" cy="27215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/>
              <p:cNvSpPr>
                <a:spLocks noGrp="1"/>
              </p:cNvSpPr>
              <p:nvPr/>
            </p:nvSpPr>
            <p:spPr bwMode="auto">
              <a:xfrm>
                <a:off x="179512" y="1623984"/>
                <a:ext cx="4392488" cy="16610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>
                <a:lvl1pPr marL="341313" indent="-341313" algn="l" defTabSz="457200" rtl="0" eaLnBrk="0" fontAlgn="base" hangingPunct="0">
                  <a:lnSpc>
                    <a:spcPct val="102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Wingdings" pitchFamily="2" charset="2"/>
                  <a:buNone/>
                  <a:defRPr sz="2400" b="0">
                    <a:solidFill>
                      <a:srgbClr val="0066CC"/>
                    </a:solidFill>
                    <a:latin typeface="Arial Rounded MT Bold" pitchFamily="34" charset="0"/>
                    <a:ea typeface="+mn-ea"/>
                    <a:cs typeface="+mn-cs"/>
                  </a:defRPr>
                </a:lvl1pPr>
                <a:lvl2pPr marL="741363" indent="-284163" algn="l" defTabSz="457200" rtl="0" eaLnBrk="0" fontAlgn="base" hangingPunct="0">
                  <a:lnSpc>
                    <a:spcPct val="102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Char char="•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2pPr>
                <a:lvl3pPr marL="1371600" indent="-457200" algn="l" defTabSz="457200" rtl="0" eaLnBrk="0" fontAlgn="base" hangingPunct="0">
                  <a:lnSpc>
                    <a:spcPct val="102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3pPr>
                <a:lvl4pPr marL="1600200" indent="-228600" algn="l" defTabSz="457200" rtl="0" eaLnBrk="0" fontAlgn="base" hangingPunct="0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–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4pPr>
                <a:lvl5pPr marL="2057400" indent="-228600" algn="l" defTabSz="457200" rtl="0" eaLnBrk="0" fontAlgn="base" hangingPunct="0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5pPr>
                <a:lvl6pPr marL="25146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6pPr>
                <a:lvl7pPr marL="29718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7pPr>
                <a:lvl8pPr marL="34290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8pPr>
                <a:lvl9pPr marL="38862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9pPr>
              </a:lstStyle>
              <a:p>
                <a:pPr marL="533400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Ø"/>
                  <a:defRPr/>
                </a:pPr>
                <a:r>
                  <a:rPr lang="en-GB" sz="1500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Using a MARTA Simulation only with the </a:t>
                </a:r>
                <a14:m>
                  <m:oMath xmlns:m="http://schemas.openxmlformats.org/officeDocument/2006/math">
                    <m:r>
                      <a:rPr lang="pt-PT" sz="15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38º</m:t>
                    </m:r>
                  </m:oMath>
                </a14:m>
                <a:r>
                  <a:rPr lang="en-GB" sz="1500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 angle bin and </a:t>
                </a:r>
                <a14:m>
                  <m:oMath xmlns:m="http://schemas.openxmlformats.org/officeDocument/2006/math">
                    <m:r>
                      <a:rPr lang="en-GB" sz="1500" i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𝐸𝑛𝑒𝑟𝑔𝑦</m:t>
                    </m:r>
                    <m:r>
                      <a:rPr lang="en-GB" sz="1500" i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pt-PT" sz="15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50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PT" sz="15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t-PT" sz="15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  <m:r>
                      <a:rPr lang="pt-PT" sz="1500" b="0" i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pt-PT" sz="15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15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PT" sz="15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19.8</m:t>
                        </m:r>
                      </m:sup>
                    </m:sSup>
                  </m:oMath>
                </a14:m>
                <a:endParaRPr lang="en-US" sz="1500" dirty="0" smtClean="0">
                  <a:solidFill>
                    <a:schemeClr val="tx2">
                      <a:lumMod val="50000"/>
                    </a:schemeClr>
                  </a:solidFill>
                  <a:latin typeface="+mn-lt"/>
                </a:endParaRPr>
              </a:p>
              <a:p>
                <a:pPr marL="533400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Ø"/>
                  <a:defRPr/>
                </a:pPr>
                <a:endParaRPr lang="en-US" sz="1500" dirty="0">
                  <a:solidFill>
                    <a:schemeClr val="tx2">
                      <a:lumMod val="50000"/>
                    </a:schemeClr>
                  </a:solidFill>
                  <a:latin typeface="+mn-lt"/>
                </a:endParaRPr>
              </a:p>
              <a:p>
                <a:pPr marL="533400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Ø"/>
                  <a:defRPr/>
                </a:pPr>
                <a:r>
                  <a:rPr lang="en-US" sz="1500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50% Proton/Iron </a:t>
                </a:r>
                <a:endParaRPr lang="en-US" sz="1500" dirty="0">
                  <a:solidFill>
                    <a:schemeClr val="tx2">
                      <a:lumMod val="50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623984"/>
                <a:ext cx="4392488" cy="1661000"/>
              </a:xfrm>
              <a:prstGeom prst="rect">
                <a:avLst/>
              </a:prstGeom>
              <a:blipFill rotWithShape="0">
                <a:blip r:embed="rId5"/>
                <a:stretch>
                  <a:fillRect t="-3297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90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2515050" y="1952835"/>
            <a:ext cx="1218398" cy="7807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Energy</a:t>
            </a:r>
            <a:r>
              <a:rPr lang="pt-PT" dirty="0"/>
              <a:t> </a:t>
            </a:r>
            <a:r>
              <a:rPr lang="pt-PT" dirty="0" err="1"/>
              <a:t>reconstructed</a:t>
            </a:r>
            <a:r>
              <a:rPr lang="pt-PT" dirty="0"/>
              <a:t> for a </a:t>
            </a:r>
            <a:r>
              <a:rPr lang="pt-PT" dirty="0" err="1"/>
              <a:t>Mix</a:t>
            </a:r>
            <a:r>
              <a:rPr lang="pt-PT" dirty="0"/>
              <a:t> </a:t>
            </a:r>
            <a:r>
              <a:rPr lang="pt-PT" dirty="0" err="1"/>
              <a:t>Composition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615" y="1240847"/>
            <a:ext cx="3581833" cy="2320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1246707"/>
            <a:ext cx="3581833" cy="2320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615" y="4240874"/>
            <a:ext cx="3581833" cy="23204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9" y="4236804"/>
            <a:ext cx="3587564" cy="2324187"/>
          </a:xfrm>
          <a:prstGeom prst="rect">
            <a:avLst/>
          </a:prstGeom>
        </p:spPr>
      </p:pic>
      <p:sp>
        <p:nvSpPr>
          <p:cNvPr id="9" name="Content Placeholder 1"/>
          <p:cNvSpPr>
            <a:spLocks noGrp="1"/>
          </p:cNvSpPr>
          <p:nvPr/>
        </p:nvSpPr>
        <p:spPr bwMode="auto">
          <a:xfrm>
            <a:off x="35496" y="1022414"/>
            <a:ext cx="4392488" cy="436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5334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GB" sz="1800" dirty="0" smtClean="0">
                <a:solidFill>
                  <a:srgbClr val="800000"/>
                </a:solidFill>
                <a:latin typeface="+mn-lt"/>
              </a:rPr>
              <a:t>All Components</a:t>
            </a:r>
            <a:endParaRPr lang="en-US" sz="18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0" name="Content Placeholder 1"/>
          <p:cNvSpPr>
            <a:spLocks noGrp="1"/>
          </p:cNvSpPr>
          <p:nvPr/>
        </p:nvSpPr>
        <p:spPr bwMode="auto">
          <a:xfrm>
            <a:off x="4617287" y="1022414"/>
            <a:ext cx="4392488" cy="436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5334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GB" sz="1800" dirty="0" smtClean="0">
                <a:solidFill>
                  <a:srgbClr val="800000"/>
                </a:solidFill>
                <a:latin typeface="+mn-lt"/>
              </a:rPr>
              <a:t>EM Component</a:t>
            </a:r>
            <a:endParaRPr lang="en-US" sz="18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1" name="Content Placeholder 1"/>
          <p:cNvSpPr>
            <a:spLocks noGrp="1"/>
          </p:cNvSpPr>
          <p:nvPr/>
        </p:nvSpPr>
        <p:spPr bwMode="auto">
          <a:xfrm>
            <a:off x="35496" y="4018372"/>
            <a:ext cx="4392488" cy="436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5334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GB" sz="1800" dirty="0" smtClean="0">
                <a:solidFill>
                  <a:srgbClr val="800000"/>
                </a:solidFill>
                <a:latin typeface="+mn-lt"/>
              </a:rPr>
              <a:t>TOT  Component</a:t>
            </a:r>
            <a:endParaRPr lang="en-US" sz="18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2" name="Content Placeholder 1"/>
          <p:cNvSpPr>
            <a:spLocks noGrp="1"/>
          </p:cNvSpPr>
          <p:nvPr/>
        </p:nvSpPr>
        <p:spPr bwMode="auto">
          <a:xfrm>
            <a:off x="4617287" y="4019221"/>
            <a:ext cx="4392488" cy="436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5334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GB" sz="1800" dirty="0" smtClean="0">
                <a:solidFill>
                  <a:srgbClr val="800000"/>
                </a:solidFill>
                <a:latin typeface="+mn-lt"/>
              </a:rPr>
              <a:t>MU Component</a:t>
            </a:r>
            <a:endParaRPr lang="en-US" sz="1800" dirty="0">
              <a:solidFill>
                <a:srgbClr val="800000"/>
              </a:solidFill>
              <a:latin typeface="+mn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-2376772" y="2384884"/>
            <a:ext cx="360040" cy="0"/>
          </a:xfrm>
          <a:prstGeom prst="line">
            <a:avLst/>
          </a:prstGeom>
          <a:ln w="412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-2376772" y="2537284"/>
            <a:ext cx="36004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"/>
          <p:cNvSpPr>
            <a:spLocks noGrp="1"/>
          </p:cNvSpPr>
          <p:nvPr/>
        </p:nvSpPr>
        <p:spPr bwMode="auto">
          <a:xfrm>
            <a:off x="-1910336" y="2250387"/>
            <a:ext cx="719572" cy="301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500" dirty="0" smtClean="0">
                <a:solidFill>
                  <a:srgbClr val="0052A4"/>
                </a:solidFill>
                <a:latin typeface="+mn-lt"/>
              </a:rPr>
              <a:t>Proton</a:t>
            </a:r>
            <a:endParaRPr lang="en-US" sz="15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Content Placeholder 1"/>
          <p:cNvSpPr>
            <a:spLocks noGrp="1"/>
          </p:cNvSpPr>
          <p:nvPr/>
        </p:nvSpPr>
        <p:spPr bwMode="auto">
          <a:xfrm>
            <a:off x="-1910336" y="2412139"/>
            <a:ext cx="719572" cy="301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500" dirty="0" smtClean="0">
                <a:solidFill>
                  <a:srgbClr val="FF0000"/>
                </a:solidFill>
                <a:latin typeface="+mn-lt"/>
              </a:rPr>
              <a:t>Iron</a:t>
            </a:r>
            <a:endParaRPr lang="en-US" sz="15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Content Placeholder 1"/>
          <p:cNvSpPr>
            <a:spLocks noGrp="1"/>
          </p:cNvSpPr>
          <p:nvPr/>
        </p:nvSpPr>
        <p:spPr bwMode="auto">
          <a:xfrm>
            <a:off x="-1908720" y="2060848"/>
            <a:ext cx="719572" cy="301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500" dirty="0" smtClean="0">
                <a:solidFill>
                  <a:schemeClr val="tx1"/>
                </a:solidFill>
                <a:latin typeface="+mn-lt"/>
              </a:rPr>
              <a:t>All</a:t>
            </a:r>
            <a:endParaRPr lang="en-US" sz="15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-2376772" y="2204864"/>
            <a:ext cx="36004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014136" y="4391298"/>
            <a:ext cx="1061318" cy="5647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40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097083" y="4715333"/>
            <a:ext cx="336831" cy="0"/>
          </a:xfrm>
          <a:prstGeom prst="line">
            <a:avLst/>
          </a:prstGeom>
          <a:ln w="412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97083" y="4867733"/>
            <a:ext cx="336831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1"/>
          <p:cNvSpPr>
            <a:spLocks noGrp="1"/>
          </p:cNvSpPr>
          <p:nvPr/>
        </p:nvSpPr>
        <p:spPr bwMode="auto">
          <a:xfrm>
            <a:off x="1586695" y="4622531"/>
            <a:ext cx="626802" cy="2180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200" dirty="0" smtClean="0">
                <a:solidFill>
                  <a:srgbClr val="0052A4"/>
                </a:solidFill>
                <a:latin typeface="+mn-lt"/>
              </a:rPr>
              <a:t>Proton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4" name="Content Placeholder 1"/>
          <p:cNvSpPr>
            <a:spLocks noGrp="1"/>
          </p:cNvSpPr>
          <p:nvPr/>
        </p:nvSpPr>
        <p:spPr bwMode="auto">
          <a:xfrm>
            <a:off x="1586695" y="4784283"/>
            <a:ext cx="626802" cy="2180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200" dirty="0" smtClean="0">
                <a:solidFill>
                  <a:srgbClr val="FF0000"/>
                </a:solidFill>
                <a:latin typeface="+mn-lt"/>
              </a:rPr>
              <a:t>Iron</a:t>
            </a:r>
            <a:endParaRPr lang="en-US" sz="1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Content Placeholder 1"/>
          <p:cNvSpPr>
            <a:spLocks noGrp="1"/>
          </p:cNvSpPr>
          <p:nvPr/>
        </p:nvSpPr>
        <p:spPr bwMode="auto">
          <a:xfrm>
            <a:off x="1588311" y="4432992"/>
            <a:ext cx="626802" cy="2180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200" dirty="0" smtClean="0">
                <a:solidFill>
                  <a:schemeClr val="tx1"/>
                </a:solidFill>
                <a:latin typeface="+mn-lt"/>
              </a:rPr>
              <a:t>All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097083" y="4535313"/>
            <a:ext cx="336831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472100" y="1349218"/>
            <a:ext cx="1061318" cy="5647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400"/>
          </a:p>
        </p:txBody>
      </p:sp>
      <p:cxnSp>
        <p:nvCxnSpPr>
          <p:cNvPr id="31" name="Straight Connector 30"/>
          <p:cNvCxnSpPr/>
          <p:nvPr/>
        </p:nvCxnSpPr>
        <p:spPr>
          <a:xfrm>
            <a:off x="5555047" y="1673253"/>
            <a:ext cx="336831" cy="0"/>
          </a:xfrm>
          <a:prstGeom prst="line">
            <a:avLst/>
          </a:prstGeom>
          <a:ln w="412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555047" y="1825653"/>
            <a:ext cx="336831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1"/>
          <p:cNvSpPr>
            <a:spLocks noGrp="1"/>
          </p:cNvSpPr>
          <p:nvPr/>
        </p:nvSpPr>
        <p:spPr bwMode="auto">
          <a:xfrm>
            <a:off x="6044659" y="1580451"/>
            <a:ext cx="626802" cy="2180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200" dirty="0" smtClean="0">
                <a:solidFill>
                  <a:srgbClr val="0052A4"/>
                </a:solidFill>
                <a:latin typeface="+mn-lt"/>
              </a:rPr>
              <a:t>Proton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4" name="Content Placeholder 1"/>
          <p:cNvSpPr>
            <a:spLocks noGrp="1"/>
          </p:cNvSpPr>
          <p:nvPr/>
        </p:nvSpPr>
        <p:spPr bwMode="auto">
          <a:xfrm>
            <a:off x="6044659" y="1742203"/>
            <a:ext cx="626802" cy="2180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200" dirty="0" smtClean="0">
                <a:solidFill>
                  <a:srgbClr val="FF0000"/>
                </a:solidFill>
                <a:latin typeface="+mn-lt"/>
              </a:rPr>
              <a:t>Iron</a:t>
            </a:r>
            <a:endParaRPr lang="en-US" sz="1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Content Placeholder 1"/>
          <p:cNvSpPr>
            <a:spLocks noGrp="1"/>
          </p:cNvSpPr>
          <p:nvPr/>
        </p:nvSpPr>
        <p:spPr bwMode="auto">
          <a:xfrm>
            <a:off x="6046275" y="1390912"/>
            <a:ext cx="626802" cy="2180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200" dirty="0" smtClean="0">
                <a:solidFill>
                  <a:schemeClr val="tx1"/>
                </a:solidFill>
                <a:latin typeface="+mn-lt"/>
              </a:rPr>
              <a:t>All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555047" y="1493233"/>
            <a:ext cx="336831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526256" y="4340161"/>
            <a:ext cx="1061318" cy="5647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400"/>
          </a:p>
        </p:txBody>
      </p:sp>
      <p:cxnSp>
        <p:nvCxnSpPr>
          <p:cNvPr id="38" name="Straight Connector 37"/>
          <p:cNvCxnSpPr/>
          <p:nvPr/>
        </p:nvCxnSpPr>
        <p:spPr>
          <a:xfrm>
            <a:off x="5609203" y="4664196"/>
            <a:ext cx="336831" cy="0"/>
          </a:xfrm>
          <a:prstGeom prst="line">
            <a:avLst/>
          </a:prstGeom>
          <a:ln w="412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609203" y="4816596"/>
            <a:ext cx="336831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1"/>
          <p:cNvSpPr>
            <a:spLocks noGrp="1"/>
          </p:cNvSpPr>
          <p:nvPr/>
        </p:nvSpPr>
        <p:spPr bwMode="auto">
          <a:xfrm>
            <a:off x="6098815" y="4571394"/>
            <a:ext cx="626802" cy="2180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200" dirty="0" smtClean="0">
                <a:solidFill>
                  <a:srgbClr val="0052A4"/>
                </a:solidFill>
                <a:latin typeface="+mn-lt"/>
              </a:rPr>
              <a:t>Proton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1" name="Content Placeholder 1"/>
          <p:cNvSpPr>
            <a:spLocks noGrp="1"/>
          </p:cNvSpPr>
          <p:nvPr/>
        </p:nvSpPr>
        <p:spPr bwMode="auto">
          <a:xfrm>
            <a:off x="6098815" y="4733146"/>
            <a:ext cx="626802" cy="2180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200" dirty="0" smtClean="0">
                <a:solidFill>
                  <a:srgbClr val="FF0000"/>
                </a:solidFill>
                <a:latin typeface="+mn-lt"/>
              </a:rPr>
              <a:t>Iron</a:t>
            </a:r>
            <a:endParaRPr lang="en-US" sz="1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2" name="Content Placeholder 1"/>
          <p:cNvSpPr>
            <a:spLocks noGrp="1"/>
          </p:cNvSpPr>
          <p:nvPr/>
        </p:nvSpPr>
        <p:spPr bwMode="auto">
          <a:xfrm>
            <a:off x="6100431" y="4381855"/>
            <a:ext cx="626802" cy="2180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200" dirty="0" smtClean="0">
                <a:solidFill>
                  <a:schemeClr val="tx1"/>
                </a:solidFill>
                <a:latin typeface="+mn-lt"/>
              </a:rPr>
              <a:t>All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609203" y="4484176"/>
            <a:ext cx="336831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28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0" grpId="0" animBg="1"/>
      <p:bldP spid="23" grpId="0"/>
      <p:bldP spid="24" grpId="0"/>
      <p:bldP spid="25" grpId="0"/>
      <p:bldP spid="30" grpId="0" animBg="1"/>
      <p:bldP spid="33" grpId="0"/>
      <p:bldP spid="34" grpId="0"/>
      <p:bldP spid="35" grpId="0"/>
      <p:bldP spid="37" grpId="0" animBg="1"/>
      <p:bldP spid="40" grpId="0"/>
      <p:bldP spid="41" grpId="0"/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Energy</a:t>
            </a:r>
            <a:r>
              <a:rPr lang="pt-PT" dirty="0"/>
              <a:t> </a:t>
            </a:r>
            <a:r>
              <a:rPr lang="pt-PT" dirty="0" err="1"/>
              <a:t>reconstructed</a:t>
            </a:r>
            <a:r>
              <a:rPr lang="pt-PT" dirty="0"/>
              <a:t> for a </a:t>
            </a:r>
            <a:r>
              <a:rPr lang="pt-PT" dirty="0" err="1"/>
              <a:t>Mix</a:t>
            </a:r>
            <a:r>
              <a:rPr lang="pt-PT" dirty="0"/>
              <a:t> </a:t>
            </a:r>
            <a:r>
              <a:rPr lang="pt-PT" dirty="0" err="1"/>
              <a:t>Composition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1257472"/>
            <a:ext cx="3587564" cy="2324187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/>
        </p:nvSpPr>
        <p:spPr bwMode="auto">
          <a:xfrm>
            <a:off x="0" y="1016732"/>
            <a:ext cx="4392488" cy="436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5334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GB" sz="1800" dirty="0" smtClean="0">
                <a:solidFill>
                  <a:srgbClr val="800000"/>
                </a:solidFill>
                <a:latin typeface="+mn-lt"/>
              </a:rPr>
              <a:t>TOT  Component</a:t>
            </a:r>
            <a:endParaRPr lang="en-US" sz="18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7" name="Content Placeholder 1"/>
          <p:cNvSpPr>
            <a:spLocks noGrp="1"/>
          </p:cNvSpPr>
          <p:nvPr/>
        </p:nvSpPr>
        <p:spPr bwMode="auto">
          <a:xfrm>
            <a:off x="4738676" y="1844824"/>
            <a:ext cx="4104456" cy="9226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5334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GB" sz="1500" dirty="0" smtClean="0">
                <a:solidFill>
                  <a:srgbClr val="800000"/>
                </a:solidFill>
                <a:latin typeface="+mn-lt"/>
              </a:rPr>
              <a:t>Iron will appear with higher energy</a:t>
            </a:r>
          </a:p>
          <a:p>
            <a:pPr marL="5334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GB" sz="15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5334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GB" sz="1500" dirty="0" smtClean="0">
                <a:solidFill>
                  <a:srgbClr val="0052A4"/>
                </a:solidFill>
                <a:latin typeface="+mn-lt"/>
              </a:rPr>
              <a:t>Proton will </a:t>
            </a:r>
            <a:r>
              <a:rPr lang="en-GB" sz="1500" dirty="0">
                <a:solidFill>
                  <a:srgbClr val="0052A4"/>
                </a:solidFill>
                <a:latin typeface="+mn-lt"/>
              </a:rPr>
              <a:t>appear with </a:t>
            </a:r>
            <a:r>
              <a:rPr lang="en-GB" sz="1500" dirty="0" smtClean="0">
                <a:solidFill>
                  <a:srgbClr val="0052A4"/>
                </a:solidFill>
                <a:latin typeface="+mn-lt"/>
              </a:rPr>
              <a:t>lower energy</a:t>
            </a:r>
            <a:endParaRPr lang="en-GB" sz="1500" dirty="0">
              <a:solidFill>
                <a:srgbClr val="0052A4"/>
              </a:solidFill>
              <a:latin typeface="+mn-lt"/>
            </a:endParaRPr>
          </a:p>
          <a:p>
            <a:pPr marL="5334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15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/>
              <p:cNvSpPr>
                <a:spLocks noGrp="1"/>
              </p:cNvSpPr>
              <p:nvPr/>
            </p:nvSpPr>
            <p:spPr bwMode="auto">
              <a:xfrm>
                <a:off x="4392488" y="4473116"/>
                <a:ext cx="4680520" cy="104928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>
                <a:lvl1pPr marL="341313" indent="-341313" algn="l" defTabSz="457200" rtl="0" eaLnBrk="0" fontAlgn="base" hangingPunct="0">
                  <a:lnSpc>
                    <a:spcPct val="102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Wingdings" pitchFamily="2" charset="2"/>
                  <a:buNone/>
                  <a:defRPr sz="2400" b="0">
                    <a:solidFill>
                      <a:srgbClr val="0066CC"/>
                    </a:solidFill>
                    <a:latin typeface="Arial Rounded MT Bold" pitchFamily="34" charset="0"/>
                    <a:ea typeface="+mn-ea"/>
                    <a:cs typeface="+mn-cs"/>
                  </a:defRPr>
                </a:lvl1pPr>
                <a:lvl2pPr marL="741363" indent="-284163" algn="l" defTabSz="457200" rtl="0" eaLnBrk="0" fontAlgn="base" hangingPunct="0">
                  <a:lnSpc>
                    <a:spcPct val="102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Char char="•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2pPr>
                <a:lvl3pPr marL="1371600" indent="-457200" algn="l" defTabSz="457200" rtl="0" eaLnBrk="0" fontAlgn="base" hangingPunct="0">
                  <a:lnSpc>
                    <a:spcPct val="102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3pPr>
                <a:lvl4pPr marL="1600200" indent="-228600" algn="l" defTabSz="457200" rtl="0" eaLnBrk="0" fontAlgn="base" hangingPunct="0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–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4pPr>
                <a:lvl5pPr marL="2057400" indent="-228600" algn="l" defTabSz="457200" rtl="0" eaLnBrk="0" fontAlgn="base" hangingPunct="0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5pPr>
                <a:lvl6pPr marL="25146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6pPr>
                <a:lvl7pPr marL="29718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7pPr>
                <a:lvl8pPr marL="34290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8pPr>
                <a:lvl9pPr marL="38862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9pPr>
              </a:lstStyle>
              <a:p>
                <a:pPr marL="533400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Ø"/>
                  <a:defRPr/>
                </a:pPr>
                <a:r>
                  <a:rPr lang="pt-PT" sz="1500" dirty="0" err="1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This</a:t>
                </a:r>
                <a:r>
                  <a:rPr lang="pt-PT" sz="1500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pt-PT" sz="1500" dirty="0" err="1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Increases</a:t>
                </a:r>
                <a:r>
                  <a:rPr lang="pt-PT" sz="1500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pt-PT" sz="1500" dirty="0" err="1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the</a:t>
                </a:r>
                <a:r>
                  <a:rPr lang="pt-PT" sz="1500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pt-PT" sz="1500" dirty="0" err="1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separation</a:t>
                </a:r>
                <a:r>
                  <a:rPr lang="pt-PT" sz="1500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pt-PT" sz="1500" dirty="0" err="1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of</a:t>
                </a:r>
                <a:r>
                  <a:rPr lang="pt-PT" sz="1500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pt-PT" sz="1500" dirty="0" err="1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Proton</a:t>
                </a:r>
                <a:r>
                  <a:rPr lang="pt-PT" sz="1500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/</a:t>
                </a:r>
                <a:r>
                  <a:rPr lang="pt-PT" sz="1500" dirty="0" err="1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Iron</a:t>
                </a:r>
                <a:r>
                  <a:rPr lang="pt-PT" sz="1500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 for </a:t>
                </a:r>
                <a:r>
                  <a:rPr lang="pt-PT" sz="1500" dirty="0" err="1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Xmax</a:t>
                </a:r>
                <a:endParaRPr lang="pt-PT" sz="1500" dirty="0" smtClean="0">
                  <a:solidFill>
                    <a:schemeClr val="tx2">
                      <a:lumMod val="50000"/>
                    </a:schemeClr>
                  </a:solidFill>
                  <a:latin typeface="+mn-lt"/>
                </a:endParaRPr>
              </a:p>
              <a:p>
                <a:pPr marL="533400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Ø"/>
                  <a:defRPr/>
                </a:pPr>
                <a:r>
                  <a:rPr lang="pt-PT" sz="1500" dirty="0" err="1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But</a:t>
                </a:r>
                <a:r>
                  <a:rPr lang="pt-PT" sz="1500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pt-PT" sz="1500" dirty="0" err="1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decreases</a:t>
                </a:r>
                <a:r>
                  <a:rPr lang="pt-PT" sz="1500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pt-PT" sz="1500" dirty="0" err="1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it</a:t>
                </a:r>
                <a:r>
                  <a:rPr lang="pt-PT" sz="1500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 for </a:t>
                </a:r>
                <a14:m>
                  <m:oMath xmlns:m="http://schemas.openxmlformats.org/officeDocument/2006/math">
                    <m:r>
                      <a:rPr lang="pt-PT" sz="15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pt-PT" sz="15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1000</m:t>
                    </m:r>
                  </m:oMath>
                </a14:m>
                <a:r>
                  <a:rPr lang="en-US" sz="1500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5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5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PT" sz="15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μ</m:t>
                        </m:r>
                      </m:sub>
                    </m:sSub>
                  </m:oMath>
                </a14:m>
                <a:endParaRPr lang="en-US" sz="1500" dirty="0" smtClean="0">
                  <a:solidFill>
                    <a:schemeClr val="tx2">
                      <a:lumMod val="50000"/>
                    </a:schemeClr>
                  </a:solidFill>
                  <a:latin typeface="+mn-lt"/>
                </a:endParaRPr>
              </a:p>
              <a:p>
                <a:pPr marL="533400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Ø"/>
                  <a:defRPr/>
                </a:pPr>
                <a:endParaRPr lang="en-US" sz="1500" dirty="0">
                  <a:solidFill>
                    <a:schemeClr val="tx2">
                      <a:lumMod val="50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2488" y="4473116"/>
                <a:ext cx="4680520" cy="1049289"/>
              </a:xfrm>
              <a:prstGeom prst="rect">
                <a:avLst/>
              </a:prstGeom>
              <a:blipFill rotWithShape="0">
                <a:blip r:embed="rId3"/>
                <a:stretch>
                  <a:fillRect t="-5814" r="-2086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6" y="3822399"/>
            <a:ext cx="4200895" cy="272153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899592" y="4095126"/>
            <a:ext cx="2016224" cy="1088038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007604" y="4293096"/>
            <a:ext cx="2016224" cy="1088038"/>
          </a:xfrm>
          <a:prstGeom prst="line">
            <a:avLst/>
          </a:prstGeom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"/>
          <p:cNvSpPr>
            <a:spLocks noGrp="1"/>
          </p:cNvSpPr>
          <p:nvPr/>
        </p:nvSpPr>
        <p:spPr bwMode="auto">
          <a:xfrm>
            <a:off x="1942756" y="4018409"/>
            <a:ext cx="756084" cy="351404"/>
          </a:xfrm>
          <a:prstGeom prst="rect">
            <a:avLst/>
          </a:prstGeom>
          <a:solidFill>
            <a:schemeClr val="bg1">
              <a:alpha val="85000"/>
            </a:scheme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800" b="1" u="sng" dirty="0" smtClean="0">
                <a:solidFill>
                  <a:srgbClr val="800000"/>
                </a:solidFill>
                <a:latin typeface="+mn-lt"/>
              </a:rPr>
              <a:t>Iron</a:t>
            </a:r>
            <a:endParaRPr lang="en-US" sz="1800" b="1" u="sng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Content Placeholder 1"/>
          <p:cNvSpPr>
            <a:spLocks noGrp="1"/>
          </p:cNvSpPr>
          <p:nvPr/>
        </p:nvSpPr>
        <p:spPr bwMode="auto">
          <a:xfrm>
            <a:off x="2087724" y="4761148"/>
            <a:ext cx="1044116" cy="351404"/>
          </a:xfrm>
          <a:prstGeom prst="rect">
            <a:avLst/>
          </a:prstGeom>
          <a:solidFill>
            <a:schemeClr val="bg1">
              <a:alpha val="85000"/>
            </a:scheme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800" b="1" u="sng" dirty="0" smtClean="0">
                <a:solidFill>
                  <a:schemeClr val="tx2"/>
                </a:solidFill>
                <a:latin typeface="+mn-lt"/>
              </a:rPr>
              <a:t>Proton</a:t>
            </a:r>
            <a:endParaRPr lang="en-US" sz="1800" b="1" u="sng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6406" y="1299050"/>
            <a:ext cx="1061318" cy="5647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40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109353" y="1623085"/>
            <a:ext cx="336831" cy="0"/>
          </a:xfrm>
          <a:prstGeom prst="line">
            <a:avLst/>
          </a:prstGeom>
          <a:ln w="412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09353" y="1775485"/>
            <a:ext cx="336831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1"/>
          <p:cNvSpPr>
            <a:spLocks noGrp="1"/>
          </p:cNvSpPr>
          <p:nvPr/>
        </p:nvSpPr>
        <p:spPr bwMode="auto">
          <a:xfrm>
            <a:off x="1598965" y="1530283"/>
            <a:ext cx="626802" cy="2180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200" dirty="0" smtClean="0">
                <a:solidFill>
                  <a:srgbClr val="0052A4"/>
                </a:solidFill>
                <a:latin typeface="+mn-lt"/>
              </a:rPr>
              <a:t>Proton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Content Placeholder 1"/>
          <p:cNvSpPr>
            <a:spLocks noGrp="1"/>
          </p:cNvSpPr>
          <p:nvPr/>
        </p:nvSpPr>
        <p:spPr bwMode="auto">
          <a:xfrm>
            <a:off x="1598965" y="1692035"/>
            <a:ext cx="626802" cy="2180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200" dirty="0" smtClean="0">
                <a:solidFill>
                  <a:srgbClr val="FF0000"/>
                </a:solidFill>
                <a:latin typeface="+mn-lt"/>
              </a:rPr>
              <a:t>Iron</a:t>
            </a:r>
            <a:endParaRPr lang="en-US" sz="1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Content Placeholder 1"/>
          <p:cNvSpPr>
            <a:spLocks noGrp="1"/>
          </p:cNvSpPr>
          <p:nvPr/>
        </p:nvSpPr>
        <p:spPr bwMode="auto">
          <a:xfrm>
            <a:off x="1600581" y="1340744"/>
            <a:ext cx="626802" cy="2180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200" dirty="0" smtClean="0">
                <a:solidFill>
                  <a:schemeClr val="tx1"/>
                </a:solidFill>
                <a:latin typeface="+mn-lt"/>
              </a:rPr>
              <a:t>All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109353" y="1443065"/>
            <a:ext cx="336831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63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800" i="0" dirty="0" smtClean="0"/>
              <a:t>We could use the slope </a:t>
            </a:r>
            <a:r>
              <a:rPr lang="el-GR" sz="1800" i="0" dirty="0" smtClean="0"/>
              <a:t>β</a:t>
            </a:r>
            <a:r>
              <a:rPr lang="pt-PT" sz="1800" i="0" dirty="0" smtClean="0"/>
              <a:t> a</a:t>
            </a:r>
            <a:r>
              <a:rPr lang="en-GB" sz="1800" i="0" dirty="0" smtClean="0"/>
              <a:t>s an extra variable to separate composition and other studies.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600" dirty="0">
                <a:solidFill>
                  <a:srgbClr val="003300"/>
                </a:solidFill>
              </a:rPr>
              <a:t>However we have to deal with the trigger of the stations.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en-GB" sz="1800" i="0" dirty="0" smtClean="0"/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800" i="0" dirty="0" smtClean="0"/>
              <a:t>We can use the EM component to calibrate the energy, 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600" dirty="0" smtClean="0">
                <a:solidFill>
                  <a:srgbClr val="003300"/>
                </a:solidFill>
              </a:rPr>
              <a:t>However</a:t>
            </a:r>
            <a:r>
              <a:rPr lang="pt-PT" sz="1600" dirty="0" smtClean="0">
                <a:solidFill>
                  <a:srgbClr val="003300"/>
                </a:solidFill>
              </a:rPr>
              <a:t>, </a:t>
            </a:r>
            <a:r>
              <a:rPr lang="en-GB" sz="1600" dirty="0" smtClean="0">
                <a:solidFill>
                  <a:srgbClr val="003300"/>
                </a:solidFill>
              </a:rPr>
              <a:t>for higher angle the EM signal is very low,  and the uncertainty on the calibration grows very quickly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en-US" sz="1800" i="0" dirty="0" smtClean="0"/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800" i="0" dirty="0" smtClean="0"/>
              <a:t>With </a:t>
            </a:r>
            <a:r>
              <a:rPr lang="en-GB" sz="1800" i="0" dirty="0" smtClean="0"/>
              <a:t>MARTA, since we have the </a:t>
            </a:r>
            <a:r>
              <a:rPr lang="en-GB" sz="1800" i="0" dirty="0" err="1" smtClean="0"/>
              <a:t>muonic</a:t>
            </a:r>
            <a:r>
              <a:rPr lang="en-GB" sz="1800" i="0" dirty="0" smtClean="0"/>
              <a:t> signal, and with total signal from the tanks,  we could recover the EM component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en-GB" sz="1800" i="0" dirty="0"/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en-GB" sz="1800" i="0" dirty="0" smtClean="0"/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800" i="0" dirty="0" smtClean="0"/>
              <a:t>An Energy calibration for mix composition: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600" dirty="0">
                <a:solidFill>
                  <a:srgbClr val="003300"/>
                </a:solidFill>
              </a:rPr>
              <a:t>Iron will appear with higher </a:t>
            </a:r>
            <a:r>
              <a:rPr lang="en-GB" sz="1600" dirty="0" smtClean="0">
                <a:solidFill>
                  <a:srgbClr val="003300"/>
                </a:solidFill>
              </a:rPr>
              <a:t>energy, and Proton </a:t>
            </a:r>
            <a:r>
              <a:rPr lang="en-GB" sz="1600" dirty="0">
                <a:solidFill>
                  <a:srgbClr val="003300"/>
                </a:solidFill>
              </a:rPr>
              <a:t>will appear with lower </a:t>
            </a:r>
            <a:r>
              <a:rPr lang="en-GB" sz="1600" dirty="0" smtClean="0">
                <a:solidFill>
                  <a:srgbClr val="003300"/>
                </a:solidFill>
              </a:rPr>
              <a:t>energy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en-GB" sz="1800" dirty="0">
              <a:solidFill>
                <a:srgbClr val="003300"/>
              </a:solidFill>
            </a:endParaRP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800" i="0" dirty="0" smtClean="0"/>
              <a:t>Future analyse </a:t>
            </a:r>
            <a:r>
              <a:rPr lang="en-GB" sz="1800" i="0" dirty="0"/>
              <a:t>for 750m array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en-GB" sz="1800" i="0" dirty="0" smtClean="0"/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en-GB" sz="1800" i="0" dirty="0" smtClean="0"/>
          </a:p>
          <a:p>
            <a:endParaRPr lang="en-GB" sz="18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36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763" y="80963"/>
            <a:ext cx="7031037" cy="647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68313" y="3033713"/>
            <a:ext cx="8218487" cy="309245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pt-PT" smtClean="0"/>
              <a:t>Thank You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3F608F-5705-43C0-82C4-B8212906D863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1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7DCB89-8448-48E7-ADDA-73D7F2420074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35038" y="2205038"/>
            <a:ext cx="7273925" cy="13684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Back up slides</a:t>
            </a:r>
          </a:p>
        </p:txBody>
      </p:sp>
    </p:spTree>
    <p:extLst>
      <p:ext uri="{BB962C8B-B14F-4D97-AF65-F5344CB8AC3E}">
        <p14:creationId xmlns:p14="http://schemas.microsoft.com/office/powerpoint/2010/main" val="73045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Motivation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398120"/>
            <a:ext cx="3507635" cy="300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1772816"/>
            <a:ext cx="4045567" cy="272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1"/>
          <p:cNvSpPr>
            <a:spLocks noGrp="1"/>
          </p:cNvSpPr>
          <p:nvPr/>
        </p:nvSpPr>
        <p:spPr bwMode="auto">
          <a:xfrm>
            <a:off x="394779" y="1219944"/>
            <a:ext cx="4213225" cy="10209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lang="pt-PT" sz="1800" b="1" dirty="0" smtClean="0">
                <a:solidFill>
                  <a:srgbClr val="540000"/>
                </a:solidFill>
                <a:latin typeface="+mn-lt"/>
              </a:rPr>
              <a:t>We </a:t>
            </a:r>
            <a:r>
              <a:rPr lang="pt-PT" sz="1800" b="1" dirty="0" err="1" smtClean="0">
                <a:solidFill>
                  <a:srgbClr val="540000"/>
                </a:solidFill>
                <a:latin typeface="+mn-lt"/>
              </a:rPr>
              <a:t>have</a:t>
            </a:r>
            <a:r>
              <a:rPr lang="pt-PT" sz="1800" b="1" dirty="0" smtClean="0">
                <a:solidFill>
                  <a:srgbClr val="540000"/>
                </a:solidFill>
                <a:latin typeface="+mn-lt"/>
              </a:rPr>
              <a:t> </a:t>
            </a:r>
            <a:r>
              <a:rPr lang="pt-PT" sz="1800" b="1" dirty="0" err="1" smtClean="0">
                <a:solidFill>
                  <a:srgbClr val="540000"/>
                </a:solidFill>
                <a:latin typeface="+mn-lt"/>
              </a:rPr>
              <a:t>an</a:t>
            </a:r>
            <a:r>
              <a:rPr lang="pt-PT" sz="1800" b="1" dirty="0" smtClean="0">
                <a:solidFill>
                  <a:srgbClr val="540000"/>
                </a:solidFill>
                <a:latin typeface="+mn-lt"/>
              </a:rPr>
              <a:t> excess of muons in our data that is not understood</a:t>
            </a:r>
          </a:p>
        </p:txBody>
      </p:sp>
      <p:sp>
        <p:nvSpPr>
          <p:cNvPr id="8" name="Content Placeholder 1"/>
          <p:cNvSpPr>
            <a:spLocks noGrp="1"/>
          </p:cNvSpPr>
          <p:nvPr/>
        </p:nvSpPr>
        <p:spPr bwMode="auto">
          <a:xfrm>
            <a:off x="405842" y="2528900"/>
            <a:ext cx="4213225" cy="9396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pt-PT" sz="1800" b="1" dirty="0" smtClean="0">
                <a:solidFill>
                  <a:srgbClr val="540000"/>
                </a:solidFill>
                <a:latin typeface="+mn-lt"/>
              </a:rPr>
              <a:t>Currently from SD Signal:</a:t>
            </a:r>
          </a:p>
          <a:p>
            <a:pPr marL="5334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We determine the energy</a:t>
            </a:r>
          </a:p>
          <a:p>
            <a:pPr marL="5334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We estimate the number of </a:t>
            </a:r>
            <a:r>
              <a:rPr lang="en-US" sz="15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muons</a:t>
            </a:r>
            <a:endParaRPr lang="en-US" sz="15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526" y="3632150"/>
            <a:ext cx="1891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540000"/>
                </a:solidFill>
                <a:latin typeface="+mn-lt"/>
                <a:cs typeface="+mn-cs"/>
              </a:rPr>
              <a:t>number of </a:t>
            </a:r>
            <a:r>
              <a:rPr lang="en-US" b="1" dirty="0" err="1">
                <a:solidFill>
                  <a:srgbClr val="540000"/>
                </a:solidFill>
                <a:latin typeface="+mn-lt"/>
                <a:cs typeface="+mn-cs"/>
              </a:rPr>
              <a:t>muons</a:t>
            </a:r>
            <a:endParaRPr lang="pt-PT" b="1" dirty="0">
              <a:solidFill>
                <a:srgbClr val="540000"/>
              </a:solidFill>
              <a:latin typeface="+mn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9852" y="3632150"/>
            <a:ext cx="832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540000"/>
                </a:solidFill>
                <a:latin typeface="+mn-lt"/>
                <a:cs typeface="+mn-cs"/>
              </a:rPr>
              <a:t>Energy</a:t>
            </a:r>
            <a:endParaRPr lang="pt-PT" b="1" dirty="0">
              <a:solidFill>
                <a:srgbClr val="540000"/>
              </a:solidFill>
              <a:latin typeface="+mn-lt"/>
              <a:cs typeface="+mn-cs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2627784" y="3724483"/>
            <a:ext cx="576064" cy="1846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ontent Placeholder 1"/>
          <p:cNvSpPr>
            <a:spLocks noGrp="1"/>
          </p:cNvSpPr>
          <p:nvPr/>
        </p:nvSpPr>
        <p:spPr bwMode="auto">
          <a:xfrm>
            <a:off x="718814" y="4015444"/>
            <a:ext cx="4213225" cy="469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Are correlated</a:t>
            </a:r>
          </a:p>
          <a:p>
            <a:pPr marL="192087" indent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(more or less according to Shower angle</a:t>
            </a:r>
            <a:b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and on SD only Analysis)</a:t>
            </a:r>
          </a:p>
        </p:txBody>
      </p:sp>
      <p:sp>
        <p:nvSpPr>
          <p:cNvPr id="14" name="Content Placeholder 1"/>
          <p:cNvSpPr>
            <a:spLocks noGrp="1"/>
          </p:cNvSpPr>
          <p:nvPr/>
        </p:nvSpPr>
        <p:spPr bwMode="auto">
          <a:xfrm>
            <a:off x="405842" y="5085184"/>
            <a:ext cx="4213225" cy="13321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pt-PT" sz="1800" b="1" dirty="0" smtClean="0">
                <a:solidFill>
                  <a:srgbClr val="540000"/>
                </a:solidFill>
                <a:latin typeface="+mn-lt"/>
              </a:rPr>
              <a:t>Combining MARTA with the tank:</a:t>
            </a:r>
            <a:endParaRPr lang="en-US" sz="15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5334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Is possible to estimate the electromagnetic signal and calibrate the energy with it</a:t>
            </a:r>
          </a:p>
          <a:p>
            <a:pPr marL="5334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We can measure the </a:t>
            </a:r>
            <a:r>
              <a:rPr lang="en-US" sz="15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muon</a:t>
            </a: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number independently</a:t>
            </a:r>
          </a:p>
        </p:txBody>
      </p:sp>
    </p:spTree>
    <p:extLst>
      <p:ext uri="{BB962C8B-B14F-4D97-AF65-F5344CB8AC3E}">
        <p14:creationId xmlns:p14="http://schemas.microsoft.com/office/powerpoint/2010/main" val="325070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11" grpId="0"/>
      <p:bldP spid="6" grpId="0" animBg="1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LDF on MARTA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60748"/>
            <a:ext cx="7831574" cy="50736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968044" y="2492896"/>
                <a:ext cx="24020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ts val="0"/>
                  </a:spcBef>
                  <a:defRPr/>
                </a:pPr>
                <a:r>
                  <a:rPr lang="en-US" dirty="0" smtClean="0">
                    <a:solidFill>
                      <a:schemeClr val="tx2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pt-PT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=1</m:t>
                    </m:r>
                    <m:sSup>
                      <m:sSupPr>
                        <m:ctrlPr>
                          <a:rPr lang="pt-PT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t-PT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  <m:r>
                      <a:rPr lang="pt-PT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𝑒𝑉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  <a:latin typeface="Calibri"/>
                  </a:rPr>
                  <a:t>   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pt-PT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=38°</m:t>
                    </m:r>
                  </m:oMath>
                </a14:m>
                <a:endParaRPr lang="en-US" dirty="0">
                  <a:solidFill>
                    <a:schemeClr val="tx2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044" y="2492896"/>
                <a:ext cx="240206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47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Outline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/>
        </p:nvSpPr>
        <p:spPr bwMode="auto">
          <a:xfrm>
            <a:off x="405842" y="1141426"/>
            <a:ext cx="4958246" cy="1890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rgbClr val="540000"/>
                </a:solidFill>
                <a:latin typeface="+mn-lt"/>
              </a:rPr>
              <a:t>Study </a:t>
            </a:r>
            <a:r>
              <a:rPr lang="en-US" sz="1800" b="1" dirty="0">
                <a:solidFill>
                  <a:srgbClr val="540000"/>
                </a:solidFill>
                <a:latin typeface="+mn-lt"/>
              </a:rPr>
              <a:t>of the Beta parameter from </a:t>
            </a:r>
            <a:r>
              <a:rPr lang="en-US" sz="1800" b="1" dirty="0" smtClean="0">
                <a:solidFill>
                  <a:srgbClr val="540000"/>
                </a:solidFill>
                <a:latin typeface="+mn-lt"/>
              </a:rPr>
              <a:t>LDF</a:t>
            </a:r>
          </a:p>
          <a:p>
            <a:pPr marL="5334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For </a:t>
            </a:r>
            <a:r>
              <a:rPr lang="en-US" sz="15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muon</a:t>
            </a: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15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em</a:t>
            </a: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and total LDF,</a:t>
            </a:r>
            <a:b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                             for proton and iron.</a:t>
            </a:r>
          </a:p>
        </p:txBody>
      </p:sp>
      <p:sp>
        <p:nvSpPr>
          <p:cNvPr id="14" name="Content Placeholder 1"/>
          <p:cNvSpPr>
            <a:spLocks noGrp="1"/>
          </p:cNvSpPr>
          <p:nvPr/>
        </p:nvSpPr>
        <p:spPr bwMode="auto">
          <a:xfrm>
            <a:off x="405842" y="2636912"/>
            <a:ext cx="4213225" cy="9361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pt-PT" sz="1800" b="1" dirty="0" err="1" smtClean="0">
                <a:solidFill>
                  <a:srgbClr val="540000"/>
                </a:solidFill>
                <a:latin typeface="+mn-lt"/>
              </a:rPr>
              <a:t>Energy</a:t>
            </a:r>
            <a:r>
              <a:rPr lang="pt-PT" sz="1800" b="1" dirty="0" smtClean="0">
                <a:solidFill>
                  <a:srgbClr val="540000"/>
                </a:solidFill>
                <a:latin typeface="+mn-lt"/>
              </a:rPr>
              <a:t> </a:t>
            </a:r>
            <a:r>
              <a:rPr lang="pt-PT" sz="1800" b="1" dirty="0" err="1" smtClean="0">
                <a:solidFill>
                  <a:srgbClr val="540000"/>
                </a:solidFill>
                <a:latin typeface="+mn-lt"/>
              </a:rPr>
              <a:t>calibration</a:t>
            </a:r>
            <a:r>
              <a:rPr lang="pt-PT" sz="1800" b="1" dirty="0" smtClean="0">
                <a:solidFill>
                  <a:srgbClr val="540000"/>
                </a:solidFill>
                <a:latin typeface="+mn-lt"/>
              </a:rPr>
              <a:t> </a:t>
            </a:r>
            <a:r>
              <a:rPr lang="pt-PT" sz="1800" b="1" dirty="0" err="1" smtClean="0">
                <a:solidFill>
                  <a:srgbClr val="540000"/>
                </a:solidFill>
                <a:latin typeface="+mn-lt"/>
              </a:rPr>
              <a:t>with</a:t>
            </a:r>
            <a:r>
              <a:rPr lang="pt-PT" sz="1800" b="1" dirty="0" smtClean="0">
                <a:solidFill>
                  <a:srgbClr val="540000"/>
                </a:solidFill>
                <a:latin typeface="+mn-lt"/>
              </a:rPr>
              <a:t> EM </a:t>
            </a:r>
            <a:r>
              <a:rPr lang="pt-PT" sz="1800" b="1" dirty="0" err="1" smtClean="0">
                <a:solidFill>
                  <a:srgbClr val="540000"/>
                </a:solidFill>
                <a:latin typeface="+mn-lt"/>
              </a:rPr>
              <a:t>signal</a:t>
            </a:r>
            <a:endParaRPr lang="en-US" sz="15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5334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CIC, S38 calibration</a:t>
            </a:r>
          </a:p>
          <a:p>
            <a:pPr marL="5334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Comparison between Proton and Iron</a:t>
            </a:r>
          </a:p>
        </p:txBody>
      </p:sp>
      <p:sp>
        <p:nvSpPr>
          <p:cNvPr id="15" name="Content Placeholder 1"/>
          <p:cNvSpPr>
            <a:spLocks noGrp="1"/>
          </p:cNvSpPr>
          <p:nvPr/>
        </p:nvSpPr>
        <p:spPr bwMode="auto">
          <a:xfrm>
            <a:off x="405841" y="4145538"/>
            <a:ext cx="4213225" cy="9361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pt-PT" sz="1800" b="1" dirty="0" err="1" smtClean="0">
                <a:solidFill>
                  <a:srgbClr val="540000"/>
                </a:solidFill>
                <a:latin typeface="+mn-lt"/>
              </a:rPr>
              <a:t>Further</a:t>
            </a:r>
            <a:r>
              <a:rPr lang="pt-PT" sz="1800" b="1" dirty="0" smtClean="0">
                <a:solidFill>
                  <a:srgbClr val="540000"/>
                </a:solidFill>
                <a:latin typeface="+mn-lt"/>
              </a:rPr>
              <a:t> </a:t>
            </a:r>
            <a:r>
              <a:rPr lang="pt-PT" sz="1800" b="1" dirty="0" err="1" smtClean="0">
                <a:solidFill>
                  <a:srgbClr val="540000"/>
                </a:solidFill>
                <a:latin typeface="+mn-lt"/>
              </a:rPr>
              <a:t>studies</a:t>
            </a:r>
            <a:r>
              <a:rPr lang="pt-PT" sz="1800" b="1" dirty="0" smtClean="0">
                <a:solidFill>
                  <a:srgbClr val="540000"/>
                </a:solidFill>
                <a:latin typeface="+mn-lt"/>
              </a:rPr>
              <a:t>…</a:t>
            </a:r>
            <a:endParaRPr lang="en-US" sz="15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5334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EM </a:t>
            </a:r>
            <a:r>
              <a:rPr lang="en-US" sz="15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Assimetry</a:t>
            </a:r>
            <a:endParaRPr lang="en-US" sz="15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5334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15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Xmax</a:t>
            </a: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from SD</a:t>
            </a:r>
          </a:p>
        </p:txBody>
      </p:sp>
    </p:spTree>
    <p:extLst>
      <p:ext uri="{BB962C8B-B14F-4D97-AF65-F5344CB8AC3E}">
        <p14:creationId xmlns:p14="http://schemas.microsoft.com/office/powerpoint/2010/main" val="41671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Beta LDF Calibration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2050" name="Picture 2" descr="C:\Users\Joao\Desktop\Res_Gap2013_054\Event\Event_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76598"/>
            <a:ext cx="3759955" cy="243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oao\Desktop\Res_Gap2013_054\Event\Event2_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1389174"/>
            <a:ext cx="3759955" cy="243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287" y="4038799"/>
            <a:ext cx="4104456" cy="653651"/>
          </a:xfrm>
          <a:prstGeom prst="rect">
            <a:avLst/>
          </a:prstGeom>
          <a:noFill/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1"/>
          <p:cNvSpPr>
            <a:spLocks noGrp="1"/>
          </p:cNvSpPr>
          <p:nvPr/>
        </p:nvSpPr>
        <p:spPr bwMode="auto">
          <a:xfrm>
            <a:off x="394778" y="1016732"/>
            <a:ext cx="8117197" cy="51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lang="pt-PT" sz="1800" b="1" dirty="0" smtClean="0">
                <a:solidFill>
                  <a:srgbClr val="540000"/>
                </a:solidFill>
                <a:latin typeface="+mn-lt"/>
              </a:rPr>
              <a:t>Two events from our sample</a:t>
            </a:r>
          </a:p>
        </p:txBody>
      </p:sp>
      <p:sp>
        <p:nvSpPr>
          <p:cNvPr id="10" name="Content Placeholder 1"/>
          <p:cNvSpPr>
            <a:spLocks noGrp="1"/>
          </p:cNvSpPr>
          <p:nvPr/>
        </p:nvSpPr>
        <p:spPr bwMode="auto">
          <a:xfrm>
            <a:off x="395536" y="5150786"/>
            <a:ext cx="8117197" cy="11225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lang="pt-PT" sz="1800" dirty="0">
                <a:solidFill>
                  <a:srgbClr val="540000"/>
                </a:solidFill>
              </a:rPr>
              <a:t>For each component  and angle we have different  beta in LDF</a:t>
            </a:r>
          </a:p>
          <a:p>
            <a:pPr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endParaRPr lang="pt-PT" sz="1800" dirty="0" smtClean="0">
              <a:solidFill>
                <a:srgbClr val="540000"/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lang="pt-PT" sz="1800" dirty="0" smtClean="0">
                <a:solidFill>
                  <a:srgbClr val="540000"/>
                </a:solidFill>
                <a:latin typeface="+mn-lt"/>
              </a:rPr>
              <a:t>As it is done in Offline, we should </a:t>
            </a:r>
            <a:r>
              <a:rPr lang="pt-PT" sz="1800" b="1" dirty="0" smtClean="0">
                <a:solidFill>
                  <a:srgbClr val="540000"/>
                </a:solidFill>
                <a:latin typeface="+mn-lt"/>
              </a:rPr>
              <a:t>parametrize beta in the LDF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86463" y="1916832"/>
                <a:ext cx="10101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</a:rPr>
                        <m:t>𝜃</m:t>
                      </m:r>
                      <m:r>
                        <a:rPr lang="pt-PT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/>
                            </a:rPr>
                            <m:t>21</m:t>
                          </m:r>
                        </m:e>
                        <m:sup>
                          <m:r>
                            <a:rPr lang="pt-PT" i="1">
                              <a:latin typeface="Cambria Math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463" y="1916832"/>
                <a:ext cx="101014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868144" y="1916832"/>
                <a:ext cx="10101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</a:rPr>
                        <m:t>𝜃</m:t>
                      </m:r>
                      <m:r>
                        <a:rPr lang="pt-PT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/>
                            </a:rPr>
                            <m:t>60</m:t>
                          </m:r>
                        </m:e>
                        <m:sup>
                          <m:r>
                            <a:rPr lang="pt-PT" i="1">
                              <a:latin typeface="Cambria Math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916832"/>
                <a:ext cx="101014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110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72660"/>
            <a:ext cx="3272904" cy="2120336"/>
          </a:xfrm>
          <a:prstGeom prst="rect">
            <a:avLst/>
          </a:prstGeom>
        </p:spPr>
      </p:pic>
      <p:pic>
        <p:nvPicPr>
          <p:cNvPr id="3080" name="Picture 8" descr="C:\Users\Joao\Desktop\Res_Gap2013_054\Results\BeataCalib\G_FIT_BetavsS1000_TOT_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33" y="1277513"/>
            <a:ext cx="3247763" cy="210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Joao\Desktop\Res_Gap2013_054\Results\BeataCalib\G_FIT_BetavsS1000_DAT_l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586" y="3629208"/>
            <a:ext cx="3247763" cy="210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Beta LDF Calibration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/>
        </p:nvSpPr>
        <p:spPr bwMode="auto">
          <a:xfrm>
            <a:off x="394778" y="1016732"/>
            <a:ext cx="8117197" cy="51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lang="pt-PT" sz="1800" b="1" dirty="0" smtClean="0">
                <a:solidFill>
                  <a:srgbClr val="540000"/>
                </a:solidFill>
                <a:latin typeface="+mn-lt"/>
              </a:rPr>
              <a:t>beta LDF parametrization, with Log(S1000) and Sec</a:t>
            </a:r>
            <a:r>
              <a:rPr lang="el-GR" sz="1800" b="1" dirty="0" smtClean="0">
                <a:solidFill>
                  <a:srgbClr val="540000"/>
                </a:solidFill>
                <a:latin typeface="+mn-lt"/>
              </a:rPr>
              <a:t>θ</a:t>
            </a:r>
            <a:endParaRPr lang="pt-PT" sz="1800" b="1" dirty="0" smtClean="0">
              <a:solidFill>
                <a:srgbClr val="540000"/>
              </a:solidFill>
              <a:latin typeface="+mn-lt"/>
            </a:endParaRPr>
          </a:p>
        </p:txBody>
      </p:sp>
      <p:sp>
        <p:nvSpPr>
          <p:cNvPr id="13" name="Content Placeholder 1"/>
          <p:cNvSpPr>
            <a:spLocks noGrp="1"/>
          </p:cNvSpPr>
          <p:nvPr/>
        </p:nvSpPr>
        <p:spPr bwMode="auto">
          <a:xfrm>
            <a:off x="119588" y="5733256"/>
            <a:ext cx="4213225" cy="288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477837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polynomial in S1000 and Sec</a:t>
            </a:r>
            <a:r>
              <a:rPr lang="el-GR" sz="15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θ</a:t>
            </a: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: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31" y="6021288"/>
            <a:ext cx="8440237" cy="455341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ontent Placeholder 1"/>
          <p:cNvSpPr>
            <a:spLocks noGrp="1"/>
          </p:cNvSpPr>
          <p:nvPr/>
        </p:nvSpPr>
        <p:spPr bwMode="auto">
          <a:xfrm>
            <a:off x="2020475" y="3718377"/>
            <a:ext cx="1944215" cy="250683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1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 b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Beta from Data</a:t>
            </a:r>
          </a:p>
        </p:txBody>
      </p:sp>
      <p:sp>
        <p:nvSpPr>
          <p:cNvPr id="18" name="Content Placeholder 1"/>
          <p:cNvSpPr>
            <a:spLocks noGrp="1"/>
          </p:cNvSpPr>
          <p:nvPr/>
        </p:nvSpPr>
        <p:spPr bwMode="auto">
          <a:xfrm>
            <a:off x="1868000" y="1330677"/>
            <a:ext cx="2088231" cy="250683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1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 b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Beta from Total Signal</a:t>
            </a:r>
          </a:p>
        </p:txBody>
      </p:sp>
      <p:sp>
        <p:nvSpPr>
          <p:cNvPr id="20" name="Content Placeholder 1"/>
          <p:cNvSpPr>
            <a:spLocks noGrp="1"/>
          </p:cNvSpPr>
          <p:nvPr/>
        </p:nvSpPr>
        <p:spPr bwMode="auto">
          <a:xfrm>
            <a:off x="5668392" y="1313310"/>
            <a:ext cx="1944215" cy="250683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1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 b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Beta from EM Signal</a:t>
            </a:r>
          </a:p>
        </p:txBody>
      </p:sp>
      <p:sp>
        <p:nvSpPr>
          <p:cNvPr id="21" name="Content Placeholder 1"/>
          <p:cNvSpPr>
            <a:spLocks noGrp="1"/>
          </p:cNvSpPr>
          <p:nvPr/>
        </p:nvSpPr>
        <p:spPr bwMode="auto">
          <a:xfrm>
            <a:off x="4801573" y="3822020"/>
            <a:ext cx="4213225" cy="1695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477837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With </a:t>
            </a:r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10 bins of </a:t>
            </a:r>
            <a:r>
              <a:rPr lang="en-US" sz="15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Secθ</a:t>
            </a:r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Fitted </a:t>
            </a:r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to a polynomial in </a:t>
            </a: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S1000 </a:t>
            </a:r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and </a:t>
            </a:r>
            <a:r>
              <a:rPr lang="en-US" sz="15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Secθ</a:t>
            </a:r>
            <a:endParaRPr lang="en-US" sz="15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477837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15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477837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Different models will change beta values</a:t>
            </a:r>
          </a:p>
          <a:p>
            <a:pPr marL="477837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15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477837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Difference between Total Beta and Data Beta is due to the difference in the </a:t>
            </a:r>
            <a:r>
              <a:rPr lang="en-US" sz="15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Muon</a:t>
            </a: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component</a:t>
            </a:r>
          </a:p>
        </p:txBody>
      </p:sp>
      <p:sp>
        <p:nvSpPr>
          <p:cNvPr id="22" name="Left-Right Arrow 21"/>
          <p:cNvSpPr/>
          <p:nvPr/>
        </p:nvSpPr>
        <p:spPr>
          <a:xfrm rot="16200000" flipV="1">
            <a:off x="188849" y="2239527"/>
            <a:ext cx="1313474" cy="252028"/>
          </a:xfrm>
          <a:prstGeom prst="leftRightArrow">
            <a:avLst/>
          </a:prstGeom>
          <a:gradFill flip="none" rotWithShape="1">
            <a:gsLst>
              <a:gs pos="0">
                <a:srgbClr val="800000"/>
              </a:gs>
              <a:gs pos="50000">
                <a:schemeClr val="bg1"/>
              </a:gs>
              <a:gs pos="100000">
                <a:schemeClr val="tx2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3228" y="1768045"/>
                <a:ext cx="7214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14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θ</m:t>
                          </m:r>
                          <m:r>
                            <a:rPr lang="pt-PT" sz="1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pt-PT" sz="1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pt-PT" sz="1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pt-PT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8" y="1768045"/>
                <a:ext cx="721480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2722" y="2725179"/>
                <a:ext cx="82086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14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14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θ</m:t>
                          </m:r>
                          <m:r>
                            <a:rPr lang="pt-PT" sz="1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=6</m:t>
                          </m:r>
                          <m:r>
                            <a:rPr lang="pt-PT" sz="1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pt-PT" sz="1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pt-PT" sz="1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2" y="2725179"/>
                <a:ext cx="820866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233" y="3628117"/>
            <a:ext cx="3249447" cy="2105139"/>
          </a:xfrm>
          <a:prstGeom prst="rect">
            <a:avLst/>
          </a:prstGeom>
        </p:spPr>
      </p:pic>
      <p:sp>
        <p:nvSpPr>
          <p:cNvPr id="25" name="Content Placeholder 1"/>
          <p:cNvSpPr>
            <a:spLocks noGrp="1"/>
          </p:cNvSpPr>
          <p:nvPr/>
        </p:nvSpPr>
        <p:spPr bwMode="auto">
          <a:xfrm>
            <a:off x="1979712" y="3682373"/>
            <a:ext cx="1944215" cy="250683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1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 b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Beta from MU Signal</a:t>
            </a:r>
          </a:p>
        </p:txBody>
      </p:sp>
    </p:spTree>
    <p:extLst>
      <p:ext uri="{BB962C8B-B14F-4D97-AF65-F5344CB8AC3E}">
        <p14:creationId xmlns:p14="http://schemas.microsoft.com/office/powerpoint/2010/main" val="292186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Beta for </a:t>
            </a:r>
            <a:r>
              <a:rPr lang="en-GB" dirty="0" smtClean="0"/>
              <a:t>Proton</a:t>
            </a:r>
            <a:r>
              <a:rPr lang="pt-PT" dirty="0" smtClean="0"/>
              <a:t> </a:t>
            </a:r>
            <a:r>
              <a:rPr lang="en-US" dirty="0" smtClean="0"/>
              <a:t>and</a:t>
            </a:r>
            <a:r>
              <a:rPr lang="pt-PT" dirty="0" smtClean="0"/>
              <a:t> </a:t>
            </a:r>
            <a:r>
              <a:rPr lang="en-US" dirty="0" smtClean="0"/>
              <a:t>Iron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77" y="4006450"/>
            <a:ext cx="3721384" cy="24108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064" y="4020562"/>
            <a:ext cx="3677816" cy="23826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77" y="1650819"/>
            <a:ext cx="3745111" cy="24262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16" y="1650819"/>
            <a:ext cx="3745112" cy="2426253"/>
          </a:xfrm>
          <a:prstGeom prst="rect">
            <a:avLst/>
          </a:prstGeom>
        </p:spPr>
      </p:pic>
      <p:sp>
        <p:nvSpPr>
          <p:cNvPr id="10" name="Content Placeholder 1"/>
          <p:cNvSpPr>
            <a:spLocks noGrp="1"/>
          </p:cNvSpPr>
          <p:nvPr/>
        </p:nvSpPr>
        <p:spPr bwMode="auto">
          <a:xfrm>
            <a:off x="2015716" y="1556792"/>
            <a:ext cx="2160998" cy="348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lang="en-GB" sz="1800" b="1" dirty="0" smtClean="0">
                <a:solidFill>
                  <a:srgbClr val="0052A4"/>
                </a:solidFill>
                <a:latin typeface="+mn-lt"/>
              </a:rPr>
              <a:t>Proton</a:t>
            </a:r>
          </a:p>
        </p:txBody>
      </p:sp>
      <p:sp>
        <p:nvSpPr>
          <p:cNvPr id="11" name="Content Placeholder 1"/>
          <p:cNvSpPr>
            <a:spLocks noGrp="1"/>
          </p:cNvSpPr>
          <p:nvPr/>
        </p:nvSpPr>
        <p:spPr bwMode="auto">
          <a:xfrm>
            <a:off x="6011433" y="1556792"/>
            <a:ext cx="2160998" cy="3577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lang="en-GB" sz="1800" b="1" dirty="0" smtClean="0">
                <a:solidFill>
                  <a:srgbClr val="540000"/>
                </a:solidFill>
                <a:latin typeface="+mn-lt"/>
              </a:rPr>
              <a:t>Iron</a:t>
            </a:r>
          </a:p>
        </p:txBody>
      </p:sp>
      <p:sp>
        <p:nvSpPr>
          <p:cNvPr id="14" name="Content Placeholder 1"/>
          <p:cNvSpPr>
            <a:spLocks noGrp="1"/>
          </p:cNvSpPr>
          <p:nvPr/>
        </p:nvSpPr>
        <p:spPr bwMode="auto">
          <a:xfrm>
            <a:off x="248128" y="2642395"/>
            <a:ext cx="1047508" cy="348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800" b="1" dirty="0" smtClean="0">
                <a:solidFill>
                  <a:srgbClr val="C00000"/>
                </a:solidFill>
                <a:latin typeface="+mn-lt"/>
              </a:rPr>
              <a:t>EM signal</a:t>
            </a:r>
          </a:p>
        </p:txBody>
      </p:sp>
      <p:sp>
        <p:nvSpPr>
          <p:cNvPr id="15" name="Content Placeholder 1"/>
          <p:cNvSpPr>
            <a:spLocks noGrp="1"/>
          </p:cNvSpPr>
          <p:nvPr/>
        </p:nvSpPr>
        <p:spPr bwMode="auto">
          <a:xfrm>
            <a:off x="248128" y="5037872"/>
            <a:ext cx="1047508" cy="348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800" b="1" dirty="0" smtClean="0">
                <a:solidFill>
                  <a:srgbClr val="0052A4"/>
                </a:solidFill>
                <a:latin typeface="+mn-lt"/>
              </a:rPr>
              <a:t>MU signal</a:t>
            </a:r>
          </a:p>
        </p:txBody>
      </p:sp>
      <p:sp>
        <p:nvSpPr>
          <p:cNvPr id="16" name="Content Placeholder 1"/>
          <p:cNvSpPr>
            <a:spLocks noGrp="1"/>
          </p:cNvSpPr>
          <p:nvPr/>
        </p:nvSpPr>
        <p:spPr bwMode="auto">
          <a:xfrm>
            <a:off x="467544" y="1057870"/>
            <a:ext cx="8289268" cy="3909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477837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GB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Both electromagnetic and </a:t>
            </a:r>
            <a:r>
              <a:rPr lang="en-GB" sz="15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Muonic</a:t>
            </a:r>
            <a:r>
              <a:rPr lang="en-GB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beta look very similar between Proton and Iron</a:t>
            </a:r>
          </a:p>
        </p:txBody>
      </p:sp>
    </p:spTree>
    <p:extLst>
      <p:ext uri="{BB962C8B-B14F-4D97-AF65-F5344CB8AC3E}">
        <p14:creationId xmlns:p14="http://schemas.microsoft.com/office/powerpoint/2010/main" val="149535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Beta for </a:t>
            </a:r>
            <a:r>
              <a:rPr lang="pt-PT" dirty="0" err="1" smtClean="0"/>
              <a:t>Proton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Iron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413" y="1197777"/>
            <a:ext cx="4498099" cy="29140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7777"/>
            <a:ext cx="4499992" cy="2915299"/>
          </a:xfrm>
          <a:prstGeom prst="rect">
            <a:avLst/>
          </a:prstGeom>
        </p:spPr>
      </p:pic>
      <p:sp>
        <p:nvSpPr>
          <p:cNvPr id="17" name="Content Placeholder 1"/>
          <p:cNvSpPr>
            <a:spLocks noGrp="1"/>
          </p:cNvSpPr>
          <p:nvPr/>
        </p:nvSpPr>
        <p:spPr bwMode="auto">
          <a:xfrm>
            <a:off x="1277001" y="1015506"/>
            <a:ext cx="2160998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lang="pt-PT" sz="1800" b="1" dirty="0" err="1" smtClean="0">
                <a:solidFill>
                  <a:srgbClr val="0052A4"/>
                </a:solidFill>
                <a:latin typeface="+mn-lt"/>
              </a:rPr>
              <a:t>Proton</a:t>
            </a:r>
            <a:endParaRPr lang="pt-PT" sz="1800" b="1" dirty="0" smtClean="0">
              <a:solidFill>
                <a:srgbClr val="0052A4"/>
              </a:solidFill>
              <a:latin typeface="+mn-lt"/>
            </a:endParaRPr>
          </a:p>
        </p:txBody>
      </p:sp>
      <p:sp>
        <p:nvSpPr>
          <p:cNvPr id="18" name="Content Placeholder 1"/>
          <p:cNvSpPr>
            <a:spLocks noGrp="1"/>
          </p:cNvSpPr>
          <p:nvPr/>
        </p:nvSpPr>
        <p:spPr bwMode="auto">
          <a:xfrm>
            <a:off x="5850963" y="1025705"/>
            <a:ext cx="2160998" cy="3577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lang="pt-PT" sz="1800" b="1" dirty="0" err="1" smtClean="0">
                <a:solidFill>
                  <a:srgbClr val="540000"/>
                </a:solidFill>
                <a:latin typeface="+mn-lt"/>
              </a:rPr>
              <a:t>Iron</a:t>
            </a:r>
            <a:endParaRPr lang="pt-PT" sz="1800" b="1" dirty="0" smtClean="0">
              <a:solidFill>
                <a:srgbClr val="540000"/>
              </a:solidFill>
              <a:latin typeface="+mn-lt"/>
            </a:endParaRPr>
          </a:p>
        </p:txBody>
      </p:sp>
      <p:sp>
        <p:nvSpPr>
          <p:cNvPr id="8" name="Content Placeholder 1"/>
          <p:cNvSpPr>
            <a:spLocks noGrp="1"/>
          </p:cNvSpPr>
          <p:nvPr/>
        </p:nvSpPr>
        <p:spPr bwMode="auto">
          <a:xfrm>
            <a:off x="462862" y="4580927"/>
            <a:ext cx="8289268" cy="822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477837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GB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The Beta LDF from the total signal has a shift between proton and iron,</a:t>
            </a:r>
            <a:br>
              <a:rPr lang="en-GB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en-GB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as should be expected from different electromagnetic/</a:t>
            </a:r>
            <a:r>
              <a:rPr lang="en-GB" sz="15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Muonic</a:t>
            </a:r>
            <a:r>
              <a:rPr lang="en-GB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ratio.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992406"/>
            <a:ext cx="2088232" cy="1352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883" y="4992406"/>
            <a:ext cx="2088232" cy="1352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4691" y="5713293"/>
            <a:ext cx="1217424" cy="256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0963" y="5713293"/>
            <a:ext cx="1260140" cy="26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Constante Intensity Cut method:</a:t>
            </a:r>
            <a:br>
              <a:rPr lang="pt-PT" dirty="0" smtClean="0"/>
            </a:br>
            <a:r>
              <a:rPr lang="pt-PT" dirty="0" smtClean="0"/>
              <a:t> Intensity curves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4106" name="Picture 10" descr="C:\Users\Joao\Desktop\Res_Gap2013_054\Results\Results_N00\Plots\IntensityCurves_NU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4105311"/>
            <a:ext cx="3488132" cy="225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Joao\Desktop\Res_Gap2013_054\Results\Results_N00\Plots\IntensityCurve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86090"/>
            <a:ext cx="3488132" cy="225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Joao\Desktop\Res_Gap2013_054\Results\Results_N00\Plots\IntensityCurves_EM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21557"/>
            <a:ext cx="3488132" cy="225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ontent Placeholder 1"/>
          <p:cNvSpPr>
            <a:spLocks noGrp="1"/>
          </p:cNvSpPr>
          <p:nvPr/>
        </p:nvSpPr>
        <p:spPr bwMode="auto">
          <a:xfrm>
            <a:off x="899592" y="1160748"/>
            <a:ext cx="2448272" cy="250683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1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 b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Intensity for Total S1000</a:t>
            </a:r>
          </a:p>
        </p:txBody>
      </p:sp>
      <p:sp>
        <p:nvSpPr>
          <p:cNvPr id="20" name="Content Placeholder 1"/>
          <p:cNvSpPr>
            <a:spLocks noGrp="1"/>
          </p:cNvSpPr>
          <p:nvPr/>
        </p:nvSpPr>
        <p:spPr bwMode="auto">
          <a:xfrm>
            <a:off x="899592" y="4042413"/>
            <a:ext cx="2448272" cy="250683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1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 b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Intensity for EM S1000</a:t>
            </a:r>
          </a:p>
        </p:txBody>
      </p:sp>
      <p:sp>
        <p:nvSpPr>
          <p:cNvPr id="21" name="Content Placeholder 1"/>
          <p:cNvSpPr>
            <a:spLocks noGrp="1"/>
          </p:cNvSpPr>
          <p:nvPr/>
        </p:nvSpPr>
        <p:spPr bwMode="auto">
          <a:xfrm>
            <a:off x="5292080" y="4041068"/>
            <a:ext cx="2448272" cy="250683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1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 b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Intensity for MU S1000</a:t>
            </a:r>
          </a:p>
        </p:txBody>
      </p:sp>
      <p:sp>
        <p:nvSpPr>
          <p:cNvPr id="22" name="Content Placeholder 1"/>
          <p:cNvSpPr>
            <a:spLocks noGrp="1"/>
          </p:cNvSpPr>
          <p:nvPr/>
        </p:nvSpPr>
        <p:spPr bwMode="auto">
          <a:xfrm>
            <a:off x="3786200" y="1129915"/>
            <a:ext cx="4970612" cy="14041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477837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pt-PT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For each Cos</a:t>
            </a:r>
            <a:r>
              <a:rPr lang="pt-PT" sz="1500" b="1" baseline="30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2</a:t>
            </a:r>
            <a:r>
              <a:rPr lang="el-GR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θ</a:t>
            </a:r>
            <a:r>
              <a:rPr lang="pt-PT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bin, we make an intensity plot (dif colors)</a:t>
            </a:r>
          </a:p>
          <a:p>
            <a:pPr marL="477837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pt-PT" sz="15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477837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pt-PT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The intensity in each S1000 point will be the sum of all events with S1000 higher than the S1000 of the bin:</a:t>
            </a:r>
            <a:endParaRPr lang="en-US" sz="15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3" name="Content Placeholder 1"/>
          <p:cNvSpPr>
            <a:spLocks noGrp="1"/>
          </p:cNvSpPr>
          <p:nvPr/>
        </p:nvSpPr>
        <p:spPr bwMode="auto">
          <a:xfrm>
            <a:off x="3786200" y="2888940"/>
            <a:ext cx="5357800" cy="1008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477837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pt-PT" sz="1500" b="1" dirty="0" smtClean="0">
                <a:solidFill>
                  <a:srgbClr val="0052A4"/>
                </a:solidFill>
                <a:latin typeface="+mn-lt"/>
              </a:rPr>
              <a:t>If we cut in Intensity=85, we are choosing the 85 most energetic events in </a:t>
            </a:r>
            <a:r>
              <a:rPr lang="pt-PT" sz="1500" b="1" dirty="0">
                <a:solidFill>
                  <a:srgbClr val="0052A4"/>
                </a:solidFill>
                <a:latin typeface="+mn-lt"/>
              </a:rPr>
              <a:t>each Cos2 </a:t>
            </a:r>
            <a:r>
              <a:rPr lang="el-GR" sz="1500" b="1" dirty="0">
                <a:solidFill>
                  <a:srgbClr val="0052A4"/>
                </a:solidFill>
                <a:latin typeface="+mn-lt"/>
              </a:rPr>
              <a:t>θ </a:t>
            </a:r>
            <a:r>
              <a:rPr lang="pt-PT" sz="1500" b="1" dirty="0" smtClean="0">
                <a:solidFill>
                  <a:srgbClr val="0052A4"/>
                </a:solidFill>
                <a:latin typeface="+mn-lt"/>
              </a:rPr>
              <a:t>bin.</a:t>
            </a:r>
          </a:p>
          <a:p>
            <a:pPr marL="477837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pt-PT" sz="1500" b="1" dirty="0" smtClean="0">
                <a:solidFill>
                  <a:srgbClr val="0052A4"/>
                </a:solidFill>
                <a:latin typeface="+mn-lt"/>
              </a:rPr>
              <a:t>Since the bins have the same statistics, we obtain the S1000 evolution with zenith </a:t>
            </a:r>
            <a:r>
              <a:rPr lang="el-GR" sz="1500" b="1" dirty="0" smtClean="0">
                <a:solidFill>
                  <a:srgbClr val="0052A4"/>
                </a:solidFill>
                <a:latin typeface="+mn-lt"/>
              </a:rPr>
              <a:t>θ</a:t>
            </a:r>
            <a:r>
              <a:rPr lang="pt-PT" sz="1500" b="1" dirty="0" smtClean="0">
                <a:solidFill>
                  <a:srgbClr val="0052A4"/>
                </a:solidFill>
                <a:latin typeface="+mn-lt"/>
              </a:rPr>
              <a:t>, for the same primary energy</a:t>
            </a:r>
            <a:endParaRPr lang="en-US" sz="1500" b="1" dirty="0" smtClean="0">
              <a:solidFill>
                <a:srgbClr val="0052A4"/>
              </a:solidFill>
              <a:latin typeface="+mn-lt"/>
            </a:endParaRPr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2025340"/>
            <a:ext cx="4680519" cy="60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187624" y="2636912"/>
            <a:ext cx="2016224" cy="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87624" y="2492896"/>
            <a:ext cx="2016224" cy="0"/>
          </a:xfrm>
          <a:prstGeom prst="line">
            <a:avLst/>
          </a:prstGeom>
          <a:ln w="31750">
            <a:solidFill>
              <a:srgbClr val="33CC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187624" y="2348880"/>
            <a:ext cx="1296144" cy="0"/>
          </a:xfrm>
          <a:prstGeom prst="line">
            <a:avLst/>
          </a:prstGeom>
          <a:ln w="31750">
            <a:solidFill>
              <a:srgbClr val="0000F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187624" y="2240868"/>
            <a:ext cx="1296144" cy="0"/>
          </a:xfrm>
          <a:prstGeom prst="line">
            <a:avLst/>
          </a:prstGeom>
          <a:ln w="31750">
            <a:solidFill>
              <a:srgbClr val="D6009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87624" y="5481228"/>
            <a:ext cx="2016224" cy="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187624" y="5337212"/>
            <a:ext cx="2016224" cy="0"/>
          </a:xfrm>
          <a:prstGeom prst="line">
            <a:avLst/>
          </a:prstGeom>
          <a:ln w="31750">
            <a:solidFill>
              <a:srgbClr val="33CC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187624" y="5193196"/>
            <a:ext cx="1296144" cy="0"/>
          </a:xfrm>
          <a:prstGeom prst="line">
            <a:avLst/>
          </a:prstGeom>
          <a:ln w="31750">
            <a:solidFill>
              <a:srgbClr val="0000F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187624" y="5085184"/>
            <a:ext cx="1296144" cy="0"/>
          </a:xfrm>
          <a:prstGeom prst="line">
            <a:avLst/>
          </a:prstGeom>
          <a:ln w="31750">
            <a:solidFill>
              <a:srgbClr val="D6009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472100" y="5481228"/>
            <a:ext cx="2016224" cy="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472100" y="5337212"/>
            <a:ext cx="2016224" cy="0"/>
          </a:xfrm>
          <a:prstGeom prst="line">
            <a:avLst/>
          </a:prstGeom>
          <a:ln w="31750">
            <a:solidFill>
              <a:srgbClr val="33CC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472100" y="5193196"/>
            <a:ext cx="1296144" cy="0"/>
          </a:xfrm>
          <a:prstGeom prst="line">
            <a:avLst/>
          </a:prstGeom>
          <a:ln w="31750">
            <a:solidFill>
              <a:srgbClr val="0000F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72100" y="5085184"/>
            <a:ext cx="1296144" cy="0"/>
          </a:xfrm>
          <a:prstGeom prst="line">
            <a:avLst/>
          </a:prstGeom>
          <a:ln w="31750">
            <a:solidFill>
              <a:srgbClr val="D6009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ontent Placeholder 1"/>
          <p:cNvSpPr>
            <a:spLocks noGrp="1"/>
          </p:cNvSpPr>
          <p:nvPr/>
        </p:nvSpPr>
        <p:spPr bwMode="auto">
          <a:xfrm>
            <a:off x="4004473" y="5608116"/>
            <a:ext cx="972107" cy="250683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1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I=   85</a:t>
            </a:r>
          </a:p>
        </p:txBody>
      </p:sp>
      <p:sp>
        <p:nvSpPr>
          <p:cNvPr id="46" name="Content Placeholder 1"/>
          <p:cNvSpPr>
            <a:spLocks noGrp="1"/>
          </p:cNvSpPr>
          <p:nvPr/>
        </p:nvSpPr>
        <p:spPr bwMode="auto">
          <a:xfrm>
            <a:off x="3993441" y="5355886"/>
            <a:ext cx="972107" cy="250683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1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I=170</a:t>
            </a:r>
          </a:p>
        </p:txBody>
      </p:sp>
      <p:sp>
        <p:nvSpPr>
          <p:cNvPr id="47" name="Content Placeholder 1"/>
          <p:cNvSpPr>
            <a:spLocks noGrp="1"/>
          </p:cNvSpPr>
          <p:nvPr/>
        </p:nvSpPr>
        <p:spPr bwMode="auto">
          <a:xfrm>
            <a:off x="3995937" y="5086529"/>
            <a:ext cx="972107" cy="250683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1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I=340</a:t>
            </a:r>
          </a:p>
        </p:txBody>
      </p:sp>
      <p:sp>
        <p:nvSpPr>
          <p:cNvPr id="48" name="Content Placeholder 1"/>
          <p:cNvSpPr>
            <a:spLocks noGrp="1"/>
          </p:cNvSpPr>
          <p:nvPr/>
        </p:nvSpPr>
        <p:spPr bwMode="auto">
          <a:xfrm>
            <a:off x="3995936" y="4797152"/>
            <a:ext cx="972107" cy="250683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1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I=600</a:t>
            </a:r>
          </a:p>
        </p:txBody>
      </p:sp>
      <p:cxnSp>
        <p:nvCxnSpPr>
          <p:cNvPr id="49" name="Straight Arrow Connector 48"/>
          <p:cNvCxnSpPr>
            <a:stCxn id="45" idx="3"/>
          </p:cNvCxnSpPr>
          <p:nvPr/>
        </p:nvCxnSpPr>
        <p:spPr>
          <a:xfrm flipV="1">
            <a:off x="4976580" y="5494270"/>
            <a:ext cx="495520" cy="2391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6" idx="3"/>
          </p:cNvCxnSpPr>
          <p:nvPr/>
        </p:nvCxnSpPr>
        <p:spPr>
          <a:xfrm flipV="1">
            <a:off x="4965548" y="5355886"/>
            <a:ext cx="506552" cy="12534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7" idx="3"/>
          </p:cNvCxnSpPr>
          <p:nvPr/>
        </p:nvCxnSpPr>
        <p:spPr>
          <a:xfrm flipV="1">
            <a:off x="4968044" y="5193196"/>
            <a:ext cx="504056" cy="1867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8" idx="3"/>
          </p:cNvCxnSpPr>
          <p:nvPr/>
        </p:nvCxnSpPr>
        <p:spPr>
          <a:xfrm>
            <a:off x="4968043" y="4922494"/>
            <a:ext cx="504057" cy="125341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7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5" grpId="0" animBg="1"/>
      <p:bldP spid="46" grpId="0" animBg="1"/>
      <p:bldP spid="47" grpId="0" animBg="1"/>
      <p:bldP spid="4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CIC method: CIC curves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6147" name="Picture 3" descr="C:\Users\Joao\Desktop\Results\Plots\CIC_e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0925"/>
            <a:ext cx="3612472" cy="234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Joao\Desktop\Results\Plots\CIC_nu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3320925"/>
            <a:ext cx="3612472" cy="234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Joao\Desktop\Results\Plots\CIC_tot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3612472" cy="234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"/>
          <p:cNvSpPr>
            <a:spLocks noGrp="1"/>
          </p:cNvSpPr>
          <p:nvPr/>
        </p:nvSpPr>
        <p:spPr bwMode="auto">
          <a:xfrm>
            <a:off x="119588" y="5733256"/>
            <a:ext cx="4213225" cy="288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477837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polynomial in </a:t>
            </a: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Cos</a:t>
            </a:r>
            <a:r>
              <a:rPr lang="en-US" sz="1500" b="1" baseline="30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2</a:t>
            </a:r>
            <a:r>
              <a:rPr lang="el-GR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θ</a:t>
            </a: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:</a:t>
            </a:r>
          </a:p>
        </p:txBody>
      </p:sp>
      <p:sp>
        <p:nvSpPr>
          <p:cNvPr id="9" name="Content Placeholder 1"/>
          <p:cNvSpPr>
            <a:spLocks noGrp="1"/>
          </p:cNvSpPr>
          <p:nvPr/>
        </p:nvSpPr>
        <p:spPr bwMode="auto">
          <a:xfrm>
            <a:off x="6732240" y="5869307"/>
            <a:ext cx="2123195" cy="288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3</a:t>
            </a:r>
            <a:r>
              <a:rPr lang="en-US" sz="1200" b="1" baseline="30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rd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degree only for </a:t>
            </a:r>
            <a:r>
              <a:rPr lang="en-US" sz="12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muonic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CIC</a:t>
            </a:r>
          </a:p>
        </p:txBody>
      </p:sp>
      <p:sp>
        <p:nvSpPr>
          <p:cNvPr id="11" name="Content Placeholder 1"/>
          <p:cNvSpPr>
            <a:spLocks noGrp="1"/>
          </p:cNvSpPr>
          <p:nvPr/>
        </p:nvSpPr>
        <p:spPr bwMode="auto">
          <a:xfrm>
            <a:off x="1647118" y="908720"/>
            <a:ext cx="1158164" cy="224874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1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 b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Total CIC</a:t>
            </a:r>
            <a:endParaRPr lang="en-US" sz="1500" b="1" u="sng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Content Placeholder 1"/>
          <p:cNvSpPr>
            <a:spLocks noGrp="1"/>
          </p:cNvSpPr>
          <p:nvPr/>
        </p:nvSpPr>
        <p:spPr bwMode="auto">
          <a:xfrm>
            <a:off x="1655676" y="3320925"/>
            <a:ext cx="1158164" cy="224874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1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 b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EM CIC</a:t>
            </a:r>
          </a:p>
        </p:txBody>
      </p:sp>
      <p:sp>
        <p:nvSpPr>
          <p:cNvPr id="13" name="Content Placeholder 1"/>
          <p:cNvSpPr>
            <a:spLocks noGrp="1"/>
          </p:cNvSpPr>
          <p:nvPr/>
        </p:nvSpPr>
        <p:spPr bwMode="auto">
          <a:xfrm>
            <a:off x="5868144" y="3320862"/>
            <a:ext cx="1158164" cy="224874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1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 b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MU CIC</a:t>
            </a:r>
          </a:p>
        </p:txBody>
      </p:sp>
      <p:sp>
        <p:nvSpPr>
          <p:cNvPr id="14" name="Content Placeholder 1"/>
          <p:cNvSpPr>
            <a:spLocks noGrp="1"/>
          </p:cNvSpPr>
          <p:nvPr/>
        </p:nvSpPr>
        <p:spPr bwMode="auto">
          <a:xfrm>
            <a:off x="3786200" y="1021158"/>
            <a:ext cx="4970612" cy="2070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477837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pt-PT" sz="15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Constant</a:t>
            </a:r>
            <a:r>
              <a:rPr lang="pt-PT" sz="15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Intensity Cut (CIC) is fitted to polynomial in Cos</a:t>
            </a:r>
            <a:r>
              <a:rPr lang="pt-PT" sz="1500" baseline="30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2</a:t>
            </a:r>
            <a:r>
              <a:rPr lang="el-GR" sz="15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θ</a:t>
            </a:r>
            <a:r>
              <a:rPr lang="pt-PT" sz="15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pt-PT" sz="15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(</a:t>
            </a:r>
            <a:r>
              <a:rPr lang="en-US" sz="15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3rd 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degree </a:t>
            </a:r>
            <a:r>
              <a:rPr lang="en-US" sz="15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for </a:t>
            </a:r>
            <a:r>
              <a:rPr lang="en-US" sz="15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muonic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5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CIC only)</a:t>
            </a:r>
          </a:p>
          <a:p>
            <a:pPr marL="477837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pt-PT" sz="15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477837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pt-PT" sz="15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The different intensity CIC should differ only in the normalization</a:t>
            </a:r>
          </a:p>
          <a:p>
            <a:pPr marL="477837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pt-PT" sz="15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477837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pt-PT" sz="15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Total CIC </a:t>
            </a:r>
            <a:r>
              <a:rPr lang="pt-PT" sz="15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is</a:t>
            </a:r>
            <a:r>
              <a:rPr lang="pt-PT" sz="15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pt-PT" sz="15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dominated</a:t>
            </a:r>
            <a:r>
              <a:rPr lang="pt-PT" sz="15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by MU in high zenith angles, and dominated by EM at low zenith angles.</a:t>
            </a:r>
          </a:p>
          <a:p>
            <a:pPr marL="477837" indent="-28575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pt-PT" sz="1500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With the CIC curve we obtain the S38 for all events</a:t>
            </a:r>
            <a:endParaRPr lang="en-US" sz="1500" u="sng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Content Placeholder 1"/>
          <p:cNvSpPr>
            <a:spLocks noGrp="1"/>
          </p:cNvSpPr>
          <p:nvPr/>
        </p:nvSpPr>
        <p:spPr bwMode="auto">
          <a:xfrm>
            <a:off x="3545366" y="3861048"/>
            <a:ext cx="972107" cy="250683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1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I=   85</a:t>
            </a:r>
          </a:p>
        </p:txBody>
      </p:sp>
      <p:sp>
        <p:nvSpPr>
          <p:cNvPr id="16" name="Content Placeholder 1"/>
          <p:cNvSpPr>
            <a:spLocks noGrp="1"/>
          </p:cNvSpPr>
          <p:nvPr/>
        </p:nvSpPr>
        <p:spPr bwMode="auto">
          <a:xfrm>
            <a:off x="3527884" y="4149080"/>
            <a:ext cx="972107" cy="250683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1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I=170</a:t>
            </a:r>
          </a:p>
        </p:txBody>
      </p:sp>
      <p:sp>
        <p:nvSpPr>
          <p:cNvPr id="17" name="Content Placeholder 1"/>
          <p:cNvSpPr>
            <a:spLocks noGrp="1"/>
          </p:cNvSpPr>
          <p:nvPr/>
        </p:nvSpPr>
        <p:spPr bwMode="auto">
          <a:xfrm>
            <a:off x="3527885" y="4455585"/>
            <a:ext cx="972107" cy="250683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1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I=340</a:t>
            </a:r>
          </a:p>
        </p:txBody>
      </p:sp>
      <p:sp>
        <p:nvSpPr>
          <p:cNvPr id="18" name="Content Placeholder 1"/>
          <p:cNvSpPr>
            <a:spLocks noGrp="1"/>
          </p:cNvSpPr>
          <p:nvPr/>
        </p:nvSpPr>
        <p:spPr bwMode="auto">
          <a:xfrm>
            <a:off x="3527884" y="4762493"/>
            <a:ext cx="972107" cy="250683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1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I=600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37" y="6070432"/>
            <a:ext cx="8306878" cy="42565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2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CIC for </a:t>
            </a:r>
            <a:r>
              <a:rPr lang="pt-PT" dirty="0" err="1" smtClean="0"/>
              <a:t>Proton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Iron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1016732"/>
            <a:ext cx="4320480" cy="2799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114" y="3799198"/>
            <a:ext cx="4319656" cy="2798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654" y="1021744"/>
            <a:ext cx="4376576" cy="28353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902" y="4386374"/>
            <a:ext cx="4663297" cy="302766"/>
          </a:xfrm>
          <a:prstGeom prst="rect">
            <a:avLst/>
          </a:prstGeom>
        </p:spPr>
      </p:pic>
      <p:sp>
        <p:nvSpPr>
          <p:cNvPr id="12" name="Content Placeholder 1"/>
          <p:cNvSpPr>
            <a:spLocks noGrp="1"/>
          </p:cNvSpPr>
          <p:nvPr/>
        </p:nvSpPr>
        <p:spPr bwMode="auto">
          <a:xfrm>
            <a:off x="903851" y="1394811"/>
            <a:ext cx="1404156" cy="252028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1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Total signal</a:t>
            </a:r>
          </a:p>
        </p:txBody>
      </p:sp>
      <p:sp>
        <p:nvSpPr>
          <p:cNvPr id="13" name="Content Placeholder 1"/>
          <p:cNvSpPr>
            <a:spLocks noGrp="1"/>
          </p:cNvSpPr>
          <p:nvPr/>
        </p:nvSpPr>
        <p:spPr bwMode="auto">
          <a:xfrm>
            <a:off x="5472100" y="1384060"/>
            <a:ext cx="1404156" cy="252028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1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EM signal</a:t>
            </a:r>
          </a:p>
        </p:txBody>
      </p:sp>
      <p:sp>
        <p:nvSpPr>
          <p:cNvPr id="14" name="Content Placeholder 1"/>
          <p:cNvSpPr>
            <a:spLocks noGrp="1"/>
          </p:cNvSpPr>
          <p:nvPr/>
        </p:nvSpPr>
        <p:spPr bwMode="auto">
          <a:xfrm>
            <a:off x="5940152" y="4221088"/>
            <a:ext cx="1404156" cy="252028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1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 b="1" dirty="0" smtClean="0">
                <a:solidFill>
                  <a:srgbClr val="0052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 signal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5371" y="2708920"/>
            <a:ext cx="2020381" cy="798616"/>
          </a:xfrm>
          <a:prstGeom prst="rect">
            <a:avLst/>
          </a:prstGeom>
        </p:spPr>
      </p:pic>
      <p:sp>
        <p:nvSpPr>
          <p:cNvPr id="17" name="Content Placeholder 1"/>
          <p:cNvSpPr>
            <a:spLocks noGrp="1"/>
          </p:cNvSpPr>
          <p:nvPr/>
        </p:nvSpPr>
        <p:spPr bwMode="auto">
          <a:xfrm>
            <a:off x="309241" y="5191049"/>
            <a:ext cx="3948731" cy="12257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477837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GB" sz="15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The </a:t>
            </a:r>
            <a:r>
              <a:rPr lang="en-GB" sz="15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Muonic</a:t>
            </a:r>
            <a:r>
              <a:rPr lang="en-GB" sz="15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CIC for proton and iron are basically the same.</a:t>
            </a:r>
          </a:p>
          <a:p>
            <a:pPr marL="477837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GB" sz="15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The difference between each one comes from the electromagnetic CIC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9241" y="4036821"/>
            <a:ext cx="355481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7837" lvl="0" indent="-28575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GB" sz="15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CIC function (it is normalized to S38)</a:t>
            </a:r>
            <a:endParaRPr lang="en-GB" sz="1500" b="1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435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CIC method: CIC curves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5" name="Picture 8" descr="C:\Users\Joao\Desktop\Results\Plots\CIC_Fractio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129" y="1556519"/>
            <a:ext cx="5391195" cy="349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/>
          <p:cNvSpPr>
            <a:spLocks noGrp="1"/>
          </p:cNvSpPr>
          <p:nvPr/>
        </p:nvSpPr>
        <p:spPr bwMode="auto">
          <a:xfrm>
            <a:off x="-102478" y="2762789"/>
            <a:ext cx="2400184" cy="54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477837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Dominated by </a:t>
            </a:r>
            <a:r>
              <a:rPr lang="en-US" sz="15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muon</a:t>
            </a:r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component</a:t>
            </a:r>
          </a:p>
        </p:txBody>
      </p:sp>
      <p:sp>
        <p:nvSpPr>
          <p:cNvPr id="7" name="Content Placeholder 1"/>
          <p:cNvSpPr>
            <a:spLocks noGrp="1"/>
          </p:cNvSpPr>
          <p:nvPr/>
        </p:nvSpPr>
        <p:spPr bwMode="auto">
          <a:xfrm>
            <a:off x="6962304" y="2417861"/>
            <a:ext cx="2400184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477837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Dominated by EM component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564804" y="3164390"/>
            <a:ext cx="1387016" cy="27676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728948" y="3032819"/>
            <a:ext cx="1083412" cy="26995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9" r="37297"/>
          <a:stretch/>
        </p:blipFill>
        <p:spPr bwMode="auto">
          <a:xfrm>
            <a:off x="8028384" y="2974589"/>
            <a:ext cx="827584" cy="656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3" r="36980"/>
          <a:stretch/>
        </p:blipFill>
        <p:spPr bwMode="auto">
          <a:xfrm>
            <a:off x="539552" y="3302849"/>
            <a:ext cx="874828" cy="63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Content Placeholder 1"/>
          <p:cNvSpPr>
            <a:spLocks noGrp="1"/>
          </p:cNvSpPr>
          <p:nvPr/>
        </p:nvSpPr>
        <p:spPr bwMode="auto">
          <a:xfrm>
            <a:off x="324979" y="5258798"/>
            <a:ext cx="8117197" cy="51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lang="en-GB" sz="1800" dirty="0" smtClean="0">
                <a:solidFill>
                  <a:srgbClr val="540000"/>
                </a:solidFill>
                <a:latin typeface="+mn-lt"/>
              </a:rPr>
              <a:t>We can see that the </a:t>
            </a:r>
            <a:r>
              <a:rPr lang="en-GB" sz="1800" b="1" dirty="0" smtClean="0">
                <a:solidFill>
                  <a:srgbClr val="540000"/>
                </a:solidFill>
                <a:latin typeface="+mn-lt"/>
              </a:rPr>
              <a:t>total CIC is highly dependent on the </a:t>
            </a:r>
            <a:r>
              <a:rPr lang="en-GB" sz="1800" b="1" dirty="0" err="1" smtClean="0">
                <a:solidFill>
                  <a:srgbClr val="540000"/>
                </a:solidFill>
                <a:latin typeface="+mn-lt"/>
              </a:rPr>
              <a:t>muon</a:t>
            </a:r>
            <a:r>
              <a:rPr lang="en-GB" sz="1800" b="1" dirty="0" smtClean="0">
                <a:solidFill>
                  <a:srgbClr val="540000"/>
                </a:solidFill>
                <a:latin typeface="+mn-lt"/>
              </a:rPr>
              <a:t> component</a:t>
            </a:r>
            <a:r>
              <a:rPr lang="en-GB" sz="1800" dirty="0" smtClean="0">
                <a:solidFill>
                  <a:srgbClr val="540000"/>
                </a:solidFill>
                <a:latin typeface="+mn-lt"/>
              </a:rPr>
              <a:t>, being dominated by it for high zenith angles (low Cos2 θ )</a:t>
            </a:r>
          </a:p>
        </p:txBody>
      </p:sp>
      <p:sp>
        <p:nvSpPr>
          <p:cNvPr id="22" name="Left-Right Arrow 21"/>
          <p:cNvSpPr/>
          <p:nvPr/>
        </p:nvSpPr>
        <p:spPr>
          <a:xfrm>
            <a:off x="2582446" y="1293162"/>
            <a:ext cx="4146502" cy="252028"/>
          </a:xfrm>
          <a:prstGeom prst="leftRightArrow">
            <a:avLst/>
          </a:prstGeom>
          <a:gradFill flip="none" rotWithShape="1">
            <a:gsLst>
              <a:gs pos="0">
                <a:srgbClr val="800000"/>
              </a:gs>
              <a:gs pos="50000">
                <a:schemeClr val="bg1"/>
              </a:gs>
              <a:gs pos="100000">
                <a:schemeClr val="tx2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Content Placeholder 1"/>
          <p:cNvSpPr>
            <a:spLocks noGrp="1"/>
          </p:cNvSpPr>
          <p:nvPr/>
        </p:nvSpPr>
        <p:spPr bwMode="auto">
          <a:xfrm>
            <a:off x="5762212" y="1016732"/>
            <a:ext cx="1726112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Vertical Shower</a:t>
            </a:r>
          </a:p>
        </p:txBody>
      </p:sp>
      <p:sp>
        <p:nvSpPr>
          <p:cNvPr id="29" name="Content Placeholder 1"/>
          <p:cNvSpPr>
            <a:spLocks noGrp="1"/>
          </p:cNvSpPr>
          <p:nvPr/>
        </p:nvSpPr>
        <p:spPr bwMode="auto">
          <a:xfrm>
            <a:off x="1979712" y="1016732"/>
            <a:ext cx="1856047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Horizontal Shower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607176" y="1484784"/>
                <a:ext cx="48866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1400" i="1">
                              <a:latin typeface="Cambria Math"/>
                            </a:rPr>
                            <m:t>60</m:t>
                          </m:r>
                        </m:e>
                        <m:sup>
                          <m:r>
                            <a:rPr lang="pt-PT" sz="1400" i="1">
                              <a:latin typeface="Cambria Math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176" y="1484784"/>
                <a:ext cx="488660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306963" y="1459422"/>
                <a:ext cx="38927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1400" i="1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pt-PT" sz="1400" i="1">
                              <a:latin typeface="Cambria Math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963" y="1459422"/>
                <a:ext cx="389273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V="1">
            <a:off x="4932040" y="4113076"/>
            <a:ext cx="0" cy="2888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608004" y="4380992"/>
                <a:ext cx="63292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1400" b="1" i="1" smtClean="0">
                              <a:latin typeface="Cambria Math"/>
                            </a:rPr>
                            <m:t>~</m:t>
                          </m:r>
                          <m:r>
                            <a:rPr lang="pt-PT" sz="1400" b="1" i="1" smtClean="0">
                              <a:latin typeface="Cambria Math"/>
                            </a:rPr>
                            <m:t>𝟑𝟔</m:t>
                          </m:r>
                        </m:e>
                        <m:sup>
                          <m:r>
                            <a:rPr lang="pt-PT" sz="1400" b="1" i="1">
                              <a:latin typeface="Cambria Math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pt-PT" sz="1400" b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004" y="4380992"/>
                <a:ext cx="63292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ontent Placeholder 1"/>
          <p:cNvSpPr>
            <a:spLocks noGrp="1"/>
          </p:cNvSpPr>
          <p:nvPr/>
        </p:nvSpPr>
        <p:spPr bwMode="auto">
          <a:xfrm>
            <a:off x="976966" y="6011044"/>
            <a:ext cx="8245438" cy="40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477837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pt-PT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As </a:t>
            </a:r>
            <a:r>
              <a:rPr lang="pt-PT" sz="15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for </a:t>
            </a:r>
            <a:r>
              <a:rPr lang="pt-PT" sz="15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both</a:t>
            </a:r>
            <a:r>
              <a:rPr lang="pt-PT" sz="15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pt-PT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EM and MU, the 4 </a:t>
            </a:r>
            <a:r>
              <a:rPr lang="pt-PT" sz="15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fractions</a:t>
            </a:r>
            <a:r>
              <a:rPr lang="pt-PT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CIC</a:t>
            </a:r>
            <a:r>
              <a:rPr lang="pt-PT" sz="1500" b="1" baseline="-25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i</a:t>
            </a:r>
            <a:r>
              <a:rPr lang="pt-PT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/CIC</a:t>
            </a:r>
            <a:r>
              <a:rPr lang="pt-PT" sz="1500" b="1" baseline="-25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TOT</a:t>
            </a:r>
            <a:r>
              <a:rPr lang="pt-PT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are overlaped,  the method is consistent </a:t>
            </a:r>
            <a:endParaRPr lang="en-US" sz="15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9" r="38870"/>
          <a:stretch/>
        </p:blipFill>
        <p:spPr bwMode="auto">
          <a:xfrm>
            <a:off x="526913" y="1298067"/>
            <a:ext cx="1440161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62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6" grpId="0"/>
      <p:bldP spid="4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CIC </a:t>
            </a:r>
            <a:r>
              <a:rPr lang="pt-PT" dirty="0" err="1"/>
              <a:t>method</a:t>
            </a:r>
            <a:r>
              <a:rPr lang="pt-PT" dirty="0"/>
              <a:t>: CIC curves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5" name="Picture 8" descr="C:\Users\Joao\Desktop\Results\Plots\CIC_Fractio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290" y="1251505"/>
            <a:ext cx="4204243" cy="272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18" y="3843793"/>
            <a:ext cx="4194758" cy="2717555"/>
          </a:xfrm>
          <a:prstGeom prst="rect">
            <a:avLst/>
          </a:prstGeom>
        </p:spPr>
      </p:pic>
      <p:sp>
        <p:nvSpPr>
          <p:cNvPr id="7" name="Content Placeholder 1"/>
          <p:cNvSpPr>
            <a:spLocks noGrp="1"/>
          </p:cNvSpPr>
          <p:nvPr/>
        </p:nvSpPr>
        <p:spPr bwMode="auto">
          <a:xfrm>
            <a:off x="3115307" y="1317286"/>
            <a:ext cx="2160998" cy="348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lang="en-GB" sz="1800" b="1" dirty="0" smtClean="0">
                <a:solidFill>
                  <a:srgbClr val="0052A4"/>
                </a:solidFill>
                <a:latin typeface="+mn-lt"/>
              </a:rPr>
              <a:t>Proton</a:t>
            </a:r>
          </a:p>
        </p:txBody>
      </p:sp>
      <p:sp>
        <p:nvSpPr>
          <p:cNvPr id="8" name="Content Placeholder 1"/>
          <p:cNvSpPr>
            <a:spLocks noGrp="1"/>
          </p:cNvSpPr>
          <p:nvPr/>
        </p:nvSpPr>
        <p:spPr bwMode="auto">
          <a:xfrm>
            <a:off x="3271308" y="3980941"/>
            <a:ext cx="2160998" cy="3577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lang="en-GB" sz="1800" b="1" dirty="0" smtClean="0">
                <a:solidFill>
                  <a:srgbClr val="FF0000"/>
                </a:solidFill>
                <a:latin typeface="+mn-lt"/>
              </a:rPr>
              <a:t>Iron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517702" y="2327826"/>
            <a:ext cx="674102" cy="8143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3" r="36980"/>
          <a:stretch/>
        </p:blipFill>
        <p:spPr bwMode="auto">
          <a:xfrm>
            <a:off x="3873910" y="2212906"/>
            <a:ext cx="643792" cy="46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4517702" y="3136316"/>
            <a:ext cx="921400" cy="14958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9" r="37297"/>
          <a:stretch/>
        </p:blipFill>
        <p:spPr bwMode="auto">
          <a:xfrm>
            <a:off x="3908058" y="2901556"/>
            <a:ext cx="591859" cy="46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Left-Right Arrow 15"/>
          <p:cNvSpPr/>
          <p:nvPr/>
        </p:nvSpPr>
        <p:spPr>
          <a:xfrm>
            <a:off x="4616347" y="999477"/>
            <a:ext cx="4146502" cy="252028"/>
          </a:xfrm>
          <a:prstGeom prst="leftRightArrow">
            <a:avLst/>
          </a:prstGeom>
          <a:gradFill flip="none" rotWithShape="1">
            <a:gsLst>
              <a:gs pos="0">
                <a:srgbClr val="800000"/>
              </a:gs>
              <a:gs pos="50000">
                <a:schemeClr val="bg1"/>
              </a:gs>
              <a:gs pos="100000">
                <a:schemeClr val="tx2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641077" y="1191099"/>
                <a:ext cx="48866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1400" i="1">
                              <a:latin typeface="Cambria Math"/>
                            </a:rPr>
                            <m:t>60</m:t>
                          </m:r>
                        </m:e>
                        <m:sup>
                          <m:r>
                            <a:rPr lang="pt-PT" sz="1400" i="1">
                              <a:latin typeface="Cambria Math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077" y="1191099"/>
                <a:ext cx="488660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340864" y="1165737"/>
                <a:ext cx="38927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1400" i="1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pt-PT" sz="1400" i="1">
                              <a:latin typeface="Cambria Math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864" y="1165737"/>
                <a:ext cx="389273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1"/>
          <p:cNvSpPr>
            <a:spLocks noGrp="1"/>
          </p:cNvSpPr>
          <p:nvPr/>
        </p:nvSpPr>
        <p:spPr bwMode="auto">
          <a:xfrm>
            <a:off x="309241" y="5191049"/>
            <a:ext cx="3948731" cy="12257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477837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GB" sz="15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The CIC in Iron is dominated by the </a:t>
            </a:r>
            <a:r>
              <a:rPr lang="en-GB" sz="15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Muonic</a:t>
            </a:r>
            <a:r>
              <a:rPr lang="en-GB" sz="15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component.</a:t>
            </a:r>
          </a:p>
        </p:txBody>
      </p:sp>
    </p:spTree>
    <p:extLst>
      <p:ext uri="{BB962C8B-B14F-4D97-AF65-F5344CB8AC3E}">
        <p14:creationId xmlns:p14="http://schemas.microsoft.com/office/powerpoint/2010/main" val="106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the slope </a:t>
            </a:r>
            <a:r>
              <a:rPr lang="el-GR" dirty="0" smtClean="0"/>
              <a:t>β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104456" cy="653651"/>
          </a:xfrm>
          <a:prstGeom prst="rect">
            <a:avLst/>
          </a:prstGeom>
          <a:noFill/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Joao\Desktop\Res_Gap2013_054\Event\Event_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727" y="1376772"/>
            <a:ext cx="3759955" cy="243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458630" y="1917006"/>
                <a:ext cx="10101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</a:rPr>
                        <m:t>𝜃</m:t>
                      </m:r>
                      <m:r>
                        <a:rPr lang="pt-PT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/>
                            </a:rPr>
                            <m:t>21</m:t>
                          </m:r>
                        </m:e>
                        <m:sup>
                          <m:r>
                            <a:rPr lang="pt-PT" i="1">
                              <a:latin typeface="Cambria Math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630" y="1917006"/>
                <a:ext cx="101014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/>
              <p:cNvSpPr>
                <a:spLocks noGrp="1"/>
              </p:cNvSpPr>
              <p:nvPr/>
            </p:nvSpPr>
            <p:spPr bwMode="auto">
              <a:xfrm>
                <a:off x="638929" y="2708920"/>
                <a:ext cx="4112127" cy="216024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>
                <a:lvl1pPr marL="341313" indent="-341313" algn="l" defTabSz="457200" rtl="0" eaLnBrk="0" fontAlgn="base" hangingPunct="0">
                  <a:lnSpc>
                    <a:spcPct val="102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Wingdings" pitchFamily="2" charset="2"/>
                  <a:buNone/>
                  <a:defRPr sz="2400" b="0">
                    <a:solidFill>
                      <a:srgbClr val="0066CC"/>
                    </a:solidFill>
                    <a:latin typeface="Arial Rounded MT Bold" pitchFamily="34" charset="0"/>
                    <a:ea typeface="+mn-ea"/>
                    <a:cs typeface="+mn-cs"/>
                  </a:defRPr>
                </a:lvl1pPr>
                <a:lvl2pPr marL="741363" indent="-284163" algn="l" defTabSz="457200" rtl="0" eaLnBrk="0" fontAlgn="base" hangingPunct="0">
                  <a:lnSpc>
                    <a:spcPct val="102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Char char="•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2pPr>
                <a:lvl3pPr marL="1371600" indent="-457200" algn="l" defTabSz="457200" rtl="0" eaLnBrk="0" fontAlgn="base" hangingPunct="0">
                  <a:lnSpc>
                    <a:spcPct val="102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3pPr>
                <a:lvl4pPr marL="1600200" indent="-228600" algn="l" defTabSz="457200" rtl="0" eaLnBrk="0" fontAlgn="base" hangingPunct="0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–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4pPr>
                <a:lvl5pPr marL="2057400" indent="-228600" algn="l" defTabSz="457200" rtl="0" eaLnBrk="0" fontAlgn="base" hangingPunct="0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5pPr>
                <a:lvl6pPr marL="25146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6pPr>
                <a:lvl7pPr marL="29718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7pPr>
                <a:lvl8pPr marL="34290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8pPr>
                <a:lvl9pPr marL="38862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q"/>
                  <a:defRPr/>
                </a:pPr>
                <a:r>
                  <a:rPr lang="en-US" sz="1800" b="1" dirty="0" smtClean="0">
                    <a:solidFill>
                      <a:srgbClr val="540000"/>
                    </a:solidFill>
                    <a:latin typeface="+mn-lt"/>
                  </a:rPr>
                  <a:t>Can we get a real </a:t>
                </a:r>
                <a:r>
                  <a:rPr lang="el-GR" sz="1800" b="1" dirty="0" smtClean="0">
                    <a:solidFill>
                      <a:srgbClr val="540000"/>
                    </a:solidFill>
                    <a:latin typeface="+mn-lt"/>
                  </a:rPr>
                  <a:t>β</a:t>
                </a:r>
                <a:r>
                  <a:rPr lang="pt-PT" sz="1800" b="1" dirty="0" smtClean="0">
                    <a:solidFill>
                      <a:srgbClr val="540000"/>
                    </a:solidFill>
                    <a:latin typeface="+mn-lt"/>
                  </a:rPr>
                  <a:t> </a:t>
                </a:r>
                <a:r>
                  <a:rPr lang="pt-PT" sz="1800" b="1" dirty="0" err="1" smtClean="0">
                    <a:solidFill>
                      <a:srgbClr val="540000"/>
                    </a:solidFill>
                    <a:latin typeface="+mn-lt"/>
                  </a:rPr>
                  <a:t>from</a:t>
                </a:r>
                <a:r>
                  <a:rPr lang="pt-PT" sz="1800" b="1" dirty="0" smtClean="0">
                    <a:solidFill>
                      <a:srgbClr val="540000"/>
                    </a:solidFill>
                    <a:latin typeface="+mn-lt"/>
                  </a:rPr>
                  <a:t> </a:t>
                </a:r>
                <a:r>
                  <a:rPr lang="pt-PT" sz="1800" b="1" dirty="0" err="1" smtClean="0">
                    <a:solidFill>
                      <a:srgbClr val="540000"/>
                    </a:solidFill>
                    <a:latin typeface="+mn-lt"/>
                  </a:rPr>
                  <a:t>the</a:t>
                </a:r>
                <a:r>
                  <a:rPr lang="pt-PT" sz="1800" b="1" dirty="0" smtClean="0">
                    <a:solidFill>
                      <a:srgbClr val="540000"/>
                    </a:solidFill>
                    <a:latin typeface="+mn-lt"/>
                  </a:rPr>
                  <a:t> LDF </a:t>
                </a:r>
                <a:r>
                  <a:rPr lang="pt-PT" sz="1800" b="1" dirty="0" err="1" smtClean="0">
                    <a:solidFill>
                      <a:srgbClr val="540000"/>
                    </a:solidFill>
                    <a:latin typeface="+mn-lt"/>
                  </a:rPr>
                  <a:t>fits</a:t>
                </a:r>
                <a:r>
                  <a:rPr lang="pt-PT" sz="1800" b="1" dirty="0" smtClean="0">
                    <a:solidFill>
                      <a:srgbClr val="540000"/>
                    </a:solidFill>
                    <a:latin typeface="+mn-lt"/>
                  </a:rPr>
                  <a:t> ?</a:t>
                </a:r>
                <a:endParaRPr lang="en-US" sz="1800" b="1" dirty="0" smtClean="0">
                  <a:solidFill>
                    <a:srgbClr val="540000"/>
                  </a:solidFill>
                  <a:latin typeface="+mn-lt"/>
                </a:endParaRPr>
              </a:p>
              <a:p>
                <a:pPr marL="533400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Ø"/>
                  <a:defRPr/>
                </a:pPr>
                <a:endParaRPr lang="en-US" sz="1500" b="1" dirty="0" smtClean="0">
                  <a:solidFill>
                    <a:schemeClr val="tx2">
                      <a:lumMod val="50000"/>
                    </a:schemeClr>
                  </a:solidFill>
                  <a:latin typeface="+mn-lt"/>
                </a:endParaRPr>
              </a:p>
              <a:p>
                <a:pPr marL="533400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Ø"/>
                  <a:defRPr/>
                </a:pPr>
                <a14:m>
                  <m:oMath xmlns:m="http://schemas.openxmlformats.org/officeDocument/2006/math">
                    <m:r>
                      <a:rPr lang="pt-PT" sz="15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pt-PT" sz="15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pt-PT" sz="15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1500" b="1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 we should use the mean of the </a:t>
                </a:r>
                <a14:m>
                  <m:oMath xmlns:m="http://schemas.openxmlformats.org/officeDocument/2006/math">
                    <m:r>
                      <a:rPr lang="pt-PT" sz="15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1500" b="1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 event by event? Like in the CIC method</a:t>
                </a:r>
              </a:p>
              <a:p>
                <a:pPr marL="533400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Ø"/>
                  <a:defRPr/>
                </a:pPr>
                <a:endParaRPr lang="en-US" sz="1500" b="1" dirty="0">
                  <a:solidFill>
                    <a:schemeClr val="tx2">
                      <a:lumMod val="50000"/>
                    </a:schemeClr>
                  </a:solidFill>
                  <a:latin typeface="+mn-lt"/>
                </a:endParaRPr>
              </a:p>
              <a:p>
                <a:pPr marL="533400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Ø"/>
                  <a:defRPr/>
                </a:pPr>
                <a:endParaRPr lang="en-US" sz="1500" b="1" dirty="0" smtClean="0">
                  <a:solidFill>
                    <a:schemeClr val="tx2">
                      <a:lumMod val="50000"/>
                    </a:schemeClr>
                  </a:solidFill>
                  <a:latin typeface="+mn-lt"/>
                </a:endParaRPr>
              </a:p>
              <a:p>
                <a:pPr marL="533400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Ø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sz="15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5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pt-PT" sz="15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pt-PT" sz="15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𝑳𝑫𝑭</m:t>
                        </m:r>
                        <m:r>
                          <a:rPr lang="pt-PT" sz="15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</m:sub>
                    </m:sSub>
                  </m:oMath>
                </a14:m>
                <a:r>
                  <a:rPr lang="en-US" sz="1500" b="1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 or the value </a:t>
                </a:r>
                <a14:m>
                  <m:oMath xmlns:m="http://schemas.openxmlformats.org/officeDocument/2006/math">
                    <m:r>
                      <a:rPr lang="pt-PT" sz="15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pt-PT" sz="15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500" b="1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 from the mean LDF (in some binning)</a:t>
                </a:r>
                <a:endParaRPr lang="en-US" sz="1500" b="1" dirty="0">
                  <a:solidFill>
                    <a:schemeClr val="tx2">
                      <a:lumMod val="50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929" y="2708920"/>
                <a:ext cx="4112127" cy="2160240"/>
              </a:xfrm>
              <a:prstGeom prst="rect">
                <a:avLst/>
              </a:prstGeom>
              <a:blipFill rotWithShape="0">
                <a:blip r:embed="rId5"/>
                <a:stretch>
                  <a:fillRect l="-3264" t="-3944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12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Energy Calibration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9218" name="Picture 2" descr="C:\Users\Joao\Desktop\Res_Gap2013_054\Results\Calibration_E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1"/>
            <a:ext cx="3639254" cy="235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Joao\Desktop\Res_Gap2013_054\Results\Calibration_NU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3789041"/>
            <a:ext cx="3639254" cy="235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Joao\Desktop\Res_Gap2013_054\Results\Calibratio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5"/>
            <a:ext cx="3639254" cy="235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"/>
          <p:cNvSpPr>
            <a:spLocks noGrp="1"/>
          </p:cNvSpPr>
          <p:nvPr/>
        </p:nvSpPr>
        <p:spPr bwMode="auto">
          <a:xfrm>
            <a:off x="4302365" y="1184022"/>
            <a:ext cx="4970612" cy="2064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477837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pt-PT" sz="15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477837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pt-PT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Linear calibration between log (S38) and Energy</a:t>
            </a:r>
          </a:p>
          <a:p>
            <a:pPr marL="477837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pt-PT" sz="15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477837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pt-PT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Muon component is less dependent on energy than the EM component (slope ~0.95)</a:t>
            </a:r>
          </a:p>
          <a:p>
            <a:pPr marL="477837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pt-PT" sz="15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477837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pt-PT" sz="15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PT" sz="1500" b="1" dirty="0" smtClean="0">
                <a:solidFill>
                  <a:schemeClr val="tx2">
                    <a:lumMod val="50000"/>
                  </a:schemeClr>
                </a:solidFill>
              </a:rPr>
              <a:t>EM</a:t>
            </a:r>
            <a:r>
              <a:rPr lang="pt-PT" sz="1500" b="1" baseline="-25000" dirty="0" smtClean="0">
                <a:solidFill>
                  <a:schemeClr val="tx2">
                    <a:lumMod val="50000"/>
                  </a:schemeClr>
                </a:solidFill>
              </a:rPr>
              <a:t>slope</a:t>
            </a:r>
            <a:r>
              <a:rPr lang="pt-PT" sz="15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PT" sz="1500" b="1" dirty="0">
                <a:solidFill>
                  <a:schemeClr val="tx2">
                    <a:lumMod val="50000"/>
                  </a:schemeClr>
                </a:solidFill>
              </a:rPr>
              <a:t>~</a:t>
            </a:r>
            <a:r>
              <a:rPr lang="pt-PT" sz="1500" b="1" dirty="0" smtClean="0">
                <a:solidFill>
                  <a:schemeClr val="tx2">
                    <a:lumMod val="50000"/>
                  </a:schemeClr>
                </a:solidFill>
              </a:rPr>
              <a:t>0.95</a:t>
            </a:r>
            <a:br>
              <a:rPr lang="pt-PT" sz="15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t-PT" sz="15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PT" sz="1500" b="1" dirty="0" smtClean="0">
                <a:solidFill>
                  <a:schemeClr val="tx2">
                    <a:lumMod val="50000"/>
                  </a:schemeClr>
                </a:solidFill>
              </a:rPr>
              <a:t>TOT</a:t>
            </a:r>
            <a:r>
              <a:rPr lang="pt-PT" sz="1500" b="1" baseline="-25000" dirty="0" smtClean="0">
                <a:solidFill>
                  <a:schemeClr val="tx2">
                    <a:lumMod val="50000"/>
                  </a:schemeClr>
                </a:solidFill>
              </a:rPr>
              <a:t>slope</a:t>
            </a:r>
            <a:r>
              <a:rPr lang="pt-PT" sz="15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PT" sz="1500" b="1" dirty="0">
                <a:solidFill>
                  <a:schemeClr val="tx2">
                    <a:lumMod val="50000"/>
                  </a:schemeClr>
                </a:solidFill>
              </a:rPr>
              <a:t>~</a:t>
            </a:r>
            <a:r>
              <a:rPr lang="pt-PT" sz="1500" b="1" dirty="0" smtClean="0">
                <a:solidFill>
                  <a:schemeClr val="tx2">
                    <a:lumMod val="50000"/>
                  </a:schemeClr>
                </a:solidFill>
              </a:rPr>
              <a:t>0.9</a:t>
            </a:r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en-US" sz="15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pt-PT" sz="15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PT" sz="1500" b="1" dirty="0" smtClean="0">
                <a:solidFill>
                  <a:schemeClr val="tx2">
                    <a:lumMod val="50000"/>
                  </a:schemeClr>
                </a:solidFill>
              </a:rPr>
              <a:t>MU</a:t>
            </a:r>
            <a:r>
              <a:rPr lang="pt-PT" sz="1500" b="1" baseline="-25000" dirty="0" smtClean="0">
                <a:solidFill>
                  <a:schemeClr val="tx2">
                    <a:lumMod val="50000"/>
                  </a:schemeClr>
                </a:solidFill>
              </a:rPr>
              <a:t>slope</a:t>
            </a:r>
            <a:r>
              <a:rPr lang="pt-PT" sz="15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PT" sz="1500" b="1" dirty="0">
                <a:solidFill>
                  <a:schemeClr val="tx2">
                    <a:lumMod val="50000"/>
                  </a:schemeClr>
                </a:solidFill>
              </a:rPr>
              <a:t>~</a:t>
            </a:r>
            <a:r>
              <a:rPr lang="pt-PT" sz="1500" b="1" dirty="0" smtClean="0">
                <a:solidFill>
                  <a:schemeClr val="tx2">
                    <a:lumMod val="50000"/>
                  </a:schemeClr>
                </a:solidFill>
              </a:rPr>
              <a:t>0.8</a:t>
            </a:r>
            <a:endParaRPr lang="en-US" sz="1500" b="1" dirty="0">
              <a:solidFill>
                <a:schemeClr val="tx2">
                  <a:lumMod val="50000"/>
                </a:schemeClr>
              </a:solidFill>
            </a:endParaRPr>
          </a:p>
          <a:p>
            <a:pPr marL="477837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1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Content Placeholder 1"/>
          <p:cNvSpPr>
            <a:spLocks noGrp="1"/>
          </p:cNvSpPr>
          <p:nvPr/>
        </p:nvSpPr>
        <p:spPr bwMode="auto">
          <a:xfrm>
            <a:off x="1647118" y="1124744"/>
            <a:ext cx="1158164" cy="224874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1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 b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Total S38</a:t>
            </a:r>
          </a:p>
        </p:txBody>
      </p:sp>
      <p:sp>
        <p:nvSpPr>
          <p:cNvPr id="10" name="Content Placeholder 1"/>
          <p:cNvSpPr>
            <a:spLocks noGrp="1"/>
          </p:cNvSpPr>
          <p:nvPr/>
        </p:nvSpPr>
        <p:spPr bwMode="auto">
          <a:xfrm>
            <a:off x="1655676" y="3780190"/>
            <a:ext cx="1158164" cy="224874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1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 b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EM S38 </a:t>
            </a:r>
          </a:p>
        </p:txBody>
      </p:sp>
      <p:sp>
        <p:nvSpPr>
          <p:cNvPr id="11" name="Content Placeholder 1"/>
          <p:cNvSpPr>
            <a:spLocks noGrp="1"/>
          </p:cNvSpPr>
          <p:nvPr/>
        </p:nvSpPr>
        <p:spPr bwMode="auto">
          <a:xfrm>
            <a:off x="6222148" y="3780127"/>
            <a:ext cx="1158164" cy="224874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1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 b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MU S38 </a:t>
            </a:r>
          </a:p>
        </p:txBody>
      </p:sp>
      <p:sp>
        <p:nvSpPr>
          <p:cNvPr id="12" name="Content Placeholder 1"/>
          <p:cNvSpPr>
            <a:spLocks noGrp="1"/>
          </p:cNvSpPr>
          <p:nvPr/>
        </p:nvSpPr>
        <p:spPr bwMode="auto">
          <a:xfrm>
            <a:off x="1486525" y="1799970"/>
            <a:ext cx="1318757" cy="224874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1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 b="1" u="sng" dirty="0" smtClean="0">
                <a:solidFill>
                  <a:srgbClr val="0000FF"/>
                </a:solidFill>
                <a:latin typeface="+mn-lt"/>
              </a:rPr>
              <a:t>Linear Slope</a:t>
            </a:r>
          </a:p>
        </p:txBody>
      </p:sp>
      <p:sp>
        <p:nvSpPr>
          <p:cNvPr id="13" name="Content Placeholder 1"/>
          <p:cNvSpPr>
            <a:spLocks noGrp="1"/>
          </p:cNvSpPr>
          <p:nvPr/>
        </p:nvSpPr>
        <p:spPr bwMode="auto">
          <a:xfrm>
            <a:off x="1475656" y="4428262"/>
            <a:ext cx="1318757" cy="224874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1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 b="1" u="sng" dirty="0" smtClean="0">
                <a:solidFill>
                  <a:srgbClr val="0000FF"/>
                </a:solidFill>
                <a:latin typeface="+mn-lt"/>
              </a:rPr>
              <a:t>Linear Slope</a:t>
            </a:r>
          </a:p>
        </p:txBody>
      </p:sp>
      <p:sp>
        <p:nvSpPr>
          <p:cNvPr id="14" name="Content Placeholder 1"/>
          <p:cNvSpPr>
            <a:spLocks noGrp="1"/>
          </p:cNvSpPr>
          <p:nvPr/>
        </p:nvSpPr>
        <p:spPr bwMode="auto">
          <a:xfrm>
            <a:off x="6781635" y="4221088"/>
            <a:ext cx="1318757" cy="224874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1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 b="1" u="sng" dirty="0" smtClean="0">
                <a:solidFill>
                  <a:srgbClr val="0000FF"/>
                </a:solidFill>
                <a:latin typeface="+mn-lt"/>
              </a:rPr>
              <a:t>Linear Slope</a:t>
            </a:r>
          </a:p>
        </p:txBody>
      </p:sp>
    </p:spTree>
    <p:extLst>
      <p:ext uri="{BB962C8B-B14F-4D97-AF65-F5344CB8AC3E}">
        <p14:creationId xmlns:p14="http://schemas.microsoft.com/office/powerpoint/2010/main" val="246631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Further</a:t>
            </a:r>
            <a:r>
              <a:rPr lang="pt-PT" dirty="0"/>
              <a:t> </a:t>
            </a:r>
            <a:r>
              <a:rPr lang="pt-PT" dirty="0" err="1"/>
              <a:t>studies</a:t>
            </a:r>
            <a:r>
              <a:rPr lang="pt-PT" dirty="0" smtClean="0"/>
              <a:t>…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/>
        </p:nvSpPr>
        <p:spPr bwMode="auto">
          <a:xfrm>
            <a:off x="405842" y="1141426"/>
            <a:ext cx="5714330" cy="1890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sz="1800" b="1" dirty="0" err="1" smtClean="0">
                <a:solidFill>
                  <a:srgbClr val="540000"/>
                </a:solidFill>
                <a:latin typeface="+mn-lt"/>
              </a:rPr>
              <a:t>Assimetry</a:t>
            </a:r>
            <a:r>
              <a:rPr lang="en-US" sz="1800" b="1" dirty="0" smtClean="0">
                <a:solidFill>
                  <a:srgbClr val="540000"/>
                </a:solidFill>
                <a:latin typeface="+mn-lt"/>
              </a:rPr>
              <a:t> in the LDF signal due to Shower inclination</a:t>
            </a:r>
          </a:p>
          <a:p>
            <a:pPr marL="5334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The </a:t>
            </a:r>
            <a:r>
              <a:rPr lang="en-US" sz="15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assimetry</a:t>
            </a: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is less important in the total signal since </a:t>
            </a:r>
            <a:r>
              <a:rPr lang="en-US" sz="15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muons</a:t>
            </a:r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decay in a lower rate.</a:t>
            </a:r>
          </a:p>
          <a:p>
            <a:pPr marL="5334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15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5334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15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5334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But it will be important in the </a:t>
            </a:r>
            <a:r>
              <a:rPr lang="en-US" sz="15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em</a:t>
            </a: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signal</a:t>
            </a:r>
          </a:p>
          <a:p>
            <a:pPr marL="5334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The final RMS energy difference, in progress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155073"/>
            <a:ext cx="2016316" cy="17337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3429000"/>
            <a:ext cx="3571651" cy="23138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636" y="3429000"/>
            <a:ext cx="3571651" cy="23138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04988" y="5861089"/>
                <a:ext cx="2457083" cy="5570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𝐸𝑛𝑒𝑟𝑔𝑦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19.5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𝑒𝑉</m:t>
                      </m:r>
                    </m:oMath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 [0°;10°]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988" y="5861089"/>
                <a:ext cx="2457083" cy="557076"/>
              </a:xfrm>
              <a:prstGeom prst="rect">
                <a:avLst/>
              </a:prstGeom>
              <a:blipFill rotWithShape="0">
                <a:blip r:embed="rId5"/>
                <a:stretch>
                  <a:fillRect l="-2730" t="-2174" r="-1985" b="-18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88124" y="5861089"/>
                <a:ext cx="2457083" cy="5570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𝐸𝑛𝑒𝑟𝑔𝑦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19.5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𝑒𝑉</m:t>
                      </m:r>
                    </m:oMath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 [50°;60°]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124" y="5861089"/>
                <a:ext cx="2457083" cy="557076"/>
              </a:xfrm>
              <a:prstGeom prst="rect">
                <a:avLst/>
              </a:prstGeom>
              <a:blipFill rotWithShape="0">
                <a:blip r:embed="rId6"/>
                <a:stretch>
                  <a:fillRect l="-2730" t="-2174" r="-1985" b="-18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 rot="16200000">
            <a:off x="392051" y="5711770"/>
            <a:ext cx="738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signal</a:t>
            </a: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4516222" y="5708842"/>
            <a:ext cx="738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signal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5384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7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Further</a:t>
            </a:r>
            <a:r>
              <a:rPr lang="pt-PT" dirty="0"/>
              <a:t> </a:t>
            </a:r>
            <a:r>
              <a:rPr lang="pt-PT" dirty="0" err="1"/>
              <a:t>studies</a:t>
            </a:r>
            <a:r>
              <a:rPr lang="pt-PT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/>
        </p:nvSpPr>
        <p:spPr bwMode="auto">
          <a:xfrm>
            <a:off x="4283968" y="1880829"/>
            <a:ext cx="5714330" cy="2880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5334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Similar procedure to the beta calibration:</a:t>
            </a:r>
          </a:p>
          <a:p>
            <a:pPr marL="192087" indent="0">
              <a:lnSpc>
                <a:spcPct val="100000"/>
              </a:lnSpc>
              <a:spcBef>
                <a:spcPts val="0"/>
              </a:spcBef>
              <a:defRPr/>
            </a:pPr>
            <a:endParaRPr lang="en-US" sz="15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148064" y="2176018"/>
                <a:ext cx="2752613" cy="5329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𝑋𝑚𝑎𝑥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  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𝑒𝑚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𝑚𝑢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176018"/>
                <a:ext cx="2752613" cy="53290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630187" y="2707997"/>
                <a:ext cx="2784224" cy="324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GB" sz="14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GB" sz="14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GB" sz="14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sz="14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lang="en-GB" sz="14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PT" sz="1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GB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𝑎𝑟𝑒</m:t>
                    </m:r>
                    <m:r>
                      <a:rPr lang="en-GB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𝑝𝑜𝑙𝑦𝑚𝑖𝑎𝑙𝑠</m:t>
                    </m:r>
                    <m:r>
                      <a:rPr lang="en-GB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𝑖𝑛</m:t>
                    </m:r>
                    <m:r>
                      <a:rPr lang="en-GB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𝑆𝑒𝑐</m:t>
                    </m:r>
                    <m:r>
                      <a:rPr lang="en-GB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GB" sz="1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187" y="2707997"/>
                <a:ext cx="2784224" cy="324961"/>
              </a:xfrm>
              <a:prstGeom prst="rect">
                <a:avLst/>
              </a:prstGeom>
              <a:blipFill rotWithShape="0">
                <a:blip r:embed="rId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690" y="3316560"/>
            <a:ext cx="4752020" cy="3078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076" y="3340577"/>
            <a:ext cx="4804787" cy="31127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4284476" cy="2775678"/>
          </a:xfrm>
          <a:prstGeom prst="rect">
            <a:avLst/>
          </a:prstGeom>
        </p:spPr>
      </p:pic>
      <p:sp>
        <p:nvSpPr>
          <p:cNvPr id="5" name="Content Placeholder 1"/>
          <p:cNvSpPr>
            <a:spLocks noGrp="1"/>
          </p:cNvSpPr>
          <p:nvPr/>
        </p:nvSpPr>
        <p:spPr bwMode="auto">
          <a:xfrm>
            <a:off x="405842" y="1141427"/>
            <a:ext cx="6902462" cy="7394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rgbClr val="540000"/>
                </a:solidFill>
                <a:latin typeface="+mn-lt"/>
              </a:rPr>
              <a:t>Try to find a way to get </a:t>
            </a:r>
            <a:r>
              <a:rPr lang="en-US" sz="1800" b="1" dirty="0" err="1" smtClean="0">
                <a:solidFill>
                  <a:srgbClr val="540000"/>
                </a:solidFill>
                <a:latin typeface="+mn-lt"/>
              </a:rPr>
              <a:t>Xmax</a:t>
            </a:r>
            <a:r>
              <a:rPr lang="en-US" sz="1800" b="1" dirty="0" smtClean="0">
                <a:solidFill>
                  <a:srgbClr val="540000"/>
                </a:solidFill>
                <a:latin typeface="+mn-lt"/>
              </a:rPr>
              <a:t> from SD signal (on progress)</a:t>
            </a:r>
          </a:p>
        </p:txBody>
      </p:sp>
    </p:spTree>
    <p:extLst>
      <p:ext uri="{BB962C8B-B14F-4D97-AF65-F5344CB8AC3E}">
        <p14:creationId xmlns:p14="http://schemas.microsoft.com/office/powerpoint/2010/main" val="95431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Conclusions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/>
        </p:nvSpPr>
        <p:spPr bwMode="auto">
          <a:xfrm>
            <a:off x="324979" y="1124744"/>
            <a:ext cx="8117197" cy="5004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lang="pt-PT" sz="1800" dirty="0" smtClean="0">
                <a:solidFill>
                  <a:srgbClr val="540000"/>
                </a:solidFill>
                <a:latin typeface="+mn-lt"/>
              </a:rPr>
              <a:t>We can use the EM component to calibrate the energy, </a:t>
            </a:r>
          </a:p>
          <a:p>
            <a:pPr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endParaRPr lang="pt-PT" sz="1800" dirty="0" smtClean="0">
              <a:solidFill>
                <a:srgbClr val="540000"/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lang="pt-PT" sz="1800" dirty="0" smtClean="0">
                <a:solidFill>
                  <a:srgbClr val="540000"/>
                </a:solidFill>
                <a:latin typeface="+mn-lt"/>
              </a:rPr>
              <a:t>However, </a:t>
            </a:r>
            <a:r>
              <a:rPr lang="en-US" sz="1800" dirty="0">
                <a:solidFill>
                  <a:srgbClr val="540000"/>
                </a:solidFill>
                <a:latin typeface="+mn-lt"/>
              </a:rPr>
              <a:t>for higher angle the EM signal is very low, </a:t>
            </a:r>
            <a:r>
              <a:rPr lang="en-US" sz="1800" dirty="0" smtClean="0">
                <a:solidFill>
                  <a:srgbClr val="540000"/>
                </a:solidFill>
                <a:latin typeface="+mn-lt"/>
              </a:rPr>
              <a:t> and the </a:t>
            </a:r>
            <a:r>
              <a:rPr lang="en-US" sz="1800" dirty="0">
                <a:solidFill>
                  <a:srgbClr val="540000"/>
                </a:solidFill>
                <a:latin typeface="+mn-lt"/>
              </a:rPr>
              <a:t>uncertainty on the calibration </a:t>
            </a:r>
            <a:r>
              <a:rPr lang="en-US" sz="1800" dirty="0" smtClean="0">
                <a:solidFill>
                  <a:srgbClr val="540000"/>
                </a:solidFill>
                <a:latin typeface="+mn-lt"/>
              </a:rPr>
              <a:t>grows </a:t>
            </a:r>
            <a:r>
              <a:rPr lang="en-US" sz="1800" dirty="0">
                <a:solidFill>
                  <a:srgbClr val="540000"/>
                </a:solidFill>
                <a:latin typeface="+mn-lt"/>
              </a:rPr>
              <a:t>very </a:t>
            </a:r>
            <a:r>
              <a:rPr lang="en-US" sz="1800" dirty="0" smtClean="0">
                <a:solidFill>
                  <a:srgbClr val="540000"/>
                </a:solidFill>
                <a:latin typeface="+mn-lt"/>
              </a:rPr>
              <a:t>quickly</a:t>
            </a:r>
          </a:p>
          <a:p>
            <a:pPr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endParaRPr lang="en-US" sz="1800" dirty="0">
              <a:solidFill>
                <a:srgbClr val="540000"/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lang="en-US" sz="1800" dirty="0" smtClean="0">
                <a:solidFill>
                  <a:srgbClr val="540000"/>
                </a:solidFill>
                <a:latin typeface="+mn-lt"/>
              </a:rPr>
              <a:t>Further studies are needed for higher energies where EM signal is higher</a:t>
            </a:r>
          </a:p>
          <a:p>
            <a:pPr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lang="en-US" sz="1800" dirty="0" smtClean="0">
                <a:solidFill>
                  <a:srgbClr val="540000"/>
                </a:solidFill>
                <a:latin typeface="+mn-lt"/>
              </a:rPr>
              <a:t>Iron CIC and Beta parameterizations are similar to the proton’s, except for total beta that depends more on the </a:t>
            </a:r>
            <a:r>
              <a:rPr lang="en-US" sz="1800" dirty="0" err="1" smtClean="0">
                <a:solidFill>
                  <a:srgbClr val="540000"/>
                </a:solidFill>
                <a:latin typeface="+mn-lt"/>
              </a:rPr>
              <a:t>muonic</a:t>
            </a:r>
            <a:r>
              <a:rPr lang="en-US" sz="1800" dirty="0" smtClean="0">
                <a:solidFill>
                  <a:srgbClr val="540000"/>
                </a:solidFill>
                <a:latin typeface="+mn-lt"/>
              </a:rPr>
              <a:t>/electromagnetic ratio.</a:t>
            </a:r>
          </a:p>
          <a:p>
            <a:pPr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endParaRPr lang="en-US" sz="1800" dirty="0">
              <a:solidFill>
                <a:srgbClr val="540000"/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lang="en-US" sz="1800" dirty="0" smtClean="0">
                <a:solidFill>
                  <a:srgbClr val="540000"/>
                </a:solidFill>
                <a:latin typeface="+mn-lt"/>
              </a:rPr>
              <a:t>With MARTA, since we have the </a:t>
            </a:r>
            <a:r>
              <a:rPr lang="en-US" sz="1800" dirty="0" err="1" smtClean="0">
                <a:solidFill>
                  <a:srgbClr val="540000"/>
                </a:solidFill>
                <a:latin typeface="+mn-lt"/>
              </a:rPr>
              <a:t>muonic</a:t>
            </a:r>
            <a:r>
              <a:rPr lang="en-US" sz="1800" dirty="0" smtClean="0">
                <a:solidFill>
                  <a:srgbClr val="540000"/>
                </a:solidFill>
                <a:latin typeface="+mn-lt"/>
              </a:rPr>
              <a:t> signal, and with total signal from the tanks,  we could recover the EM component</a:t>
            </a:r>
          </a:p>
          <a:p>
            <a:pPr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endParaRPr lang="en-US" sz="1800" dirty="0">
              <a:solidFill>
                <a:srgbClr val="540000"/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lang="en-US" sz="1800" dirty="0" smtClean="0">
                <a:solidFill>
                  <a:srgbClr val="540000"/>
                </a:solidFill>
                <a:latin typeface="+mn-lt"/>
              </a:rPr>
              <a:t>In this way, it could be possible to access the </a:t>
            </a:r>
            <a:r>
              <a:rPr lang="en-US" sz="1800" dirty="0" err="1">
                <a:solidFill>
                  <a:srgbClr val="540000"/>
                </a:solidFill>
                <a:latin typeface="+mn-lt"/>
              </a:rPr>
              <a:t>M</a:t>
            </a:r>
            <a:r>
              <a:rPr lang="en-US" sz="1800" dirty="0" err="1" smtClean="0">
                <a:solidFill>
                  <a:srgbClr val="540000"/>
                </a:solidFill>
                <a:latin typeface="+mn-lt"/>
              </a:rPr>
              <a:t>uon</a:t>
            </a:r>
            <a:r>
              <a:rPr lang="en-US" sz="1800" dirty="0" smtClean="0">
                <a:solidFill>
                  <a:srgbClr val="540000"/>
                </a:solidFill>
                <a:latin typeface="+mn-lt"/>
              </a:rPr>
              <a:t> number independently from the Energy calibration</a:t>
            </a:r>
            <a:endParaRPr lang="en-US" sz="1800" dirty="0">
              <a:solidFill>
                <a:srgbClr val="540000"/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endParaRPr lang="pt-PT" sz="1800" dirty="0" smtClean="0">
              <a:solidFill>
                <a:srgbClr val="540000"/>
              </a:solidFill>
              <a:latin typeface="+mn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280762"/>
            <a:ext cx="881336" cy="884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52546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763" y="80963"/>
            <a:ext cx="7031037" cy="647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68313" y="3033713"/>
            <a:ext cx="8218487" cy="309245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pt-PT" smtClean="0"/>
              <a:t>Thank You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3F608F-5705-43C0-82C4-B8212906D863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7DCB89-8448-48E7-ADDA-73D7F2420074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35038" y="2205038"/>
            <a:ext cx="7273925" cy="13684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Back up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Beta LDF Calibration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5" name="Picture 7" descr="C:\Users\Joao\Desktop\Res_Gap2013_054\Results\BeataCalib\G_FIT_BetavsS1000_EM_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087" y="1526849"/>
            <a:ext cx="2923913" cy="189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Joao\Desktop\Res_Gap2013_054\Results\BeataCalib\G_FIT_BetavsS1000_TOT_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36" y="1489536"/>
            <a:ext cx="2923913" cy="189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Joao\Desktop\Res_Gap2013_054\Results\BeataCalib\G_FIT_BetavsS1000_DAT_l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1512429"/>
            <a:ext cx="2923913" cy="189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884123"/>
              </p:ext>
            </p:extLst>
          </p:nvPr>
        </p:nvGraphicFramePr>
        <p:xfrm>
          <a:off x="240720" y="3786982"/>
          <a:ext cx="5888736" cy="1631440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736092"/>
                <a:gridCol w="736092"/>
                <a:gridCol w="736092"/>
                <a:gridCol w="736092"/>
                <a:gridCol w="736092"/>
                <a:gridCol w="736092"/>
                <a:gridCol w="736092"/>
                <a:gridCol w="736092"/>
              </a:tblGrid>
              <a:tr h="326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Sinal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b1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 smtClean="0">
                          <a:effectLst/>
                        </a:rPr>
                        <a:t>χ2/</a:t>
                      </a:r>
                      <a:r>
                        <a:rPr lang="en-US" sz="1400" u="none" strike="noStrike" dirty="0" err="1">
                          <a:effectLst/>
                        </a:rPr>
                        <a:t>ndf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</a:tr>
              <a:tr h="326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Data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-3.72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0.0967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1.74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-0.242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-0.274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0.0349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26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Total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-2.60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-0.0234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-0.102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0.0357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0.470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-0.116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13.9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26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-2.35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-0.0517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-0.380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-0.0503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0.355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-0.0450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6.8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26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-2.53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-0.118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1.28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-0.227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-0.211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0.0260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14.7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1266" name="Picture 2" descr="C:\Users\Joao\Desktop\Res_Gap2013_054\Results\BeataCalib\G_FIT_BetavsS1000_NU_l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028" y="3652168"/>
            <a:ext cx="2934447" cy="190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31" y="6021288"/>
            <a:ext cx="8440237" cy="455341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1"/>
          <p:cNvSpPr>
            <a:spLocks noGrp="1"/>
          </p:cNvSpPr>
          <p:nvPr/>
        </p:nvSpPr>
        <p:spPr bwMode="auto">
          <a:xfrm>
            <a:off x="3565862" y="1276166"/>
            <a:ext cx="2088231" cy="250683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1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 b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Beta from Total Signal</a:t>
            </a:r>
          </a:p>
        </p:txBody>
      </p:sp>
      <p:sp>
        <p:nvSpPr>
          <p:cNvPr id="12" name="Content Placeholder 1"/>
          <p:cNvSpPr>
            <a:spLocks noGrp="1"/>
          </p:cNvSpPr>
          <p:nvPr/>
        </p:nvSpPr>
        <p:spPr bwMode="auto">
          <a:xfrm>
            <a:off x="6624228" y="1270105"/>
            <a:ext cx="1944215" cy="250683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1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 b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Beta from EM Signal</a:t>
            </a:r>
          </a:p>
        </p:txBody>
      </p:sp>
      <p:sp>
        <p:nvSpPr>
          <p:cNvPr id="13" name="Content Placeholder 1"/>
          <p:cNvSpPr>
            <a:spLocks noGrp="1"/>
          </p:cNvSpPr>
          <p:nvPr/>
        </p:nvSpPr>
        <p:spPr bwMode="auto">
          <a:xfrm>
            <a:off x="6660232" y="3557031"/>
            <a:ext cx="1944215" cy="250683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1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 b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Beta from MU Signal</a:t>
            </a:r>
          </a:p>
        </p:txBody>
      </p:sp>
      <p:sp>
        <p:nvSpPr>
          <p:cNvPr id="14" name="Content Placeholder 1"/>
          <p:cNvSpPr>
            <a:spLocks noGrp="1"/>
          </p:cNvSpPr>
          <p:nvPr/>
        </p:nvSpPr>
        <p:spPr bwMode="auto">
          <a:xfrm>
            <a:off x="575556" y="1304764"/>
            <a:ext cx="2088231" cy="250683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1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 b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Beta from Data Signal</a:t>
            </a:r>
          </a:p>
        </p:txBody>
      </p:sp>
    </p:spTree>
    <p:extLst>
      <p:ext uri="{BB962C8B-B14F-4D97-AF65-F5344CB8AC3E}">
        <p14:creationId xmlns:p14="http://schemas.microsoft.com/office/powerpoint/2010/main" val="325550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Beta LDF Calibration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292342"/>
              </p:ext>
            </p:extLst>
          </p:nvPr>
        </p:nvGraphicFramePr>
        <p:xfrm>
          <a:off x="1691680" y="1808820"/>
          <a:ext cx="5888736" cy="1631440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736092"/>
                <a:gridCol w="736092"/>
                <a:gridCol w="736092"/>
                <a:gridCol w="736092"/>
                <a:gridCol w="736092"/>
                <a:gridCol w="736092"/>
                <a:gridCol w="736092"/>
                <a:gridCol w="736092"/>
              </a:tblGrid>
              <a:tr h="326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Sinal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5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5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5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5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b1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5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5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5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 smtClean="0">
                          <a:effectLst/>
                        </a:rPr>
                        <a:t>χ2/</a:t>
                      </a:r>
                      <a:r>
                        <a:rPr lang="en-US" sz="1400" u="none" strike="noStrike" dirty="0" err="1">
                          <a:effectLst/>
                        </a:rPr>
                        <a:t>ndf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52A4"/>
                    </a:solidFill>
                  </a:tcPr>
                </a:tc>
              </a:tr>
              <a:tr h="326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Data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5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-3.72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0.0967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1.74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-0.242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-0.274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0.0349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26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Total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5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-2.60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-0.0234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-0.102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0.0357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0.470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-0.116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13.9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26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5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-2.35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-0.0517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-0.380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-0.0503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0.355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-0.0450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6.8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26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5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-2.53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-0.118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1.28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-0.227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-0.211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0.0260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14.7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5817975"/>
            <a:ext cx="8440237" cy="455341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044449"/>
              </p:ext>
            </p:extLst>
          </p:nvPr>
        </p:nvGraphicFramePr>
        <p:xfrm>
          <a:off x="1691680" y="4113076"/>
          <a:ext cx="5888736" cy="1305152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736092"/>
                <a:gridCol w="736092"/>
                <a:gridCol w="736092"/>
                <a:gridCol w="736092"/>
                <a:gridCol w="736092"/>
                <a:gridCol w="736092"/>
                <a:gridCol w="736092"/>
                <a:gridCol w="736092"/>
              </a:tblGrid>
              <a:tr h="326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Sinal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b1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 smtClean="0">
                          <a:effectLst/>
                        </a:rPr>
                        <a:t>χ2/</a:t>
                      </a:r>
                      <a:r>
                        <a:rPr lang="en-US" sz="1400" u="none" strike="noStrike" dirty="0" err="1">
                          <a:effectLst/>
                        </a:rPr>
                        <a:t>ndf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</a:tr>
              <a:tr h="326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Total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-2.82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-0.237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0.544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0.185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0.194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-0.124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15.0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26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-2.94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0.734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0.529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-1.28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0.0220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0.437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3.2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26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-2.252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-0.256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0.917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-0.00230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-0.118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-0.0385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12.1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6" name="Content Placeholder 1"/>
          <p:cNvSpPr>
            <a:spLocks noGrp="1"/>
          </p:cNvSpPr>
          <p:nvPr/>
        </p:nvSpPr>
        <p:spPr bwMode="auto">
          <a:xfrm>
            <a:off x="4067944" y="1172789"/>
            <a:ext cx="2160998" cy="348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lang="en-GB" sz="1800" b="1" dirty="0" smtClean="0">
                <a:solidFill>
                  <a:srgbClr val="0052A4"/>
                </a:solidFill>
                <a:latin typeface="+mn-lt"/>
              </a:rPr>
              <a:t>Proton</a:t>
            </a:r>
          </a:p>
        </p:txBody>
      </p:sp>
      <p:sp>
        <p:nvSpPr>
          <p:cNvPr id="17" name="Content Placeholder 1"/>
          <p:cNvSpPr>
            <a:spLocks noGrp="1"/>
          </p:cNvSpPr>
          <p:nvPr/>
        </p:nvSpPr>
        <p:spPr bwMode="auto">
          <a:xfrm>
            <a:off x="4067944" y="3753036"/>
            <a:ext cx="2160998" cy="3577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lang="en-GB" sz="1800" b="1" dirty="0" smtClean="0">
                <a:solidFill>
                  <a:srgbClr val="FF0000"/>
                </a:solidFill>
                <a:latin typeface="+mn-lt"/>
              </a:rPr>
              <a:t>Iron</a:t>
            </a:r>
          </a:p>
        </p:txBody>
      </p:sp>
    </p:spTree>
    <p:extLst>
      <p:ext uri="{BB962C8B-B14F-4D97-AF65-F5344CB8AC3E}">
        <p14:creationId xmlns:p14="http://schemas.microsoft.com/office/powerpoint/2010/main" val="139572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Beta </a:t>
            </a:r>
            <a:r>
              <a:rPr lang="pt-PT" dirty="0" smtClean="0"/>
              <a:t>LDF for </a:t>
            </a:r>
            <a:r>
              <a:rPr lang="pt-PT" dirty="0" err="1" smtClean="0"/>
              <a:t>Proton</a:t>
            </a:r>
            <a:r>
              <a:rPr lang="pt-PT" dirty="0" smtClean="0"/>
              <a:t> / </a:t>
            </a:r>
            <a:r>
              <a:rPr lang="pt-PT" dirty="0" err="1" smtClean="0"/>
              <a:t>Iron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39" y="1575635"/>
            <a:ext cx="2135409" cy="13834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018" y="1575635"/>
            <a:ext cx="2135409" cy="13834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1598237"/>
            <a:ext cx="2135409" cy="13834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591" y="1620838"/>
            <a:ext cx="2135409" cy="1383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80" y="3340780"/>
            <a:ext cx="2135409" cy="13834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485" y="3340781"/>
            <a:ext cx="2135409" cy="13834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80" y="3352420"/>
            <a:ext cx="2135409" cy="1383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79" y="5105925"/>
            <a:ext cx="2135409" cy="13834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020" y="5105925"/>
            <a:ext cx="2135409" cy="13834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80" y="5084002"/>
            <a:ext cx="2135409" cy="1383415"/>
          </a:xfrm>
          <a:prstGeom prst="rect">
            <a:avLst/>
          </a:prstGeom>
        </p:spPr>
      </p:pic>
      <p:sp>
        <p:nvSpPr>
          <p:cNvPr id="15" name="Content Placeholder 1"/>
          <p:cNvSpPr>
            <a:spLocks noGrp="1"/>
          </p:cNvSpPr>
          <p:nvPr/>
        </p:nvSpPr>
        <p:spPr bwMode="auto">
          <a:xfrm>
            <a:off x="3671485" y="1053451"/>
            <a:ext cx="2160998" cy="348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lang="en-GB" sz="1800" b="1" dirty="0" smtClean="0">
                <a:solidFill>
                  <a:srgbClr val="C00000"/>
                </a:solidFill>
                <a:latin typeface="+mn-lt"/>
              </a:rPr>
              <a:t>Total Signal</a:t>
            </a:r>
          </a:p>
        </p:txBody>
      </p:sp>
    </p:spTree>
    <p:extLst>
      <p:ext uri="{BB962C8B-B14F-4D97-AF65-F5344CB8AC3E}">
        <p14:creationId xmlns:p14="http://schemas.microsoft.com/office/powerpoint/2010/main" val="290053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Beta </a:t>
            </a:r>
            <a:r>
              <a:rPr lang="pt-PT" dirty="0" smtClean="0"/>
              <a:t>LDF for </a:t>
            </a:r>
            <a:r>
              <a:rPr lang="pt-PT" dirty="0" err="1" smtClean="0"/>
              <a:t>Proton</a:t>
            </a:r>
            <a:r>
              <a:rPr lang="pt-PT" dirty="0" smtClean="0"/>
              <a:t> / </a:t>
            </a:r>
            <a:r>
              <a:rPr lang="pt-PT" dirty="0" err="1" smtClean="0"/>
              <a:t>Iron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5945"/>
            <a:ext cx="2304764" cy="14931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48" y="3110820"/>
            <a:ext cx="2412268" cy="156277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01" y="3110819"/>
            <a:ext cx="2412268" cy="156277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354" y="3126363"/>
            <a:ext cx="2412268" cy="156277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48" y="4700970"/>
            <a:ext cx="2412268" cy="156277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056" y="4738385"/>
            <a:ext cx="2412268" cy="156277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064" y="4704127"/>
            <a:ext cx="2412268" cy="156277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32" y="1570707"/>
            <a:ext cx="2304764" cy="14931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84" y="1565945"/>
            <a:ext cx="2304764" cy="14931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748" y="1565947"/>
            <a:ext cx="2304764" cy="1493131"/>
          </a:xfrm>
          <a:prstGeom prst="rect">
            <a:avLst/>
          </a:prstGeom>
        </p:spPr>
      </p:pic>
      <p:sp>
        <p:nvSpPr>
          <p:cNvPr id="34" name="Content Placeholder 1"/>
          <p:cNvSpPr>
            <a:spLocks noGrp="1"/>
          </p:cNvSpPr>
          <p:nvPr/>
        </p:nvSpPr>
        <p:spPr bwMode="auto">
          <a:xfrm>
            <a:off x="3671485" y="1053451"/>
            <a:ext cx="2160998" cy="348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lang="en-GB" sz="1800" b="1" dirty="0" smtClean="0">
                <a:solidFill>
                  <a:srgbClr val="C00000"/>
                </a:solidFill>
                <a:latin typeface="+mn-lt"/>
              </a:rPr>
              <a:t>MU Signal</a:t>
            </a:r>
          </a:p>
        </p:txBody>
      </p:sp>
    </p:spTree>
    <p:extLst>
      <p:ext uri="{BB962C8B-B14F-4D97-AF65-F5344CB8AC3E}">
        <p14:creationId xmlns:p14="http://schemas.microsoft.com/office/powerpoint/2010/main" val="214924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LDF with a toy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50" y="2312876"/>
            <a:ext cx="6128099" cy="39700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/>
              <p:cNvSpPr>
                <a:spLocks noGrp="1"/>
              </p:cNvSpPr>
              <p:nvPr/>
            </p:nvSpPr>
            <p:spPr bwMode="auto">
              <a:xfrm>
                <a:off x="323528" y="1160747"/>
                <a:ext cx="3884895" cy="87332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>
                <a:lvl1pPr marL="341313" indent="-341313" algn="l" defTabSz="457200" rtl="0" eaLnBrk="0" fontAlgn="base" hangingPunct="0">
                  <a:lnSpc>
                    <a:spcPct val="102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Wingdings" pitchFamily="2" charset="2"/>
                  <a:buNone/>
                  <a:defRPr sz="2400" b="0">
                    <a:solidFill>
                      <a:srgbClr val="0066CC"/>
                    </a:solidFill>
                    <a:latin typeface="Arial Rounded MT Bold" pitchFamily="34" charset="0"/>
                    <a:ea typeface="+mn-ea"/>
                    <a:cs typeface="+mn-cs"/>
                  </a:defRPr>
                </a:lvl1pPr>
                <a:lvl2pPr marL="741363" indent="-284163" algn="l" defTabSz="457200" rtl="0" eaLnBrk="0" fontAlgn="base" hangingPunct="0">
                  <a:lnSpc>
                    <a:spcPct val="102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Char char="•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2pPr>
                <a:lvl3pPr marL="1371600" indent="-457200" algn="l" defTabSz="457200" rtl="0" eaLnBrk="0" fontAlgn="base" hangingPunct="0">
                  <a:lnSpc>
                    <a:spcPct val="102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3pPr>
                <a:lvl4pPr marL="1600200" indent="-228600" algn="l" defTabSz="457200" rtl="0" eaLnBrk="0" fontAlgn="base" hangingPunct="0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–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4pPr>
                <a:lvl5pPr marL="2057400" indent="-228600" algn="l" defTabSz="457200" rtl="0" eaLnBrk="0" fontAlgn="base" hangingPunct="0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5pPr>
                <a:lvl6pPr marL="25146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6pPr>
                <a:lvl7pPr marL="29718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7pPr>
                <a:lvl8pPr marL="34290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8pPr>
                <a:lvl9pPr marL="38862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9pPr>
              </a:lstStyle>
              <a:p>
                <a:pPr marL="533400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Ø"/>
                  <a:defRPr/>
                </a:pPr>
                <a:r>
                  <a:rPr lang="en-US" sz="1500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Choose a </a:t>
                </a:r>
                <a14:m>
                  <m:oMath xmlns:m="http://schemas.openxmlformats.org/officeDocument/2006/math">
                    <m:r>
                      <a:rPr lang="pt-PT" sz="1500" b="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pt-PT" sz="15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=2.1</m:t>
                    </m:r>
                  </m:oMath>
                </a14:m>
                <a:r>
                  <a:rPr lang="en-US" sz="1500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 sdv</a:t>
                </a:r>
                <a:r>
                  <a:rPr lang="en-US" sz="1500" dirty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/>
                </a:r>
                <a:br>
                  <a:rPr lang="en-US" sz="1500" dirty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</a:br>
                <a:r>
                  <a:rPr lang="en-US" sz="1500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with Gaussian variation with </a:t>
                </a:r>
                <a14:m>
                  <m:oMath xmlns:m="http://schemas.openxmlformats.org/officeDocument/2006/math">
                    <m:r>
                      <a:rPr lang="pt-PT" sz="15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pt-PT" sz="15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=0.25</m:t>
                    </m:r>
                  </m:oMath>
                </a14:m>
                <a:r>
                  <a:rPr lang="en-US" sz="1500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  </a:t>
                </a:r>
              </a:p>
              <a:p>
                <a:pPr marL="533400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Ø"/>
                  <a:defRPr/>
                </a:pPr>
                <a:r>
                  <a:rPr lang="en-US" sz="1500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Random position in PAO array</a:t>
                </a:r>
                <a:endParaRPr lang="en-US" sz="1500" dirty="0">
                  <a:solidFill>
                    <a:schemeClr val="tx2">
                      <a:lumMod val="50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160747"/>
                <a:ext cx="3884895" cy="873325"/>
              </a:xfrm>
              <a:prstGeom prst="rect">
                <a:avLst/>
              </a:prstGeom>
              <a:blipFill rotWithShape="0">
                <a:blip r:embed="rId3"/>
                <a:stretch>
                  <a:fillRect t="-6250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1"/>
              <p:cNvSpPr>
                <a:spLocks noGrp="1"/>
              </p:cNvSpPr>
              <p:nvPr/>
            </p:nvSpPr>
            <p:spPr bwMode="auto">
              <a:xfrm>
                <a:off x="4572000" y="1163587"/>
                <a:ext cx="4572000" cy="87048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>
                <a:lvl1pPr marL="341313" indent="-341313" algn="l" defTabSz="457200" rtl="0" eaLnBrk="0" fontAlgn="base" hangingPunct="0">
                  <a:lnSpc>
                    <a:spcPct val="102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Wingdings" pitchFamily="2" charset="2"/>
                  <a:buNone/>
                  <a:defRPr sz="2400" b="0">
                    <a:solidFill>
                      <a:srgbClr val="0066CC"/>
                    </a:solidFill>
                    <a:latin typeface="Arial Rounded MT Bold" pitchFamily="34" charset="0"/>
                    <a:ea typeface="+mn-ea"/>
                    <a:cs typeface="+mn-cs"/>
                  </a:defRPr>
                </a:lvl1pPr>
                <a:lvl2pPr marL="741363" indent="-284163" algn="l" defTabSz="457200" rtl="0" eaLnBrk="0" fontAlgn="base" hangingPunct="0">
                  <a:lnSpc>
                    <a:spcPct val="102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Char char="•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2pPr>
                <a:lvl3pPr marL="1371600" indent="-457200" algn="l" defTabSz="457200" rtl="0" eaLnBrk="0" fontAlgn="base" hangingPunct="0">
                  <a:lnSpc>
                    <a:spcPct val="102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3pPr>
                <a:lvl4pPr marL="1600200" indent="-228600" algn="l" defTabSz="457200" rtl="0" eaLnBrk="0" fontAlgn="base" hangingPunct="0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–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4pPr>
                <a:lvl5pPr marL="2057400" indent="-228600" algn="l" defTabSz="457200" rtl="0" eaLnBrk="0" fontAlgn="base" hangingPunct="0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5pPr>
                <a:lvl6pPr marL="25146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6pPr>
                <a:lvl7pPr marL="29718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7pPr>
                <a:lvl8pPr marL="34290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8pPr>
                <a:lvl9pPr marL="38862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9pPr>
              </a:lstStyle>
              <a:p>
                <a:pPr marL="533400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Ø"/>
                  <a:defRPr/>
                </a:pPr>
                <a:r>
                  <a:rPr lang="en-US" sz="1500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Perform the fits event by event using LH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15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15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pt-PT" sz="15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500" dirty="0" smtClean="0">
                  <a:solidFill>
                    <a:schemeClr val="tx2">
                      <a:lumMod val="50000"/>
                    </a:schemeClr>
                  </a:solidFill>
                  <a:latin typeface="+mn-lt"/>
                </a:endParaRPr>
              </a:p>
              <a:p>
                <a:pPr marL="533400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Ø"/>
                  <a:defRPr/>
                </a:pPr>
                <a:r>
                  <a:rPr lang="en-GB" sz="1500" dirty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Perform the fits </a:t>
                </a:r>
                <a:r>
                  <a:rPr lang="en-GB" sz="1500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to mean LDF using </a:t>
                </a:r>
                <a:r>
                  <a:rPr lang="en-GB" sz="1500" dirty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LH </a:t>
                </a:r>
                <a:r>
                  <a:rPr lang="en-GB" sz="1500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15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15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pt-PT" sz="15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500" dirty="0">
                  <a:solidFill>
                    <a:schemeClr val="tx2">
                      <a:lumMod val="50000"/>
                    </a:schemeClr>
                  </a:solidFill>
                  <a:latin typeface="+mn-lt"/>
                </a:endParaRPr>
              </a:p>
              <a:p>
                <a:pPr marL="533400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Ø"/>
                  <a:defRPr/>
                </a:pPr>
                <a:endParaRPr lang="en-US" sz="1500" dirty="0">
                  <a:solidFill>
                    <a:schemeClr val="tx2">
                      <a:lumMod val="50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9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1163587"/>
                <a:ext cx="4572000" cy="870485"/>
              </a:xfrm>
              <a:prstGeom prst="rect">
                <a:avLst/>
              </a:prstGeom>
              <a:blipFill rotWithShape="0">
                <a:blip r:embed="rId4"/>
                <a:stretch>
                  <a:fillRect t="-6294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716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Beta </a:t>
            </a:r>
            <a:r>
              <a:rPr lang="pt-PT" dirty="0" smtClean="0"/>
              <a:t>LDF for </a:t>
            </a:r>
            <a:r>
              <a:rPr lang="pt-PT" dirty="0" err="1" smtClean="0"/>
              <a:t>Proton</a:t>
            </a:r>
            <a:r>
              <a:rPr lang="pt-PT" dirty="0" smtClean="0"/>
              <a:t> / </a:t>
            </a:r>
            <a:r>
              <a:rPr lang="pt-PT" dirty="0" err="1" smtClean="0"/>
              <a:t>Iron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35" name="Content Placeholder 1"/>
          <p:cNvSpPr>
            <a:spLocks noGrp="1"/>
          </p:cNvSpPr>
          <p:nvPr/>
        </p:nvSpPr>
        <p:spPr bwMode="auto">
          <a:xfrm>
            <a:off x="3671485" y="1053451"/>
            <a:ext cx="2160998" cy="348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lang="en-GB" sz="1800" b="1" dirty="0" smtClean="0">
                <a:solidFill>
                  <a:srgbClr val="C00000"/>
                </a:solidFill>
                <a:latin typeface="+mn-lt"/>
              </a:rPr>
              <a:t>EM Signal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" y="1559520"/>
            <a:ext cx="2304256" cy="14928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56" y="1559520"/>
            <a:ext cx="2304256" cy="14928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43203"/>
            <a:ext cx="2304256" cy="14928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744" y="1559520"/>
            <a:ext cx="2304256" cy="14928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91" y="3196338"/>
            <a:ext cx="2304256" cy="14928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227" y="3207342"/>
            <a:ext cx="2304256" cy="14928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763" y="3196338"/>
            <a:ext cx="2304256" cy="14928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91" y="4850904"/>
            <a:ext cx="2304256" cy="14928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227" y="4833156"/>
            <a:ext cx="2304256" cy="14928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763" y="4833156"/>
            <a:ext cx="2304256" cy="149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Constante Intensity Cut method:</a:t>
            </a:r>
            <a:br>
              <a:rPr lang="pt-PT" dirty="0" smtClean="0"/>
            </a:br>
            <a:r>
              <a:rPr lang="pt-PT" dirty="0" smtClean="0"/>
              <a:t> Intensity curves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02" y="1376772"/>
            <a:ext cx="3192958" cy="212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411120" cy="210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2307138" cy="237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1"/>
          <p:cNvSpPr>
            <a:spLocks noGrp="1"/>
          </p:cNvSpPr>
          <p:nvPr/>
        </p:nvSpPr>
        <p:spPr bwMode="auto">
          <a:xfrm>
            <a:off x="395537" y="4329100"/>
            <a:ext cx="4392488" cy="288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477837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We divide the events in 10 equal bins of Cos^2 </a:t>
            </a:r>
            <a:r>
              <a:rPr lang="el-GR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θ</a:t>
            </a:r>
            <a:endParaRPr lang="en-US" sz="15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906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Constante Intensity Cut method:</a:t>
            </a:r>
            <a:br>
              <a:rPr lang="pt-PT" dirty="0" smtClean="0"/>
            </a:br>
            <a:r>
              <a:rPr lang="pt-PT" dirty="0" smtClean="0"/>
              <a:t> Intensity curves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5122" name="Picture 2" descr="C:\Users\Joao\Desktop\Res_Gap2013_054\Intensity\Neven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2564904"/>
            <a:ext cx="4317352" cy="271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oao\Desktop\Res_Gap2013_054\Intensity\Intens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603" y="2564904"/>
            <a:ext cx="4112843" cy="272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/>
          <p:cNvSpPr>
            <a:spLocks noGrp="1"/>
          </p:cNvSpPr>
          <p:nvPr/>
        </p:nvSpPr>
        <p:spPr bwMode="auto">
          <a:xfrm>
            <a:off x="357472" y="1268760"/>
            <a:ext cx="4970612" cy="14041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477837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pt-PT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In each Cos2 </a:t>
            </a:r>
            <a:r>
              <a:rPr lang="el-GR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θ</a:t>
            </a:r>
            <a:r>
              <a:rPr lang="pt-PT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bin, we make an intensity plot</a:t>
            </a:r>
          </a:p>
          <a:p>
            <a:pPr marL="477837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pt-PT" sz="15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477837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pt-PT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The intensity in each S1000 point will be the sum of all events with S1000 higher than the S1000 of the bin</a:t>
            </a:r>
            <a:endParaRPr lang="en-US" sz="15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Right Triangle 2"/>
          <p:cNvSpPr/>
          <p:nvPr/>
        </p:nvSpPr>
        <p:spPr>
          <a:xfrm>
            <a:off x="2032669" y="3717032"/>
            <a:ext cx="1115094" cy="1224136"/>
          </a:xfrm>
          <a:prstGeom prst="rtTriangle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81397" y="4833938"/>
            <a:ext cx="388523" cy="864406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674" y="5644690"/>
            <a:ext cx="4968551" cy="64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V="1">
            <a:off x="5889907" y="5121188"/>
            <a:ext cx="338277" cy="506419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889907" y="3573017"/>
            <a:ext cx="424527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7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Constante Intensity </a:t>
            </a:r>
            <a:r>
              <a:rPr lang="pt-PT" dirty="0" smtClean="0"/>
              <a:t>Cut </a:t>
            </a:r>
            <a:r>
              <a:rPr lang="pt-PT" dirty="0"/>
              <a:t>curves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046093"/>
              </p:ext>
            </p:extLst>
          </p:nvPr>
        </p:nvGraphicFramePr>
        <p:xfrm>
          <a:off x="1079612" y="3970008"/>
          <a:ext cx="6981828" cy="1600200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163638"/>
                <a:gridCol w="1163638"/>
                <a:gridCol w="1163638"/>
                <a:gridCol w="1163638"/>
                <a:gridCol w="1163638"/>
                <a:gridCol w="1163638"/>
              </a:tblGrid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Sinal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 smtClean="0">
                          <a:effectLst/>
                          <a:latin typeface="+mn-lt"/>
                        </a:rPr>
                        <a:t>χ2/</a:t>
                      </a:r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ndf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11.6 ± 0.3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0.771  ± 0.067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-1.47  ± 0.31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2.7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EM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7.00 ± 0.14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1.66  ± 0.074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-2.11  ± 0.26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3.7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Mu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6.55  ± 0.15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-0.335  ± 0.185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-0.786  ± 0.349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1.73  ± 2.01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1.9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6" name="Picture 3" descr="C:\Users\Joao\Desktop\Results\Plots\CIC_e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801" y="1196752"/>
            <a:ext cx="3112297" cy="20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Joao\Desktop\Results\Plots\CIC_nu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528" y="1196752"/>
            <a:ext cx="3112297" cy="20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oao\Desktop\Results\Plots\CIC_tot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196752"/>
            <a:ext cx="3112297" cy="20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"/>
          <p:cNvSpPr>
            <a:spLocks noGrp="1"/>
          </p:cNvSpPr>
          <p:nvPr/>
        </p:nvSpPr>
        <p:spPr bwMode="auto">
          <a:xfrm>
            <a:off x="1699656" y="3609020"/>
            <a:ext cx="4970612" cy="3249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477837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pt-PT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Fitt for Intensity=170</a:t>
            </a:r>
            <a:endParaRPr lang="en-US" sz="15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37" y="6070432"/>
            <a:ext cx="8306878" cy="42565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1"/>
          <p:cNvSpPr>
            <a:spLocks noGrp="1"/>
          </p:cNvSpPr>
          <p:nvPr/>
        </p:nvSpPr>
        <p:spPr bwMode="auto">
          <a:xfrm>
            <a:off x="1079612" y="1043886"/>
            <a:ext cx="1158164" cy="224874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1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 b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Total CIC</a:t>
            </a:r>
          </a:p>
        </p:txBody>
      </p:sp>
      <p:sp>
        <p:nvSpPr>
          <p:cNvPr id="12" name="Content Placeholder 1"/>
          <p:cNvSpPr>
            <a:spLocks noGrp="1"/>
          </p:cNvSpPr>
          <p:nvPr/>
        </p:nvSpPr>
        <p:spPr bwMode="auto">
          <a:xfrm>
            <a:off x="4211960" y="1016732"/>
            <a:ext cx="1158164" cy="224874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1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 b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EM  CIC</a:t>
            </a:r>
          </a:p>
        </p:txBody>
      </p:sp>
      <p:sp>
        <p:nvSpPr>
          <p:cNvPr id="13" name="Content Placeholder 1"/>
          <p:cNvSpPr>
            <a:spLocks noGrp="1"/>
          </p:cNvSpPr>
          <p:nvPr/>
        </p:nvSpPr>
        <p:spPr bwMode="auto">
          <a:xfrm>
            <a:off x="7200292" y="1016732"/>
            <a:ext cx="1158164" cy="224874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1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 b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MU CIC</a:t>
            </a:r>
          </a:p>
        </p:txBody>
      </p:sp>
    </p:spTree>
    <p:extLst>
      <p:ext uri="{BB962C8B-B14F-4D97-AF65-F5344CB8AC3E}">
        <p14:creationId xmlns:p14="http://schemas.microsoft.com/office/powerpoint/2010/main" val="71098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Constante Intensity </a:t>
            </a:r>
            <a:r>
              <a:rPr lang="pt-PT" dirty="0" smtClean="0"/>
              <a:t>Cut </a:t>
            </a:r>
            <a:r>
              <a:rPr lang="pt-PT" dirty="0"/>
              <a:t>curves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886117"/>
              </p:ext>
            </p:extLst>
          </p:nvPr>
        </p:nvGraphicFramePr>
        <p:xfrm>
          <a:off x="1583668" y="1520825"/>
          <a:ext cx="6981828" cy="1600200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163638"/>
                <a:gridCol w="1163638"/>
                <a:gridCol w="1163638"/>
                <a:gridCol w="1163638"/>
                <a:gridCol w="1163638"/>
                <a:gridCol w="1163638"/>
              </a:tblGrid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Sinal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5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5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5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5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5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 smtClean="0">
                          <a:effectLst/>
                          <a:latin typeface="+mn-lt"/>
                        </a:rPr>
                        <a:t>χ2/</a:t>
                      </a:r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ndf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52A4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5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11.6 ± 0.3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0.771  ± 0.067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-1.47  ± 0.31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2.7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EM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5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7.00 ± 0.14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1.66  ± 0.074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-2.11  ± 0.26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3.7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Mu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5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6.55  ± 0.15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-0.335  ± 0.185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-0.786  ± 0.349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1.73  ± 2.01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1.9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Content Placeholder 1"/>
          <p:cNvSpPr>
            <a:spLocks noGrp="1"/>
          </p:cNvSpPr>
          <p:nvPr/>
        </p:nvSpPr>
        <p:spPr bwMode="auto">
          <a:xfrm>
            <a:off x="2203712" y="1159837"/>
            <a:ext cx="4970612" cy="3249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477837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pt-PT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Fitt for Intensity=170</a:t>
            </a:r>
            <a:endParaRPr lang="en-US" sz="15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37" y="6070432"/>
            <a:ext cx="8306878" cy="42565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626272"/>
              </p:ext>
            </p:extLst>
          </p:nvPr>
        </p:nvGraphicFramePr>
        <p:xfrm>
          <a:off x="1583668" y="3556992"/>
          <a:ext cx="6981828" cy="1600200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163638"/>
                <a:gridCol w="1163638"/>
                <a:gridCol w="1163638"/>
                <a:gridCol w="1163638"/>
                <a:gridCol w="1163638"/>
                <a:gridCol w="1163638"/>
              </a:tblGrid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Sinal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 smtClean="0">
                          <a:effectLst/>
                          <a:latin typeface="+mn-lt"/>
                        </a:rPr>
                        <a:t>χ2/</a:t>
                      </a:r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ndf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10.85 ± 0.3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0.884  ± 0.073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-0.490 ± 0.351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6.3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EM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5.63  ± 0.11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2.17  ± 0.08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-0.764 ± 0.284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5.6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Mu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8.07  ± 0.23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-0.191</a:t>
                      </a:r>
                      <a:r>
                        <a:rPr lang="en-US" sz="14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± 0. 187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-0.547 ± 0.358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0.502  ± 2.03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4.1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3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Energy Calibration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pic>
        <p:nvPicPr>
          <p:cNvPr id="5" name="Picture 2" descr="C:\Users\Joao\Desktop\Res_Gap2013_054\Results\Calibration_E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260" y="1248857"/>
            <a:ext cx="288990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Joao\Desktop\Res_Gap2013_054\Results\Calibration_NU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596" y="1232756"/>
            <a:ext cx="288990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Joao\Desktop\Res_Gap2013_054\Results\Calibratio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32756"/>
            <a:ext cx="288990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682949"/>
              </p:ext>
            </p:extLst>
          </p:nvPr>
        </p:nvGraphicFramePr>
        <p:xfrm>
          <a:off x="467544" y="3942398"/>
          <a:ext cx="2438400" cy="1783080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Sinal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5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5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5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52A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Total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5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17.26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1.14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5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17.56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1.07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17.47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1.26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Sinal</a:t>
                      </a:r>
                      <a:endParaRPr lang="en-US" sz="14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χ2/</a:t>
                      </a:r>
                      <a:r>
                        <a:rPr lang="en-US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ndf</a:t>
                      </a:r>
                      <a:endParaRPr lang="en-US" sz="14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A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Total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5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</a:t>
                      </a:r>
                      <a:r>
                        <a:rPr lang="en-US" sz="1400" u="none" strike="noStrike" dirty="0" smtClean="0">
                          <a:effectLst/>
                        </a:rPr>
                        <a:t>15.19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5.2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5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</a:t>
                      </a:r>
                      <a:r>
                        <a:rPr lang="en-US" sz="1400" u="none" strike="noStrike" dirty="0" smtClean="0">
                          <a:effectLst/>
                        </a:rPr>
                        <a:t>16.43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0.94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7.3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5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</a:t>
                      </a:r>
                      <a:r>
                        <a:rPr lang="en-US" sz="1400" u="none" strike="noStrike" dirty="0" smtClean="0">
                          <a:effectLst/>
                        </a:rPr>
                        <a:t>13.84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0.79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1" r="30429" b="18741"/>
          <a:stretch/>
        </p:blipFill>
        <p:spPr bwMode="auto">
          <a:xfrm>
            <a:off x="3151944" y="4163423"/>
            <a:ext cx="2263310" cy="3988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5" r="30846" b="17273"/>
          <a:stretch/>
        </p:blipFill>
        <p:spPr bwMode="auto">
          <a:xfrm>
            <a:off x="3151944" y="5139609"/>
            <a:ext cx="2263310" cy="40854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"/>
          <p:cNvSpPr>
            <a:spLocks noGrp="1"/>
          </p:cNvSpPr>
          <p:nvPr/>
        </p:nvSpPr>
        <p:spPr bwMode="auto">
          <a:xfrm>
            <a:off x="3752914" y="5548155"/>
            <a:ext cx="2115230" cy="3249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477837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pt-PT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Directly from plot</a:t>
            </a:r>
            <a:endParaRPr lang="en-US" sz="15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Content Placeholder 1"/>
          <p:cNvSpPr>
            <a:spLocks noGrp="1"/>
          </p:cNvSpPr>
          <p:nvPr/>
        </p:nvSpPr>
        <p:spPr bwMode="auto">
          <a:xfrm>
            <a:off x="901364" y="1016732"/>
            <a:ext cx="1158164" cy="224874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1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 b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Total S38</a:t>
            </a:r>
          </a:p>
        </p:txBody>
      </p:sp>
      <p:sp>
        <p:nvSpPr>
          <p:cNvPr id="15" name="Content Placeholder 1"/>
          <p:cNvSpPr>
            <a:spLocks noGrp="1"/>
          </p:cNvSpPr>
          <p:nvPr/>
        </p:nvSpPr>
        <p:spPr bwMode="auto">
          <a:xfrm>
            <a:off x="3953896" y="1033490"/>
            <a:ext cx="1158164" cy="224874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1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 b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EM S38 </a:t>
            </a:r>
          </a:p>
        </p:txBody>
      </p:sp>
      <p:sp>
        <p:nvSpPr>
          <p:cNvPr id="17" name="Content Placeholder 1"/>
          <p:cNvSpPr>
            <a:spLocks noGrp="1"/>
          </p:cNvSpPr>
          <p:nvPr/>
        </p:nvSpPr>
        <p:spPr bwMode="auto">
          <a:xfrm>
            <a:off x="6984268" y="1043886"/>
            <a:ext cx="1158164" cy="224874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1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192087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 b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MU S38 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068271"/>
              </p:ext>
            </p:extLst>
          </p:nvPr>
        </p:nvGraphicFramePr>
        <p:xfrm>
          <a:off x="6157449" y="3933056"/>
          <a:ext cx="2438400" cy="1783080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Sinal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Total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17.22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17.64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1.04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17.28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1.29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Sinal</a:t>
                      </a: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χ2/</a:t>
                      </a:r>
                      <a:r>
                        <a:rPr lang="en-US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ndf</a:t>
                      </a:r>
                      <a:endParaRPr lang="en-US" sz="14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Total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</a:t>
                      </a:r>
                      <a:r>
                        <a:rPr lang="en-US" sz="1400" u="none" strike="noStrike" dirty="0" smtClean="0">
                          <a:effectLst/>
                        </a:rPr>
                        <a:t>15.27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0.89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4.4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-17.00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0.96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</a:t>
                      </a:r>
                      <a:r>
                        <a:rPr lang="en-US" sz="1400" u="none" strike="noStrike" dirty="0" smtClean="0">
                          <a:effectLst/>
                        </a:rPr>
                        <a:t>13.39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smtClean="0">
                          <a:effectLst/>
                        </a:rPr>
                        <a:t>0.78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4.3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51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Xmax</a:t>
            </a:r>
            <a:r>
              <a:rPr lang="en-GB" dirty="0"/>
              <a:t> from SD signal </a:t>
            </a:r>
            <a:r>
              <a:rPr lang="en-GB" dirty="0" smtClean="0"/>
              <a:t>FOR proton and iron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8" y="1722135"/>
            <a:ext cx="2231740" cy="1445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135" y="1722134"/>
            <a:ext cx="2231740" cy="1445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12" y="1732697"/>
            <a:ext cx="2231740" cy="1445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53" y="1732698"/>
            <a:ext cx="2231740" cy="14458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37" y="3393777"/>
            <a:ext cx="2231740" cy="14458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393777"/>
            <a:ext cx="2231740" cy="14458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393777"/>
            <a:ext cx="2231740" cy="14458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37" y="4952835"/>
            <a:ext cx="2231740" cy="14458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952835"/>
            <a:ext cx="2231740" cy="14458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013176"/>
            <a:ext cx="2231740" cy="144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3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Xmax</a:t>
            </a:r>
            <a:r>
              <a:rPr lang="en-GB" smtClean="0"/>
              <a:t> from proton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748" y="1106742"/>
            <a:ext cx="3999271" cy="2590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4284476" cy="27756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748" y="4005064"/>
            <a:ext cx="3851920" cy="249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3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34220"/>
            <a:ext cx="5683500" cy="36820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39952" y="1016732"/>
            <a:ext cx="5004048" cy="543660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000">
                <a:schemeClr val="bg1">
                  <a:alpha val="75000"/>
                </a:schemeClr>
              </a:gs>
              <a:gs pos="13000">
                <a:schemeClr val="bg1">
                  <a:alpha val="95000"/>
                </a:schemeClr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Xmax</a:t>
            </a:r>
            <a:r>
              <a:rPr lang="en-GB" dirty="0" smtClean="0"/>
              <a:t> from iron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370" y="1235950"/>
            <a:ext cx="3959237" cy="2564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322" y="3903684"/>
            <a:ext cx="4062186" cy="263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5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60" y="1052736"/>
            <a:ext cx="3013390" cy="2018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LDF </a:t>
            </a:r>
            <a:r>
              <a:rPr lang="pt-PT" dirty="0" err="1"/>
              <a:t>with</a:t>
            </a:r>
            <a:r>
              <a:rPr lang="pt-PT" dirty="0"/>
              <a:t> a </a:t>
            </a:r>
            <a:r>
              <a:rPr lang="pt-PT" dirty="0" err="1"/>
              <a:t>toy</a:t>
            </a:r>
            <a:r>
              <a:rPr lang="pt-PT" dirty="0"/>
              <a:t> </a:t>
            </a:r>
            <a:r>
              <a:rPr lang="pt-PT" dirty="0" err="1"/>
              <a:t>Model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49" y="2505472"/>
            <a:ext cx="6083187" cy="3940965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/>
        </p:nvSpPr>
        <p:spPr bwMode="auto">
          <a:xfrm>
            <a:off x="395536" y="975555"/>
            <a:ext cx="4896544" cy="1180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2400" b="0">
                <a:solidFill>
                  <a:srgbClr val="0066CC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2pPr>
            <a:lvl3pPr marL="1371600" indent="-457200" algn="l" defTabSz="457200" rtl="0" eaLnBrk="0" fontAlgn="base" hangingPunct="0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 b="0">
                <a:solidFill>
                  <a:srgbClr val="0066CC"/>
                </a:solidFill>
                <a:latin typeface="Arial Rounded MT Bold" pitchFamily="34" charset="0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66CC"/>
                </a:solidFill>
                <a:latin typeface="+mn-lt"/>
              </a:defRPr>
            </a:lvl9pPr>
          </a:lstStyle>
          <a:p>
            <a:pPr marL="5334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15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Fit results for every option, </a:t>
            </a:r>
            <a:br>
              <a:rPr lang="en-US" sz="15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en-US" sz="15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evolution with number events used,</a:t>
            </a:r>
          </a:p>
          <a:p>
            <a:pPr marL="5334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15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5334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15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After some number of events we get a value of beta stable for each</a:t>
            </a:r>
            <a:endParaRPr lang="en-US" sz="15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23628" y="2403138"/>
                <a:ext cx="3816424" cy="30578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sz="1600" dirty="0" smtClean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16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pt-PT" sz="16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=2.1</m:t>
                    </m:r>
                  </m:oMath>
                </a14:m>
                <a:r>
                  <a:rPr lang="pt-PT" sz="16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t-PT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pt-PT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=0.25</m:t>
                    </m:r>
                  </m:oMath>
                </a14:m>
                <a:r>
                  <a:rPr lang="pt-PT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pt-PT" sz="1600" dirty="0" err="1" smtClean="0">
                    <a:solidFill>
                      <a:schemeClr val="tx1"/>
                    </a:solidFill>
                  </a:rPr>
                  <a:t>and</a:t>
                </a:r>
                <a:r>
                  <a:rPr lang="pt-PT" sz="1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pt-PT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  <m:r>
                      <a:rPr lang="pt-PT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=2.0</m:t>
                    </m:r>
                  </m:oMath>
                </a14:m>
                <a:endParaRPr lang="pt-PT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628" y="2403138"/>
                <a:ext cx="3816424" cy="305781"/>
              </a:xfrm>
              <a:prstGeom prst="rect">
                <a:avLst/>
              </a:prstGeom>
              <a:blipFill rotWithShape="0">
                <a:blip r:embed="rId4"/>
                <a:stretch>
                  <a:fillRect t="-5556" b="-2592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1"/>
              <p:cNvSpPr>
                <a:spLocks noGrp="1"/>
              </p:cNvSpPr>
              <p:nvPr/>
            </p:nvSpPr>
            <p:spPr bwMode="auto">
              <a:xfrm>
                <a:off x="6300192" y="3849034"/>
                <a:ext cx="2725358" cy="181946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>
                <a:lvl1pPr marL="341313" indent="-341313" algn="l" defTabSz="457200" rtl="0" eaLnBrk="0" fontAlgn="base" hangingPunct="0">
                  <a:lnSpc>
                    <a:spcPct val="102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Wingdings" pitchFamily="2" charset="2"/>
                  <a:buNone/>
                  <a:defRPr sz="2400" b="0">
                    <a:solidFill>
                      <a:srgbClr val="0066CC"/>
                    </a:solidFill>
                    <a:latin typeface="Arial Rounded MT Bold" pitchFamily="34" charset="0"/>
                    <a:ea typeface="+mn-ea"/>
                    <a:cs typeface="+mn-cs"/>
                  </a:defRPr>
                </a:lvl1pPr>
                <a:lvl2pPr marL="741363" indent="-284163" algn="l" defTabSz="457200" rtl="0" eaLnBrk="0" fontAlgn="base" hangingPunct="0">
                  <a:lnSpc>
                    <a:spcPct val="102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Char char="•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2pPr>
                <a:lvl3pPr marL="1371600" indent="-457200" algn="l" defTabSz="457200" rtl="0" eaLnBrk="0" fontAlgn="base" hangingPunct="0">
                  <a:lnSpc>
                    <a:spcPct val="102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3pPr>
                <a:lvl4pPr marL="1600200" indent="-228600" algn="l" defTabSz="457200" rtl="0" eaLnBrk="0" fontAlgn="base" hangingPunct="0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–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4pPr>
                <a:lvl5pPr marL="2057400" indent="-228600" algn="l" defTabSz="457200" rtl="0" eaLnBrk="0" fontAlgn="base" hangingPunct="0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5pPr>
                <a:lvl6pPr marL="25146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6pPr>
                <a:lvl7pPr marL="29718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7pPr>
                <a:lvl8pPr marL="34290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8pPr>
                <a:lvl9pPr marL="38862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9pPr>
              </a:lstStyle>
              <a:p>
                <a:pPr marL="533400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Ø"/>
                  <a:defRPr/>
                </a:pPr>
                <a:r>
                  <a:rPr lang="en-US" sz="1400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The fits with the mean LDF converge to a value very close to the generated value, </a:t>
                </a:r>
              </a:p>
              <a:p>
                <a:pPr marL="533400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Ø"/>
                  <a:defRPr/>
                </a:pPr>
                <a:r>
                  <a:rPr lang="en-US" sz="1400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The event by event have a bias</a:t>
                </a:r>
              </a:p>
              <a:p>
                <a:pPr marL="533400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Ø"/>
                  <a:defRPr/>
                </a:pPr>
                <a:endParaRPr lang="en-US" sz="1400" dirty="0">
                  <a:solidFill>
                    <a:schemeClr val="tx2">
                      <a:lumMod val="50000"/>
                    </a:schemeClr>
                  </a:solidFill>
                  <a:latin typeface="+mn-lt"/>
                </a:endParaRPr>
              </a:p>
              <a:p>
                <a:pPr marL="533400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Ø"/>
                  <a:defRPr/>
                </a:pPr>
                <a:r>
                  <a:rPr lang="en-US" sz="1400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Use the result with</a:t>
                </a:r>
                <a:br>
                  <a:rPr lang="en-US" sz="1400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</a:br>
                <a:r>
                  <a:rPr lang="en-US" sz="1400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pt-PT" sz="1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1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=300 </m:t>
                    </m:r>
                    <m:r>
                      <a:rPr lang="pt-PT" sz="1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𝑒𝑣</m:t>
                    </m:r>
                  </m:oMath>
                </a14:m>
                <a:r>
                  <a:rPr lang="en-US" sz="1400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 from here on.</a:t>
                </a:r>
                <a:endParaRPr lang="en-US" sz="1400" dirty="0">
                  <a:solidFill>
                    <a:schemeClr val="tx2">
                      <a:lumMod val="50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9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0192" y="3849034"/>
                <a:ext cx="2725358" cy="1819469"/>
              </a:xfrm>
              <a:prstGeom prst="rect">
                <a:avLst/>
              </a:prstGeom>
              <a:blipFill rotWithShape="0">
                <a:blip r:embed="rId5"/>
                <a:stretch>
                  <a:fillRect t="-3010" r="-4241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42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50" y="836712"/>
            <a:ext cx="4571305" cy="2961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US" dirty="0"/>
              <a:t>slope </a:t>
            </a:r>
            <a:r>
              <a:rPr lang="el-GR" dirty="0" smtClean="0"/>
              <a:t>β</a:t>
            </a:r>
            <a:r>
              <a:rPr lang="pt-PT" dirty="0" smtClean="0"/>
              <a:t> </a:t>
            </a:r>
            <a:r>
              <a:rPr lang="pt-PT" dirty="0" err="1" smtClean="0"/>
              <a:t>on</a:t>
            </a:r>
            <a:r>
              <a:rPr lang="pt-PT" dirty="0" smtClean="0"/>
              <a:t> </a:t>
            </a:r>
            <a:r>
              <a:rPr lang="en-GB" dirty="0" smtClean="0"/>
              <a:t>MARTA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6012160" cy="389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505" y="3665977"/>
            <a:ext cx="4153985" cy="26911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67" y="3682892"/>
            <a:ext cx="4153985" cy="26911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slope </a:t>
            </a:r>
            <a:r>
              <a:rPr lang="el-GR" dirty="0" smtClean="0"/>
              <a:t>β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other</a:t>
            </a:r>
            <a:r>
              <a:rPr lang="pt-PT" dirty="0" smtClean="0"/>
              <a:t> </a:t>
            </a:r>
            <a:r>
              <a:rPr lang="pt-PT" dirty="0" err="1" smtClean="0"/>
              <a:t>variables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/>
              <p:cNvSpPr>
                <a:spLocks noGrp="1"/>
              </p:cNvSpPr>
              <p:nvPr/>
            </p:nvSpPr>
            <p:spPr bwMode="auto">
              <a:xfrm>
                <a:off x="395536" y="975555"/>
                <a:ext cx="4356484" cy="104928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>
                <a:lvl1pPr marL="341313" indent="-341313" algn="l" defTabSz="457200" rtl="0" eaLnBrk="0" fontAlgn="base" hangingPunct="0">
                  <a:lnSpc>
                    <a:spcPct val="102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Wingdings" pitchFamily="2" charset="2"/>
                  <a:buNone/>
                  <a:defRPr sz="2400" b="0">
                    <a:solidFill>
                      <a:srgbClr val="0066CC"/>
                    </a:solidFill>
                    <a:latin typeface="Arial Rounded MT Bold" pitchFamily="34" charset="0"/>
                    <a:ea typeface="+mn-ea"/>
                    <a:cs typeface="+mn-cs"/>
                  </a:defRPr>
                </a:lvl1pPr>
                <a:lvl2pPr marL="741363" indent="-284163" algn="l" defTabSz="457200" rtl="0" eaLnBrk="0" fontAlgn="base" hangingPunct="0">
                  <a:lnSpc>
                    <a:spcPct val="102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Char char="•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2pPr>
                <a:lvl3pPr marL="1371600" indent="-457200" algn="l" defTabSz="457200" rtl="0" eaLnBrk="0" fontAlgn="base" hangingPunct="0">
                  <a:lnSpc>
                    <a:spcPct val="102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3pPr>
                <a:lvl4pPr marL="1600200" indent="-228600" algn="l" defTabSz="457200" rtl="0" eaLnBrk="0" fontAlgn="base" hangingPunct="0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–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4pPr>
                <a:lvl5pPr marL="2057400" indent="-228600" algn="l" defTabSz="457200" rtl="0" eaLnBrk="0" fontAlgn="base" hangingPunct="0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5pPr>
                <a:lvl6pPr marL="25146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6pPr>
                <a:lvl7pPr marL="29718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7pPr>
                <a:lvl8pPr marL="34290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8pPr>
                <a:lvl9pPr marL="38862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9pPr>
              </a:lstStyle>
              <a:p>
                <a:pPr marL="533400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Ø"/>
                  <a:defRPr/>
                </a:pPr>
                <a:endParaRPr lang="en-US" sz="1500" dirty="0" smtClean="0">
                  <a:solidFill>
                    <a:schemeClr val="tx2">
                      <a:lumMod val="50000"/>
                    </a:schemeClr>
                  </a:solidFill>
                  <a:latin typeface="+mn-lt"/>
                </a:endParaRPr>
              </a:p>
              <a:p>
                <a:pPr marL="533400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Ø"/>
                  <a:defRPr/>
                </a:pPr>
                <a:endParaRPr lang="en-US" sz="1500" dirty="0">
                  <a:solidFill>
                    <a:schemeClr val="tx2">
                      <a:lumMod val="50000"/>
                    </a:schemeClr>
                  </a:solidFill>
                  <a:latin typeface="+mn-lt"/>
                </a:endParaRPr>
              </a:p>
              <a:p>
                <a:pPr marL="533400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Ø"/>
                  <a:defRPr/>
                </a:pPr>
                <a:r>
                  <a:rPr lang="en-US" sz="1500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Compare the </a:t>
                </a:r>
                <a14:m>
                  <m:oMath xmlns:m="http://schemas.openxmlformats.org/officeDocument/2006/math">
                    <m:r>
                      <a:rPr lang="pt-PT" sz="15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500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 results with the number of </a:t>
                </a:r>
                <a:r>
                  <a:rPr lang="en-US" sz="1500" dirty="0" err="1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muons</a:t>
                </a:r>
                <a:r>
                  <a:rPr lang="en-US" sz="1500" dirty="0" smtClean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 by Raul</a:t>
                </a:r>
              </a:p>
              <a:p>
                <a:pPr marL="533400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Ø"/>
                  <a:defRPr/>
                </a:pPr>
                <a:endParaRPr lang="en-US" sz="1500" dirty="0">
                  <a:solidFill>
                    <a:schemeClr val="tx2">
                      <a:lumMod val="50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975555"/>
                <a:ext cx="4356484" cy="104928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505" y="1022293"/>
            <a:ext cx="3484055" cy="22571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/>
              <p:cNvSpPr>
                <a:spLocks noGrp="1"/>
              </p:cNvSpPr>
              <p:nvPr/>
            </p:nvSpPr>
            <p:spPr bwMode="auto">
              <a:xfrm>
                <a:off x="1331640" y="3573016"/>
                <a:ext cx="2160240" cy="36998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>
                <a:lvl1pPr marL="341313" indent="-341313" algn="l" defTabSz="457200" rtl="0" eaLnBrk="0" fontAlgn="base" hangingPunct="0">
                  <a:lnSpc>
                    <a:spcPct val="102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Wingdings" pitchFamily="2" charset="2"/>
                  <a:buNone/>
                  <a:defRPr sz="2400" b="0">
                    <a:solidFill>
                      <a:srgbClr val="0066CC"/>
                    </a:solidFill>
                    <a:latin typeface="Arial Rounded MT Bold" pitchFamily="34" charset="0"/>
                    <a:ea typeface="+mn-ea"/>
                    <a:cs typeface="+mn-cs"/>
                  </a:defRPr>
                </a:lvl1pPr>
                <a:lvl2pPr marL="741363" indent="-284163" algn="l" defTabSz="457200" rtl="0" eaLnBrk="0" fontAlgn="base" hangingPunct="0">
                  <a:lnSpc>
                    <a:spcPct val="102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Char char="•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2pPr>
                <a:lvl3pPr marL="1371600" indent="-457200" algn="l" defTabSz="457200" rtl="0" eaLnBrk="0" fontAlgn="base" hangingPunct="0">
                  <a:lnSpc>
                    <a:spcPct val="102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3pPr>
                <a:lvl4pPr marL="1600200" indent="-228600" algn="l" defTabSz="457200" rtl="0" eaLnBrk="0" fontAlgn="base" hangingPunct="0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–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4pPr>
                <a:lvl5pPr marL="2057400" indent="-228600" algn="l" defTabSz="457200" rtl="0" eaLnBrk="0" fontAlgn="base" hangingPunct="0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5pPr>
                <a:lvl6pPr marL="25146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6pPr>
                <a:lvl7pPr marL="29718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7pPr>
                <a:lvl8pPr marL="34290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8pPr>
                <a:lvl9pPr marL="38862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9pPr>
              </a:lstStyle>
              <a:p>
                <a:pPr marL="192087" indent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14:m>
                  <m:oMath xmlns:m="http://schemas.openxmlformats.org/officeDocument/2006/math">
                    <m:r>
                      <a:rPr lang="pt-PT" sz="15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pt-PT" sz="15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𝛽</m:t>
                    </m:r>
                    <m:r>
                      <a:rPr lang="pt-PT" sz="15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1500" dirty="0" smtClean="0">
                    <a:solidFill>
                      <a:srgbClr val="C00000"/>
                    </a:solidFill>
                    <a:effectLst/>
                    <a:latin typeface="+mn-lt"/>
                  </a:rPr>
                  <a:t> event by event</a:t>
                </a:r>
              </a:p>
            </p:txBody>
          </p:sp>
        </mc:Choice>
        <mc:Fallback xmlns="">
          <p:sp>
            <p:nvSpPr>
              <p:cNvPr id="8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640" y="3573016"/>
                <a:ext cx="2160240" cy="369981"/>
              </a:xfrm>
              <a:prstGeom prst="rect">
                <a:avLst/>
              </a:prstGeom>
              <a:blipFill rotWithShape="0">
                <a:blip r:embed="rId6"/>
                <a:stretch>
                  <a:fillRect t="-16393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1"/>
              <p:cNvSpPr>
                <a:spLocks noGrp="1"/>
              </p:cNvSpPr>
              <p:nvPr/>
            </p:nvSpPr>
            <p:spPr bwMode="auto">
              <a:xfrm>
                <a:off x="6192180" y="3573015"/>
                <a:ext cx="1764196" cy="36998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>
                <a:lvl1pPr marL="341313" indent="-341313" algn="l" defTabSz="457200" rtl="0" eaLnBrk="0" fontAlgn="base" hangingPunct="0">
                  <a:lnSpc>
                    <a:spcPct val="102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Wingdings" pitchFamily="2" charset="2"/>
                  <a:buNone/>
                  <a:defRPr sz="2400" b="0">
                    <a:solidFill>
                      <a:srgbClr val="0066CC"/>
                    </a:solidFill>
                    <a:latin typeface="Arial Rounded MT Bold" pitchFamily="34" charset="0"/>
                    <a:ea typeface="+mn-ea"/>
                    <a:cs typeface="+mn-cs"/>
                  </a:defRPr>
                </a:lvl1pPr>
                <a:lvl2pPr marL="741363" indent="-284163" algn="l" defTabSz="457200" rtl="0" eaLnBrk="0" fontAlgn="base" hangingPunct="0">
                  <a:lnSpc>
                    <a:spcPct val="102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Char char="•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2pPr>
                <a:lvl3pPr marL="1371600" indent="-457200" algn="l" defTabSz="457200" rtl="0" eaLnBrk="0" fontAlgn="base" hangingPunct="0">
                  <a:lnSpc>
                    <a:spcPct val="102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3pPr>
                <a:lvl4pPr marL="1600200" indent="-228600" algn="l" defTabSz="457200" rtl="0" eaLnBrk="0" fontAlgn="base" hangingPunct="0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–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4pPr>
                <a:lvl5pPr marL="2057400" indent="-228600" algn="l" defTabSz="457200" rtl="0" eaLnBrk="0" fontAlgn="base" hangingPunct="0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400" b="0">
                    <a:solidFill>
                      <a:srgbClr val="0066CC"/>
                    </a:solidFill>
                    <a:latin typeface="Arial Rounded MT Bold" pitchFamily="34" charset="0"/>
                  </a:defRPr>
                </a:lvl5pPr>
                <a:lvl6pPr marL="25146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6pPr>
                <a:lvl7pPr marL="29718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7pPr>
                <a:lvl8pPr marL="34290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8pPr>
                <a:lvl9pPr marL="3886200" indent="-228600" algn="l" defTabSz="457200" rtl="0" fontAlgn="base">
                  <a:lnSpc>
                    <a:spcPct val="102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66CC"/>
                    </a:solidFill>
                    <a:latin typeface="+mn-lt"/>
                  </a:defRPr>
                </a:lvl9pPr>
              </a:lstStyle>
              <a:p>
                <a:pPr marL="192087" indent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sz="15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5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pt-PT" sz="15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pt-PT" sz="15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𝐿𝐷𝐹</m:t>
                        </m:r>
                        <m:r>
                          <a:rPr lang="pt-PT" sz="15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&gt;</m:t>
                        </m:r>
                      </m:sub>
                    </m:sSub>
                  </m:oMath>
                </a14:m>
                <a:r>
                  <a:rPr lang="en-US" sz="1500" dirty="0" smtClean="0">
                    <a:solidFill>
                      <a:srgbClr val="C00000"/>
                    </a:solidFill>
                    <a:effectLst/>
                    <a:latin typeface="+mn-lt"/>
                  </a:rPr>
                  <a:t> mean LDF</a:t>
                </a:r>
              </a:p>
            </p:txBody>
          </p:sp>
        </mc:Choice>
        <mc:Fallback xmlns="">
          <p:sp>
            <p:nvSpPr>
              <p:cNvPr id="9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2180" y="3573015"/>
                <a:ext cx="1764196" cy="369981"/>
              </a:xfrm>
              <a:prstGeom prst="rect">
                <a:avLst/>
              </a:prstGeom>
              <a:blipFill rotWithShape="0">
                <a:blip r:embed="rId7"/>
                <a:stretch>
                  <a:fillRect t="-16393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619520" y="5231713"/>
                <a:ext cx="10185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pt-PT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=38°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520" y="5231713"/>
                <a:ext cx="1018549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363222" y="4780724"/>
                <a:ext cx="10185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pt-PT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=38°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222" y="4780724"/>
                <a:ext cx="1018549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765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slope </a:t>
            </a:r>
            <a:r>
              <a:rPr lang="el-GR" dirty="0" smtClean="0"/>
              <a:t>β</a:t>
            </a:r>
            <a:r>
              <a:rPr lang="pt-PT" dirty="0" smtClean="0"/>
              <a:t>    </a:t>
            </a:r>
            <a:r>
              <a:rPr lang="pt-PT" dirty="0" err="1" smtClean="0"/>
              <a:t>vs</a:t>
            </a:r>
            <a:r>
              <a:rPr lang="pt-PT" dirty="0" smtClean="0"/>
              <a:t>    </a:t>
            </a:r>
            <a:r>
              <a:rPr lang="el-GR" dirty="0" smtClean="0"/>
              <a:t>μ</a:t>
            </a:r>
            <a:r>
              <a:rPr lang="pt-PT" dirty="0" smtClean="0"/>
              <a:t> </a:t>
            </a:r>
            <a:r>
              <a:rPr lang="pt-PT" dirty="0" err="1" smtClean="0"/>
              <a:t>number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5B46F-3112-4BC7-B12B-273F17A203C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93" y="1556792"/>
            <a:ext cx="6526814" cy="42283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031940" y="1844824"/>
                <a:ext cx="1110497" cy="40011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none">
                <a:spAutoFit/>
              </a:bodyPr>
              <a:lstStyle/>
              <a:p>
                <a:pPr lvl="0"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pt-PT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=38°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940" y="1844824"/>
                <a:ext cx="1110497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346782" y="1844824"/>
                <a:ext cx="1110497" cy="40011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none">
                <a:spAutoFit/>
              </a:bodyPr>
              <a:lstStyle/>
              <a:p>
                <a:pPr lvl="0"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pt-PT" sz="20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=21°</m:t>
                      </m:r>
                    </m:oMath>
                  </m:oMathPara>
                </a14:m>
                <a:endParaRPr lang="en-US" sz="2000" dirty="0">
                  <a:solidFill>
                    <a:schemeClr val="tx2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782" y="1844824"/>
                <a:ext cx="1110497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292080" y="1844824"/>
                <a:ext cx="1110497" cy="40011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none">
                <a:spAutoFit/>
              </a:bodyPr>
              <a:lstStyle/>
              <a:p>
                <a:pPr lvl="0"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dirty="0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pt-PT" sz="2000" b="0" i="1" dirty="0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=52°</m:t>
                      </m:r>
                    </m:oMath>
                  </m:oMathPara>
                </a14:m>
                <a:endParaRPr lang="en-US" sz="2000" dirty="0">
                  <a:solidFill>
                    <a:srgbClr val="0066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1844824"/>
                <a:ext cx="1110497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267744" y="2204864"/>
            <a:ext cx="1198569" cy="2844316"/>
          </a:xfrm>
          <a:prstGeom prst="rect">
            <a:avLst/>
          </a:prstGeom>
          <a:noFill/>
          <a:ln w="47625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ctangle 10"/>
          <p:cNvSpPr/>
          <p:nvPr/>
        </p:nvSpPr>
        <p:spPr>
          <a:xfrm>
            <a:off x="3859294" y="2197968"/>
            <a:ext cx="1432786" cy="2844316"/>
          </a:xfrm>
          <a:prstGeom prst="rect">
            <a:avLst/>
          </a:prstGeom>
          <a:noFill/>
          <a:ln w="4762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angle 11"/>
          <p:cNvSpPr/>
          <p:nvPr/>
        </p:nvSpPr>
        <p:spPr>
          <a:xfrm>
            <a:off x="5429300" y="2197968"/>
            <a:ext cx="1266936" cy="2826974"/>
          </a:xfrm>
          <a:prstGeom prst="rect">
            <a:avLst/>
          </a:prstGeom>
          <a:noFill/>
          <a:ln w="47625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584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9419</TotalTime>
  <Words>2205</Words>
  <Application>Microsoft Office PowerPoint</Application>
  <PresentationFormat>On-screen Show (4:3)</PresentationFormat>
  <Paragraphs>667</Paragraphs>
  <Slides>58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Arial</vt:lpstr>
      <vt:lpstr>Arial Rounded MT Bold</vt:lpstr>
      <vt:lpstr>Calibri</vt:lpstr>
      <vt:lpstr>Cambria Math</vt:lpstr>
      <vt:lpstr>Courier</vt:lpstr>
      <vt:lpstr>Times New Roman</vt:lpstr>
      <vt:lpstr>Wingdings</vt:lpstr>
      <vt:lpstr>Tema do Office</vt:lpstr>
      <vt:lpstr>Acrobat Document</vt:lpstr>
      <vt:lpstr>Mean muon LDFs and Energy resolution with MARTA</vt:lpstr>
      <vt:lpstr>Outline</vt:lpstr>
      <vt:lpstr>Mean LDF on MARTA</vt:lpstr>
      <vt:lpstr>Analyzing the slope β</vt:lpstr>
      <vt:lpstr>LDF with a toy Model</vt:lpstr>
      <vt:lpstr>LDF with a toy Model</vt:lpstr>
      <vt:lpstr> slope β on MARTA</vt:lpstr>
      <vt:lpstr>slope β and other variables</vt:lpstr>
      <vt:lpstr>slope β    vs    μ number</vt:lpstr>
      <vt:lpstr>slope β    vs Xmax and ρ1000</vt:lpstr>
      <vt:lpstr>Problem! Station with no trigger!</vt:lpstr>
      <vt:lpstr>New possible Fit!</vt:lpstr>
      <vt:lpstr>PowerPoint Presentation</vt:lpstr>
      <vt:lpstr>MARTA new FIT</vt:lpstr>
      <vt:lpstr>MARTA new FIT</vt:lpstr>
      <vt:lpstr>Energy Calibration on MARTA : CIC method</vt:lpstr>
      <vt:lpstr>Energy Calibration on MARTA</vt:lpstr>
      <vt:lpstr>CIC method</vt:lpstr>
      <vt:lpstr>CIC for Proton and Iron</vt:lpstr>
      <vt:lpstr>Energy reconstructed RMS</vt:lpstr>
      <vt:lpstr>Energy reconstructed RMS</vt:lpstr>
      <vt:lpstr>Performance</vt:lpstr>
      <vt:lpstr>Energy reconstructed for a Mix Composition</vt:lpstr>
      <vt:lpstr>Energy reconstructed for a Mix Composition</vt:lpstr>
      <vt:lpstr>Energy reconstructed for a Mix Composition</vt:lpstr>
      <vt:lpstr>Conclusions</vt:lpstr>
      <vt:lpstr>PowerPoint Presentation</vt:lpstr>
      <vt:lpstr>PowerPoint Presentation</vt:lpstr>
      <vt:lpstr>Motivation</vt:lpstr>
      <vt:lpstr>Outline</vt:lpstr>
      <vt:lpstr>Beta LDF Calibration</vt:lpstr>
      <vt:lpstr>Beta LDF Calibration</vt:lpstr>
      <vt:lpstr>Beta for Proton and Iron</vt:lpstr>
      <vt:lpstr>Beta for Proton and Iron</vt:lpstr>
      <vt:lpstr>Constante Intensity Cut method:  Intensity curves</vt:lpstr>
      <vt:lpstr>CIC method: CIC curves</vt:lpstr>
      <vt:lpstr>CIC for Proton and Iron</vt:lpstr>
      <vt:lpstr>CIC method: CIC curves</vt:lpstr>
      <vt:lpstr>CIC method: CIC curves</vt:lpstr>
      <vt:lpstr>Energy Calibration</vt:lpstr>
      <vt:lpstr>Further studies…</vt:lpstr>
      <vt:lpstr>Further studies…</vt:lpstr>
      <vt:lpstr>Conclusions</vt:lpstr>
      <vt:lpstr>PowerPoint Presentation</vt:lpstr>
      <vt:lpstr>PowerPoint Presentation</vt:lpstr>
      <vt:lpstr>Beta LDF Calibration</vt:lpstr>
      <vt:lpstr>Beta LDF Calibration</vt:lpstr>
      <vt:lpstr>Beta LDF for Proton / Iron</vt:lpstr>
      <vt:lpstr>Beta LDF for Proton / Iron</vt:lpstr>
      <vt:lpstr>Beta LDF for Proton / Iron</vt:lpstr>
      <vt:lpstr>Constante Intensity Cut method:  Intensity curves</vt:lpstr>
      <vt:lpstr>Constante Intensity Cut method:  Intensity curves</vt:lpstr>
      <vt:lpstr>Constante Intensity Cut curves</vt:lpstr>
      <vt:lpstr>Constante Intensity Cut curves</vt:lpstr>
      <vt:lpstr>Energy Calibration</vt:lpstr>
      <vt:lpstr>Xmax from SD signal FOR proton and iron</vt:lpstr>
      <vt:lpstr>Xmax from proton</vt:lpstr>
      <vt:lpstr>Xmax from iron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João</dc:creator>
  <cp:lastModifiedBy>Joao Espadanal</cp:lastModifiedBy>
  <cp:revision>465</cp:revision>
  <dcterms:created xsi:type="dcterms:W3CDTF">2011-10-16T13:10:24Z</dcterms:created>
  <dcterms:modified xsi:type="dcterms:W3CDTF">2014-09-24T12:53:49Z</dcterms:modified>
</cp:coreProperties>
</file>