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1" r:id="rId2"/>
    <p:sldId id="447" r:id="rId3"/>
    <p:sldId id="434" r:id="rId4"/>
    <p:sldId id="455" r:id="rId5"/>
    <p:sldId id="440" r:id="rId6"/>
    <p:sldId id="439" r:id="rId7"/>
    <p:sldId id="457" r:id="rId8"/>
    <p:sldId id="435" r:id="rId9"/>
    <p:sldId id="452" r:id="rId10"/>
    <p:sldId id="456" r:id="rId11"/>
    <p:sldId id="441" r:id="rId12"/>
    <p:sldId id="449" r:id="rId13"/>
    <p:sldId id="442" r:id="rId14"/>
    <p:sldId id="451" r:id="rId15"/>
    <p:sldId id="444" r:id="rId16"/>
    <p:sldId id="446" r:id="rId17"/>
    <p:sldId id="436" r:id="rId18"/>
    <p:sldId id="437" r:id="rId19"/>
    <p:sldId id="458" r:id="rId20"/>
    <p:sldId id="454" r:id="rId21"/>
    <p:sldId id="463" r:id="rId22"/>
    <p:sldId id="464" r:id="rId23"/>
    <p:sldId id="465" r:id="rId24"/>
    <p:sldId id="459" r:id="rId25"/>
    <p:sldId id="460" r:id="rId26"/>
    <p:sldId id="461" r:id="rId27"/>
    <p:sldId id="462" r:id="rId28"/>
    <p:sldId id="466" r:id="rId29"/>
    <p:sldId id="467" r:id="rId30"/>
    <p:sldId id="468" r:id="rId31"/>
    <p:sldId id="4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0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8000"/>
    <a:srgbClr val="3D883D"/>
    <a:srgbClr val="990000"/>
    <a:srgbClr val="002300"/>
    <a:srgbClr val="003300"/>
    <a:srgbClr val="00BC00"/>
    <a:srgbClr val="0066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6" autoAdjust="0"/>
    <p:restoredTop sz="95405" autoAdjust="0"/>
  </p:normalViewPr>
  <p:slideViewPr>
    <p:cSldViewPr showGuides="1">
      <p:cViewPr varScale="1">
        <p:scale>
          <a:sx n="82" d="100"/>
          <a:sy n="82" d="100"/>
        </p:scale>
        <p:origin x="725" y="48"/>
      </p:cViewPr>
      <p:guideLst>
        <p:guide orient="horz" pos="2478"/>
        <p:guide pos="20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2222" y="4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9D15C0-DFAC-4736-861E-6B96C01AA48F}" type="datetimeFigureOut">
              <a:rPr lang="pt-PT"/>
              <a:pPr>
                <a:defRPr/>
              </a:pPr>
              <a:t>22/03/2014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ADE415-ED36-4ECA-A03B-728078D9EE4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16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6C6777-98A3-455C-AF55-972A99190A8F}" type="datetimeFigureOut">
              <a:rPr lang="en-GB"/>
              <a:pPr>
                <a:defRPr/>
              </a:pPr>
              <a:t>22/03/2014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38B42-A417-418B-BFEE-4CB82E2B95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50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755650" y="2241550"/>
            <a:ext cx="7524750" cy="1328738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5596" y="2204864"/>
            <a:ext cx="7272808" cy="13681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644" y="3609020"/>
            <a:ext cx="6008712" cy="6589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4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2735796" y="4294038"/>
            <a:ext cx="3672408" cy="719138"/>
          </a:xfrm>
        </p:spPr>
        <p:txBody>
          <a:bodyPr>
            <a:normAutofit/>
          </a:bodyPr>
          <a:lstStyle>
            <a:lvl1pPr algn="ctr">
              <a:buNone/>
              <a:defRPr sz="2000" b="1" i="0">
                <a:solidFill>
                  <a:srgbClr val="54000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4"/>
          </p:nvPr>
        </p:nvSpPr>
        <p:spPr>
          <a:xfrm>
            <a:off x="2735796" y="6273316"/>
            <a:ext cx="3672408" cy="468052"/>
          </a:xfrm>
        </p:spPr>
        <p:txBody>
          <a:bodyPr>
            <a:normAutofit/>
          </a:bodyPr>
          <a:lstStyle>
            <a:lvl1pPr algn="ctr">
              <a:buNone/>
              <a:defRPr sz="1800" i="0">
                <a:solidFill>
                  <a:srgbClr val="54000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6777-14D8-430F-88FB-64D1F8CAA1B7}" type="datetime1">
              <a:rPr lang="en-US"/>
              <a:pPr>
                <a:defRPr/>
              </a:pPr>
              <a:t>3/22/2014</a:t>
            </a:fld>
            <a:endParaRPr lang="en-US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EAB9-C49E-4940-AC2F-BCC1CD090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015D-E52C-48CB-9240-FF9856010EA4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31A8-B6F6-4EDD-BF1D-D9089F2B0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6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7323-877A-42CA-B01A-9E43AF7FDE0F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D887-C1E0-4CD9-B2AC-194637A58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37A0-9E93-4DC2-ABFB-7F19AE3AF65D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F2DC-9F61-413B-B576-E945C56C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3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BD5A-CBB8-4156-BE5D-9769D402E62E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A588-19A8-44F0-B82D-D789E31E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9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D368-42C6-4280-86DF-93062100286B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5032-C773-4538-8C78-97CA3FFBA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2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4734-4B28-4AF0-A0C9-0E79CCDC366E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1E1E-6A24-45AA-BBBB-7EA7E42B4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5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E388-D881-4D63-B457-10F5376B051F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FC16-831C-45AC-8B90-A89B3B4FF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5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0E75-A2DB-42A3-BEC8-6EA22FF4A48A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62F8-1EFA-4C5C-B179-C6FC6EBA2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685800"/>
          </a:xfrm>
        </p:spPr>
        <p:txBody>
          <a:bodyPr/>
          <a:lstStyle>
            <a:lvl1pPr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31495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6659E-CEDC-44BE-BB6A-780587CFD8F8}" type="slidenum">
              <a:rPr lang="en-GB"/>
              <a:pPr>
                <a:defRPr/>
              </a:pPr>
              <a:t>‹#›</a:t>
            </a:fld>
            <a:r>
              <a:rPr lang="en-GB" dirty="0"/>
              <a:t>/28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113" y="6624638"/>
            <a:ext cx="3060700" cy="233362"/>
          </a:xfrm>
        </p:spPr>
        <p:txBody>
          <a:bodyPr/>
          <a:lstStyle>
            <a:lvl1pPr algn="r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6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4638"/>
            <a:ext cx="9144000" cy="23336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0" y="6632575"/>
            <a:ext cx="3048000" cy="233363"/>
          </a:xfrm>
          <a:prstGeom prst="rect">
            <a:avLst/>
          </a:prstGeom>
          <a:solidFill>
            <a:srgbClr val="5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Marcador de Posição do Rodapé 4"/>
          <p:cNvSpPr txBox="1">
            <a:spLocks/>
          </p:cNvSpPr>
          <p:nvPr userDrawn="1"/>
        </p:nvSpPr>
        <p:spPr bwMode="auto">
          <a:xfrm>
            <a:off x="71438" y="6634163"/>
            <a:ext cx="289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</a:rPr>
              <a:t> MARTA Progress Meeting </a:t>
            </a:r>
          </a:p>
        </p:txBody>
      </p:sp>
      <p:sp>
        <p:nvSpPr>
          <p:cNvPr id="8" name="Marcador de Posição do Rodapé 4"/>
          <p:cNvSpPr txBox="1">
            <a:spLocks/>
          </p:cNvSpPr>
          <p:nvPr userDrawn="1"/>
        </p:nvSpPr>
        <p:spPr bwMode="auto">
          <a:xfrm>
            <a:off x="3132138" y="6642100"/>
            <a:ext cx="289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smtClean="0">
                <a:solidFill>
                  <a:schemeClr val="bg1"/>
                </a:solidFill>
              </a:rPr>
              <a:t>João Espadanal</a:t>
            </a:r>
          </a:p>
        </p:txBody>
      </p:sp>
      <p:sp>
        <p:nvSpPr>
          <p:cNvPr id="9" name="Marcador de Posição do Rodapé 4"/>
          <p:cNvSpPr txBox="1">
            <a:spLocks/>
          </p:cNvSpPr>
          <p:nvPr userDrawn="1"/>
        </p:nvSpPr>
        <p:spPr bwMode="auto">
          <a:xfrm>
            <a:off x="6248400" y="6642100"/>
            <a:ext cx="231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October 2013</a:t>
            </a:r>
          </a:p>
        </p:txBody>
      </p:sp>
      <p:sp>
        <p:nvSpPr>
          <p:cNvPr id="10" name="Marcador de Posição do Rodapé 4"/>
          <p:cNvSpPr txBox="1">
            <a:spLocks/>
          </p:cNvSpPr>
          <p:nvPr userDrawn="1"/>
        </p:nvSpPr>
        <p:spPr bwMode="auto">
          <a:xfrm>
            <a:off x="8712200" y="6632575"/>
            <a:ext cx="431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/19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2838"/>
            <a:ext cx="681733" cy="68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628" y="80963"/>
            <a:ext cx="7031124" cy="647737"/>
          </a:xfrm>
        </p:spPr>
        <p:txBody>
          <a:bodyPr/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pt-PT" dirty="0" smtClean="0"/>
              <a:t>Clique para 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13" name="Marcador de Posição do Número do Diapositivo 5"/>
          <p:cNvSpPr>
            <a:spLocks noGrp="1"/>
          </p:cNvSpPr>
          <p:nvPr>
            <p:ph type="sldNum" sz="quarter" idx="10"/>
          </p:nvPr>
        </p:nvSpPr>
        <p:spPr>
          <a:xfrm>
            <a:off x="8424863" y="6632575"/>
            <a:ext cx="468312" cy="225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5B46F-3112-4BC7-B12B-273F17A20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2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5208"/>
            <a:ext cx="9144000" cy="2327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0" y="6633356"/>
            <a:ext cx="3048000" cy="232792"/>
          </a:xfrm>
          <a:prstGeom prst="rect">
            <a:avLst/>
          </a:prstGeom>
          <a:solidFill>
            <a:srgbClr val="5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5676" y="80963"/>
            <a:ext cx="7031124" cy="647737"/>
          </a:xfrm>
        </p:spPr>
        <p:txBody>
          <a:bodyPr/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pt-PT" dirty="0" smtClean="0"/>
              <a:t>Clique para 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13" name="Marcador de Posição do Rodapé 4"/>
          <p:cNvSpPr txBox="1">
            <a:spLocks/>
          </p:cNvSpPr>
          <p:nvPr userDrawn="1"/>
        </p:nvSpPr>
        <p:spPr>
          <a:xfrm>
            <a:off x="71500" y="663365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Auger,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Jornadas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arcador de Posição do Rodapé 4"/>
          <p:cNvSpPr txBox="1">
            <a:spLocks/>
          </p:cNvSpPr>
          <p:nvPr userDrawn="1"/>
        </p:nvSpPr>
        <p:spPr>
          <a:xfrm>
            <a:off x="3131840" y="664227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João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Espadanal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Marcador de Posição do Rodapé 4"/>
          <p:cNvSpPr txBox="1">
            <a:spLocks/>
          </p:cNvSpPr>
          <p:nvPr userDrawn="1"/>
        </p:nvSpPr>
        <p:spPr>
          <a:xfrm>
            <a:off x="6248400" y="6642274"/>
            <a:ext cx="2320044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2012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arcador de Posição do Rodapé 4"/>
          <p:cNvSpPr txBox="1">
            <a:spLocks/>
          </p:cNvSpPr>
          <p:nvPr userDrawn="1"/>
        </p:nvSpPr>
        <p:spPr>
          <a:xfrm>
            <a:off x="8712460" y="6633356"/>
            <a:ext cx="431540" cy="2246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24428" y="6633356"/>
            <a:ext cx="468052" cy="224644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João\Picture3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55676" cy="832577"/>
          </a:xfrm>
          <a:prstGeom prst="rect">
            <a:avLst/>
          </a:prstGeom>
          <a:noFill/>
          <a:effectLst>
            <a:outerShdw blurRad="215900" sx="105000" sy="105000" algn="tl" rotWithShape="0">
              <a:schemeClr val="bg1">
                <a:alpha val="87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8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5208"/>
            <a:ext cx="9144000" cy="2327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0" y="6633356"/>
            <a:ext cx="3048000" cy="232792"/>
          </a:xfrm>
          <a:prstGeom prst="rect">
            <a:avLst/>
          </a:prstGeom>
          <a:solidFill>
            <a:srgbClr val="5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5676" y="44624"/>
            <a:ext cx="7031124" cy="647737"/>
          </a:xfrm>
        </p:spPr>
        <p:txBody>
          <a:bodyPr/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pt-PT" dirty="0" smtClean="0"/>
              <a:t>Clique para 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13" name="Marcador de Posição do Rodapé 4"/>
          <p:cNvSpPr txBox="1">
            <a:spLocks/>
          </p:cNvSpPr>
          <p:nvPr userDrawn="1"/>
        </p:nvSpPr>
        <p:spPr>
          <a:xfrm>
            <a:off x="71500" y="663365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Auger,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Jornadas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arcador de Posição do Rodapé 4"/>
          <p:cNvSpPr txBox="1">
            <a:spLocks/>
          </p:cNvSpPr>
          <p:nvPr userDrawn="1"/>
        </p:nvSpPr>
        <p:spPr>
          <a:xfrm>
            <a:off x="3131840" y="664227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João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Espadanal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Marcador de Posição do Rodapé 4"/>
          <p:cNvSpPr txBox="1">
            <a:spLocks/>
          </p:cNvSpPr>
          <p:nvPr userDrawn="1"/>
        </p:nvSpPr>
        <p:spPr>
          <a:xfrm>
            <a:off x="6248400" y="6642274"/>
            <a:ext cx="2320044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2012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arcador de Posição do Rodapé 4"/>
          <p:cNvSpPr txBox="1">
            <a:spLocks/>
          </p:cNvSpPr>
          <p:nvPr userDrawn="1"/>
        </p:nvSpPr>
        <p:spPr>
          <a:xfrm>
            <a:off x="8712460" y="6633356"/>
            <a:ext cx="431540" cy="2246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24428" y="6633356"/>
            <a:ext cx="468052" cy="224644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João\Picture3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71059" y="3897052"/>
            <a:ext cx="1655676" cy="832577"/>
          </a:xfrm>
          <a:prstGeom prst="rect">
            <a:avLst/>
          </a:prstGeom>
          <a:noFill/>
          <a:effectLst>
            <a:outerShdw blurRad="215900" sx="105000" sy="105000" algn="tl" rotWithShape="0">
              <a:schemeClr val="bg1">
                <a:alpha val="87000"/>
              </a:scheme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-144524" y="-8620"/>
            <a:ext cx="756084" cy="91734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1500" y="44235"/>
            <a:ext cx="433388" cy="82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28" y="64454"/>
            <a:ext cx="385446" cy="7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1789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5208"/>
            <a:ext cx="9144000" cy="23279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0" y="6633356"/>
            <a:ext cx="3048000" cy="2327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5676" y="44624"/>
            <a:ext cx="7031124" cy="647737"/>
          </a:xfrm>
        </p:spPr>
        <p:txBody>
          <a:bodyPr/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pt-PT" dirty="0" smtClean="0"/>
              <a:t>Clique para 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13" name="Marcador de Posição do Rodapé 4"/>
          <p:cNvSpPr txBox="1">
            <a:spLocks/>
          </p:cNvSpPr>
          <p:nvPr userDrawn="1"/>
        </p:nvSpPr>
        <p:spPr>
          <a:xfrm>
            <a:off x="71500" y="663365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Auger,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Jornadas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arcador de Posição do Rodapé 4"/>
          <p:cNvSpPr txBox="1">
            <a:spLocks/>
          </p:cNvSpPr>
          <p:nvPr userDrawn="1"/>
        </p:nvSpPr>
        <p:spPr>
          <a:xfrm>
            <a:off x="3131840" y="664227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João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Espadanal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Marcador de Posição do Rodapé 4"/>
          <p:cNvSpPr txBox="1">
            <a:spLocks/>
          </p:cNvSpPr>
          <p:nvPr userDrawn="1"/>
        </p:nvSpPr>
        <p:spPr>
          <a:xfrm>
            <a:off x="6248400" y="6642274"/>
            <a:ext cx="2320044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2012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arcador de Posição do Rodapé 4"/>
          <p:cNvSpPr txBox="1">
            <a:spLocks/>
          </p:cNvSpPr>
          <p:nvPr userDrawn="1"/>
        </p:nvSpPr>
        <p:spPr>
          <a:xfrm>
            <a:off x="8712460" y="6633356"/>
            <a:ext cx="431540" cy="2246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24428" y="6633356"/>
            <a:ext cx="468052" cy="224644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João\Picture3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00" y="-67873"/>
            <a:ext cx="1655676" cy="832577"/>
          </a:xfrm>
          <a:prstGeom prst="rect">
            <a:avLst/>
          </a:prstGeom>
          <a:noFill/>
          <a:effectLst>
            <a:outerShdw blurRad="215900" sx="105000" sy="105000" algn="tl" rotWithShape="0">
              <a:schemeClr val="bg1">
                <a:alpha val="87000"/>
              </a:scheme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-144524" y="-8620"/>
            <a:ext cx="756084" cy="91734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1500" y="44235"/>
            <a:ext cx="433388" cy="82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28" y="64454"/>
            <a:ext cx="385446" cy="7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435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567644" y="3426272"/>
            <a:ext cx="6008712" cy="57879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644" y="3465004"/>
            <a:ext cx="6008712" cy="5400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2735796" y="4473116"/>
            <a:ext cx="3672408" cy="719138"/>
          </a:xfrm>
        </p:spPr>
        <p:txBody>
          <a:bodyPr>
            <a:normAutofit/>
          </a:bodyPr>
          <a:lstStyle>
            <a:lvl1pPr algn="ctr">
              <a:buNone/>
              <a:defRPr sz="2000" b="1" i="0">
                <a:solidFill>
                  <a:srgbClr val="54000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4"/>
          </p:nvPr>
        </p:nvSpPr>
        <p:spPr>
          <a:xfrm>
            <a:off x="2555776" y="6237312"/>
            <a:ext cx="4068452" cy="548680"/>
          </a:xfrm>
        </p:spPr>
        <p:txBody>
          <a:bodyPr anchor="ctr" anchorCtr="0">
            <a:normAutofit/>
          </a:bodyPr>
          <a:lstStyle>
            <a:lvl1pPr algn="ctr">
              <a:buNone/>
              <a:defRPr sz="1600" b="1" i="0">
                <a:solidFill>
                  <a:srgbClr val="540000"/>
                </a:solidFill>
                <a:effectLst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097534"/>
            <a:ext cx="7524750" cy="1328738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5596" y="2060848"/>
            <a:ext cx="7272808" cy="13681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5208"/>
            <a:ext cx="9144000" cy="23279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0" y="6633356"/>
            <a:ext cx="3048000" cy="2327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5676" y="44624"/>
            <a:ext cx="7031124" cy="647737"/>
          </a:xfrm>
        </p:spPr>
        <p:txBody>
          <a:bodyPr/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 sz="2400" b="1"/>
            </a:lvl1pPr>
            <a:lvl2pPr marL="742950" indent="-285750">
              <a:buClr>
                <a:srgbClr val="002300"/>
              </a:buClr>
              <a:buFont typeface="Wingdings" panose="05000000000000000000" pitchFamily="2" charset="2"/>
              <a:buChar char="Ø"/>
              <a:defRPr sz="2000" b="0">
                <a:solidFill>
                  <a:srgbClr val="002300"/>
                </a:solidFill>
                <a:latin typeface="Tw Cen MT" panose="020B0602020104020603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pt-PT" dirty="0" smtClean="0"/>
              <a:t>Clique para 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13" name="Marcador de Posição do Rodapé 4"/>
          <p:cNvSpPr txBox="1">
            <a:spLocks/>
          </p:cNvSpPr>
          <p:nvPr userDrawn="1"/>
        </p:nvSpPr>
        <p:spPr>
          <a:xfrm>
            <a:off x="71500" y="663365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Auger,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Jornadas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LIP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5" name="Marcador de Posição do Rodapé 4"/>
          <p:cNvSpPr txBox="1">
            <a:spLocks/>
          </p:cNvSpPr>
          <p:nvPr userDrawn="1"/>
        </p:nvSpPr>
        <p:spPr>
          <a:xfrm>
            <a:off x="3131840" y="664227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João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Espadanal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Marcador de Posição do Rodapé 4"/>
          <p:cNvSpPr txBox="1">
            <a:spLocks/>
          </p:cNvSpPr>
          <p:nvPr userDrawn="1"/>
        </p:nvSpPr>
        <p:spPr>
          <a:xfrm>
            <a:off x="6248400" y="6642274"/>
            <a:ext cx="2320044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22 March 2014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Marcador de Posição do Rodapé 4"/>
          <p:cNvSpPr txBox="1">
            <a:spLocks/>
          </p:cNvSpPr>
          <p:nvPr userDrawn="1"/>
        </p:nvSpPr>
        <p:spPr>
          <a:xfrm>
            <a:off x="8712460" y="6633356"/>
            <a:ext cx="431540" cy="2246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/16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24428" y="6633356"/>
            <a:ext cx="468052" cy="224644"/>
          </a:xfrm>
        </p:spPr>
        <p:txBody>
          <a:bodyPr/>
          <a:lstStyle>
            <a:lvl1pPr>
              <a:defRPr b="0">
                <a:latin typeface="Tw Cen MT" panose="020B0602020104020603" pitchFamily="34" charset="0"/>
              </a:defRPr>
            </a:lvl1pPr>
          </a:lstStyle>
          <a:p>
            <a:fld id="{8745C66F-FC7B-4C52-931F-EAABACA1CB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-180528" y="-8620"/>
            <a:ext cx="792088" cy="917340"/>
          </a:xfrm>
          <a:prstGeom prst="roundRect">
            <a:avLst>
              <a:gd name="adj" fmla="val 31180"/>
            </a:avLst>
          </a:prstGeom>
          <a:solidFill>
            <a:srgbClr val="006600"/>
          </a:solidFill>
          <a:ln>
            <a:noFill/>
          </a:ln>
          <a:effectLst>
            <a:outerShdw blurRad="50800" dist="635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71500" y="44623"/>
            <a:ext cx="436996" cy="785851"/>
          </a:xfrm>
          <a:prstGeom prst="roundRect">
            <a:avLst>
              <a:gd name="adj" fmla="val 22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João\Picture3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00" y="-67873"/>
            <a:ext cx="1655676" cy="832577"/>
          </a:xfrm>
          <a:prstGeom prst="rect">
            <a:avLst/>
          </a:prstGeom>
          <a:noFill/>
          <a:effectLst>
            <a:outerShdw blurRad="215900" sx="105000" sy="105000" algn="tl" rotWithShape="0">
              <a:schemeClr val="bg1">
                <a:alpha val="87000"/>
              </a:schemeClr>
            </a:outerShdw>
          </a:effectLst>
        </p:spPr>
      </p:pic>
      <p:pic>
        <p:nvPicPr>
          <p:cNvPr id="1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85" y="80627"/>
            <a:ext cx="358368" cy="7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2804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5208"/>
            <a:ext cx="9144000" cy="23279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0" y="6633356"/>
            <a:ext cx="3048000" cy="2327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151620" y="2309607"/>
            <a:ext cx="6840760" cy="101850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2450524"/>
            <a:ext cx="5375448" cy="647737"/>
          </a:xfrm>
        </p:spPr>
        <p:txBody>
          <a:bodyPr/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13" name="Marcador de Posição do Rodapé 4"/>
          <p:cNvSpPr txBox="1">
            <a:spLocks/>
          </p:cNvSpPr>
          <p:nvPr userDrawn="1"/>
        </p:nvSpPr>
        <p:spPr>
          <a:xfrm>
            <a:off x="71500" y="663365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Auger,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Jornadas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LIP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5" name="Marcador de Posição do Rodapé 4"/>
          <p:cNvSpPr txBox="1">
            <a:spLocks/>
          </p:cNvSpPr>
          <p:nvPr userDrawn="1"/>
        </p:nvSpPr>
        <p:spPr>
          <a:xfrm>
            <a:off x="3131840" y="6642274"/>
            <a:ext cx="2895600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João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Espadanal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Marcador de Posição do Rodapé 4"/>
          <p:cNvSpPr txBox="1">
            <a:spLocks/>
          </p:cNvSpPr>
          <p:nvPr userDrawn="1"/>
        </p:nvSpPr>
        <p:spPr>
          <a:xfrm>
            <a:off x="6248400" y="6642274"/>
            <a:ext cx="2320044" cy="2157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22 March 2014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Marcador de Posição do Rodapé 4"/>
          <p:cNvSpPr txBox="1">
            <a:spLocks/>
          </p:cNvSpPr>
          <p:nvPr userDrawn="1"/>
        </p:nvSpPr>
        <p:spPr>
          <a:xfrm>
            <a:off x="8712460" y="6633356"/>
            <a:ext cx="431540" cy="2246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/16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24428" y="6633356"/>
            <a:ext cx="468052" cy="224644"/>
          </a:xfrm>
        </p:spPr>
        <p:txBody>
          <a:bodyPr/>
          <a:lstStyle>
            <a:lvl1pPr>
              <a:defRPr b="0">
                <a:latin typeface="Tw Cen MT" panose="020B0602020104020603" pitchFamily="34" charset="0"/>
              </a:defRPr>
            </a:lvl1pPr>
          </a:lstStyle>
          <a:p>
            <a:fld id="{8745C66F-FC7B-4C52-931F-EAABACA1CB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863588" y="2600908"/>
            <a:ext cx="618364" cy="917340"/>
          </a:xfrm>
          <a:prstGeom prst="roundRect">
            <a:avLst>
              <a:gd name="adj" fmla="val 31180"/>
            </a:avLst>
          </a:prstGeom>
          <a:solidFill>
            <a:srgbClr val="006600"/>
          </a:solidFill>
          <a:ln>
            <a:noFill/>
          </a:ln>
          <a:effectLst>
            <a:outerShdw blurRad="50800" dist="635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941892" y="2654151"/>
            <a:ext cx="436996" cy="785851"/>
          </a:xfrm>
          <a:prstGeom prst="roundRect">
            <a:avLst>
              <a:gd name="adj" fmla="val 22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João\Picture3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847" y="2497639"/>
            <a:ext cx="1655676" cy="832577"/>
          </a:xfrm>
          <a:prstGeom prst="rect">
            <a:avLst/>
          </a:prstGeom>
          <a:noFill/>
          <a:effectLst>
            <a:outerShdw blurRad="215900" sx="105000" sy="105000" algn="tl" rotWithShape="0">
              <a:schemeClr val="bg1">
                <a:alpha val="87000"/>
              </a:schemeClr>
            </a:outerShdw>
          </a:effectLst>
        </p:spPr>
      </p:pic>
      <p:pic>
        <p:nvPicPr>
          <p:cNvPr id="1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777" y="2690155"/>
            <a:ext cx="358368" cy="7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065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1D2F-A6D7-4CC9-B1CA-940703F00AAF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28D4-FD21-4C7C-A1DA-8F822564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1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53586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dirty="0" smtClean="0"/>
              <a:t>Clique para editar o estilo do título do Modelo Global</a:t>
            </a:r>
            <a:endParaRPr lang="en-US" dirty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048000" y="6597650"/>
            <a:ext cx="30368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Psicologia … </a:t>
            </a:r>
            <a:fld id="{FC803A36-2169-44FD-A319-1D52AF16D18B}" type="datetime1">
              <a:rPr lang="en-US"/>
              <a:pPr>
                <a:defRPr/>
              </a:pPr>
              <a:t>3/22/2014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2400" y="6597650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902450" y="6597650"/>
            <a:ext cx="21336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F0859-313A-4845-9939-31CBE5F1F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2" r:id="rId3"/>
    <p:sldLayoutId id="2147483723" r:id="rId4"/>
    <p:sldLayoutId id="2147483724" r:id="rId5"/>
    <p:sldLayoutId id="2147483726" r:id="rId6"/>
    <p:sldLayoutId id="2147483725" r:id="rId7"/>
    <p:sldLayoutId id="2147483727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600" b="1" i="1" kern="1200">
          <a:solidFill>
            <a:srgbClr val="54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0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51.emf"/><Relationship Id="rId7" Type="http://schemas.openxmlformats.org/officeDocument/2006/relationships/image" Target="../media/image25.emf"/><Relationship Id="rId12" Type="http://schemas.openxmlformats.org/officeDocument/2006/relationships/image" Target="../media/image5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11" Type="http://schemas.openxmlformats.org/officeDocument/2006/relationships/image" Target="../media/image58.png"/><Relationship Id="rId5" Type="http://schemas.openxmlformats.org/officeDocument/2006/relationships/image" Target="../media/image52.emf"/><Relationship Id="rId10" Type="http://schemas.openxmlformats.org/officeDocument/2006/relationships/image" Target="../media/image34.emf"/><Relationship Id="rId4" Type="http://schemas.openxmlformats.org/officeDocument/2006/relationships/image" Target="../media/image50.emf"/><Relationship Id="rId9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://arxiv.org/abs/1208.1520v2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Jornadas do LIP 2014</a:t>
            </a:r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Auger LIP Group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mtClean="0"/>
              <a:t>Pavilhão do Conhecimento, Lisboa </a:t>
            </a:r>
          </a:p>
          <a:p>
            <a:r>
              <a:rPr lang="en-US" smtClean="0"/>
              <a:t>22</a:t>
            </a:r>
            <a:r>
              <a:rPr lang="en-US" baseline="30000" smtClean="0"/>
              <a:t>nd</a:t>
            </a:r>
            <a:r>
              <a:rPr lang="en-US" smtClean="0"/>
              <a:t> March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Studies and results at </a:t>
            </a:r>
            <a:br>
              <a:rPr lang="en-GB" dirty="0" smtClean="0"/>
            </a:br>
            <a:r>
              <a:rPr lang="en-GB" dirty="0" smtClean="0"/>
              <a:t>Pierre Auger Observatory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7650"/>
            <a:ext cx="2133600" cy="231775"/>
          </a:xfrm>
          <a:prstGeom prst="rect">
            <a:avLst/>
          </a:prstGeom>
        </p:spPr>
        <p:txBody>
          <a:bodyPr/>
          <a:lstStyle/>
          <a:p>
            <a:fld id="{8745C66F-FC7B-4C52-931F-EAABACA1CBD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4" descr="lip_logo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7" t="28787" r="7744" b="29381"/>
          <a:stretch>
            <a:fillRect/>
          </a:stretch>
        </p:blipFill>
        <p:spPr bwMode="auto">
          <a:xfrm>
            <a:off x="855204" y="4492428"/>
            <a:ext cx="1208301" cy="89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89543" y="5189547"/>
            <a:ext cx="476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</a:t>
            </a:r>
            <a:r>
              <a:rPr lang="en-GB" sz="1600" i="1" dirty="0" smtClean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Pedro </a:t>
            </a:r>
            <a:r>
              <a:rPr lang="en-GB" sz="1600" i="1" dirty="0" err="1" smtClean="0">
                <a:solidFill>
                  <a:srgbClr val="00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Espadanal</a:t>
            </a:r>
            <a:endParaRPr lang="en-GB" sz="1600" i="1" dirty="0">
              <a:solidFill>
                <a:srgbClr val="00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909" y="4507638"/>
            <a:ext cx="768804" cy="157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João\Documents\Phd\seminarios\imagens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0668"/>
            <a:ext cx="4536504" cy="1646350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488" y="5562528"/>
            <a:ext cx="1494383" cy="50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029" y="4492976"/>
            <a:ext cx="80701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9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at 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524" y="119697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We detect </a:t>
            </a:r>
            <a:r>
              <a:rPr lang="en-US" dirty="0">
                <a:solidFill>
                  <a:srgbClr val="990000"/>
                </a:solidFill>
              </a:rPr>
              <a:t>the electromagnetic and </a:t>
            </a:r>
            <a:r>
              <a:rPr lang="en-US" dirty="0" err="1">
                <a:solidFill>
                  <a:srgbClr val="990000"/>
                </a:solidFill>
              </a:rPr>
              <a:t>muonic</a:t>
            </a:r>
            <a:r>
              <a:rPr lang="en-US" dirty="0">
                <a:solidFill>
                  <a:srgbClr val="990000"/>
                </a:solidFill>
              </a:rPr>
              <a:t> component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3587" y="4596917"/>
                <a:ext cx="3852491" cy="86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73050">
                  <a:buFont typeface="Wingdings" panose="05000000000000000000" pitchFamily="2" charset="2"/>
                  <a:buChar char="Ø"/>
                </a:pPr>
                <a:r>
                  <a:rPr lang="en-US" sz="1600" u="sng" dirty="0" smtClean="0">
                    <a:solidFill>
                      <a:srgbClr val="006600"/>
                    </a:solidFill>
                  </a:rPr>
                  <a:t>N</a:t>
                </a:r>
                <a:r>
                  <a:rPr lang="el-GR" sz="1600" u="sng" dirty="0" smtClean="0">
                    <a:solidFill>
                      <a:srgbClr val="006600"/>
                    </a:solidFill>
                  </a:rPr>
                  <a:t>μ</a:t>
                </a:r>
                <a:r>
                  <a:rPr lang="pt-PT" sz="1400" u="sng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GB" sz="1400" u="sng" dirty="0" smtClean="0">
                    <a:solidFill>
                      <a:srgbClr val="006600"/>
                    </a:solidFill>
                  </a:rPr>
                  <a:t>is the number of </a:t>
                </a:r>
                <a:r>
                  <a:rPr lang="en-GB" sz="1400" u="sng" dirty="0" err="1" smtClean="0">
                    <a:solidFill>
                      <a:srgbClr val="006600"/>
                    </a:solidFill>
                  </a:rPr>
                  <a:t>muons</a:t>
                </a:r>
                <a:r>
                  <a:rPr lang="en-GB" sz="1400" u="sng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GB" sz="1400" dirty="0" smtClean="0">
                    <a:solidFill>
                      <a:srgbClr val="006600"/>
                    </a:solidFill>
                  </a:rPr>
                  <a:t>measured in the lateral profile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1" i="1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𝛍</m:t>
                        </m:r>
                      </m:sub>
                    </m:sSub>
                    <m:r>
                      <a:rPr lang="pt-PT" sz="1600" b="1" i="0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0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</a:rPr>
                      <m:t>𝐜</m:t>
                    </m:r>
                    <m:nary>
                      <m:naryPr>
                        <m:ctrlPr>
                          <a:rPr lang="pt-PT" sz="1600" b="1" i="1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𝟎𝟎𝐦</m:t>
                        </m:r>
                      </m:sub>
                      <m:sup>
                        <m: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𝟑𝟎𝟎𝟎𝐦</m:t>
                        </m:r>
                      </m:sup>
                      <m:e>
                        <m: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𝐒</m:t>
                        </m:r>
                        <m:d>
                          <m:dPr>
                            <m:ctrlPr>
                              <a:rPr lang="pt-PT" sz="1600" b="1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600" b="1" i="0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  <m:r>
                          <a:rPr lang="pt-PT" sz="1600" b="1" i="0" smtClean="0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𝐝𝐫</m:t>
                        </m:r>
                      </m:e>
                    </m:nary>
                  </m:oMath>
                </a14:m>
                <a:endParaRPr lang="en-GB" sz="1400" b="1" dirty="0" smtClean="0">
                  <a:solidFill>
                    <a:srgbClr val="006600"/>
                  </a:solidFill>
                </a:endParaRPr>
              </a:p>
              <a:p>
                <a:r>
                  <a:rPr lang="en-GB" sz="1200" dirty="0" smtClean="0">
                    <a:solidFill>
                      <a:srgbClr val="006600"/>
                    </a:solidFill>
                  </a:rPr>
                  <a:t>(only </a:t>
                </a:r>
                <a:r>
                  <a:rPr lang="en-GB" sz="1200" dirty="0">
                    <a:solidFill>
                      <a:srgbClr val="006600"/>
                    </a:solidFill>
                  </a:rPr>
                  <a:t>used </a:t>
                </a:r>
                <a:r>
                  <a:rPr lang="en-GB" sz="1200" dirty="0" smtClean="0">
                    <a:solidFill>
                      <a:srgbClr val="006600"/>
                    </a:solidFill>
                  </a:rPr>
                  <a:t>hybrid events for good energy calibration)</a:t>
                </a:r>
                <a:endParaRPr lang="en-GB" sz="12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7" y="4596917"/>
                <a:ext cx="3852491" cy="863506"/>
              </a:xfrm>
              <a:prstGeom prst="rect">
                <a:avLst/>
              </a:prstGeom>
              <a:blipFill rotWithShape="0">
                <a:blip r:embed="rId2"/>
                <a:stretch>
                  <a:fillRect l="-633" t="-20423" b="-5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Users\Joao\Desktop\Res_Gap2013_054\Event\Event_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3" y="1805340"/>
            <a:ext cx="2376264" cy="15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2795" y="343398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006600"/>
                </a:solidFill>
              </a:rPr>
              <a:t>Events with </a:t>
            </a:r>
            <a:endParaRPr lang="en-US" sz="1400" dirty="0">
              <a:solidFill>
                <a:srgbClr val="006600"/>
              </a:solidFill>
            </a:endParaRPr>
          </a:p>
          <a:p>
            <a:pPr algn="ctr"/>
            <a:r>
              <a:rPr lang="en-US" b="1" u="sng" dirty="0" smtClean="0">
                <a:solidFill>
                  <a:srgbClr val="006600"/>
                </a:solidFill>
              </a:rPr>
              <a:t>62º </a:t>
            </a:r>
            <a:r>
              <a:rPr lang="en-US" b="1" u="sng" dirty="0">
                <a:solidFill>
                  <a:srgbClr val="006600"/>
                </a:solidFill>
              </a:rPr>
              <a:t>&lt; </a:t>
            </a:r>
            <a:r>
              <a:rPr lang="el-GR" b="1" u="sng" dirty="0">
                <a:solidFill>
                  <a:srgbClr val="006600"/>
                </a:solidFill>
              </a:rPr>
              <a:t>θ</a:t>
            </a:r>
            <a:r>
              <a:rPr lang="pt-PT" b="1" u="sng" dirty="0">
                <a:solidFill>
                  <a:srgbClr val="006600"/>
                </a:solidFill>
              </a:rPr>
              <a:t> &lt; 80º</a:t>
            </a:r>
          </a:p>
          <a:p>
            <a:pPr algn="ctr"/>
            <a:r>
              <a:rPr lang="pt-PT" sz="1600" dirty="0" err="1">
                <a:solidFill>
                  <a:srgbClr val="006600"/>
                </a:solidFill>
              </a:rPr>
              <a:t>We</a:t>
            </a:r>
            <a:r>
              <a:rPr lang="pt-PT" sz="1600" dirty="0">
                <a:solidFill>
                  <a:srgbClr val="006600"/>
                </a:solidFill>
              </a:rPr>
              <a:t> can </a:t>
            </a:r>
            <a:r>
              <a:rPr lang="pt-PT" sz="1600" dirty="0" err="1">
                <a:solidFill>
                  <a:srgbClr val="006600"/>
                </a:solidFill>
              </a:rPr>
              <a:t>get</a:t>
            </a:r>
            <a:r>
              <a:rPr lang="pt-PT" sz="1600" dirty="0">
                <a:solidFill>
                  <a:srgbClr val="006600"/>
                </a:solidFill>
              </a:rPr>
              <a:t> </a:t>
            </a:r>
            <a:r>
              <a:rPr lang="pt-PT" sz="1600" dirty="0" err="1">
                <a:solidFill>
                  <a:srgbClr val="006600"/>
                </a:solidFill>
              </a:rPr>
              <a:t>the</a:t>
            </a:r>
            <a:r>
              <a:rPr lang="pt-PT" sz="1600" dirty="0">
                <a:solidFill>
                  <a:srgbClr val="006600"/>
                </a:solidFill>
              </a:rPr>
              <a:t> </a:t>
            </a:r>
            <a:r>
              <a:rPr lang="pt-PT" sz="1600" dirty="0" err="1">
                <a:solidFill>
                  <a:srgbClr val="006600"/>
                </a:solidFill>
              </a:rPr>
              <a:t>muon</a:t>
            </a:r>
            <a:r>
              <a:rPr lang="pt-PT" sz="1600" dirty="0">
                <a:solidFill>
                  <a:srgbClr val="006600"/>
                </a:solidFill>
              </a:rPr>
              <a:t> </a:t>
            </a:r>
            <a:r>
              <a:rPr lang="pt-PT" sz="1600" dirty="0" err="1">
                <a:solidFill>
                  <a:srgbClr val="006600"/>
                </a:solidFill>
              </a:rPr>
              <a:t>number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1932500"/>
            <a:ext cx="2645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>
              <a:solidFill>
                <a:srgbClr val="002300"/>
              </a:solidFill>
            </a:endParaRPr>
          </a:p>
          <a:p>
            <a:pPr lvl="0"/>
            <a:r>
              <a:rPr lang="en-GB" sz="1400" dirty="0">
                <a:solidFill>
                  <a:srgbClr val="006600"/>
                </a:solidFill>
              </a:rPr>
              <a:t>At large zenith angle and distance from core</a:t>
            </a:r>
            <a:r>
              <a:rPr lang="en-GB" sz="1400" dirty="0" smtClean="0">
                <a:solidFill>
                  <a:srgbClr val="006600"/>
                </a:solidFill>
              </a:rPr>
              <a:t>, the </a:t>
            </a:r>
            <a:r>
              <a:rPr lang="en-GB" sz="1400" dirty="0" err="1">
                <a:solidFill>
                  <a:srgbClr val="006600"/>
                </a:solidFill>
              </a:rPr>
              <a:t>electromganetic</a:t>
            </a:r>
            <a:r>
              <a:rPr lang="en-GB" sz="1400" dirty="0">
                <a:solidFill>
                  <a:srgbClr val="006600"/>
                </a:solidFill>
              </a:rPr>
              <a:t> part is negligible compared to the </a:t>
            </a:r>
            <a:r>
              <a:rPr lang="en-GB" sz="1400" dirty="0" err="1">
                <a:solidFill>
                  <a:srgbClr val="006600"/>
                </a:solidFill>
              </a:rPr>
              <a:t>muonic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189" y="6230080"/>
            <a:ext cx="3093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GAP 2013-053 </a:t>
            </a:r>
            <a:br>
              <a:rPr lang="en-US" sz="1000" dirty="0" smtClean="0"/>
            </a:br>
            <a:r>
              <a:rPr lang="en-US" sz="1000" dirty="0" smtClean="0"/>
              <a:t>ICRC 2013, </a:t>
            </a:r>
            <a:r>
              <a:rPr lang="en-GB" sz="1000" dirty="0"/>
              <a:t>arXiv:1307.5059v1</a:t>
            </a:r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494671" y="5524266"/>
            <a:ext cx="4041217" cy="913362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Large </a:t>
            </a:r>
            <a:r>
              <a:rPr lang="en-GB" dirty="0" err="1" smtClean="0"/>
              <a:t>Muon</a:t>
            </a:r>
            <a:r>
              <a:rPr lang="en-GB" dirty="0" smtClean="0"/>
              <a:t> deficit in </a:t>
            </a:r>
            <a:r>
              <a:rPr lang="en-GB" dirty="0"/>
              <a:t>the </a:t>
            </a:r>
            <a:r>
              <a:rPr lang="en-GB" dirty="0" smtClean="0"/>
              <a:t>models</a:t>
            </a:r>
            <a:br>
              <a:rPr lang="en-GB" dirty="0" smtClean="0"/>
            </a:br>
            <a:r>
              <a:rPr lang="en-GB" sz="1400" dirty="0" err="1"/>
              <a:t>Muon</a:t>
            </a:r>
            <a:r>
              <a:rPr lang="en-GB" sz="1400" dirty="0"/>
              <a:t> number observed larger than expected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652" y="1196752"/>
            <a:ext cx="2896844" cy="2773549"/>
          </a:xfrm>
          <a:prstGeom prst="rect">
            <a:avLst/>
          </a:prstGeom>
        </p:spPr>
      </p:pic>
      <p:sp>
        <p:nvSpPr>
          <p:cNvPr id="17" name="Trapezoid 16"/>
          <p:cNvSpPr/>
          <p:nvPr/>
        </p:nvSpPr>
        <p:spPr>
          <a:xfrm rot="5400000">
            <a:off x="6055376" y="2449681"/>
            <a:ext cx="603930" cy="618353"/>
          </a:xfrm>
          <a:prstGeom prst="trapezoid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44000"/>
                </a:schemeClr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39320" y="2217397"/>
            <a:ext cx="30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H="1">
            <a:off x="6093908" y="3048394"/>
            <a:ext cx="57261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213" y="4187767"/>
            <a:ext cx="2697096" cy="2409585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5400000">
            <a:off x="6170019" y="4993649"/>
            <a:ext cx="584389" cy="736612"/>
          </a:xfrm>
          <a:prstGeom prst="trapezoid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44000"/>
                </a:schemeClr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23821" y="4902259"/>
            <a:ext cx="27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257910" y="5654150"/>
            <a:ext cx="57261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72097" y="870433"/>
                <a:ext cx="17579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97" y="870433"/>
                <a:ext cx="1757910" cy="391646"/>
              </a:xfrm>
              <a:prstGeom prst="rect">
                <a:avLst/>
              </a:prstGeom>
              <a:blipFill rotWithShape="0">
                <a:blip r:embed="rId6"/>
                <a:stretch>
                  <a:fillRect t="-109375" r="-5208" b="-16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09119" y="4000816"/>
                <a:ext cx="17579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𝑅𝑀𝑆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𝑅𝑀𝑆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119" y="4000816"/>
                <a:ext cx="1757910" cy="391646"/>
              </a:xfrm>
              <a:prstGeom prst="rect">
                <a:avLst/>
              </a:prstGeom>
              <a:blipFill rotWithShape="0">
                <a:blip r:embed="rId7"/>
                <a:stretch>
                  <a:fillRect t="-107692" r="-26736" b="-1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/>
      <p:bldP spid="21" grpId="0" animBg="1"/>
      <p:bldP spid="2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Xmax</a:t>
            </a:r>
            <a:r>
              <a:rPr lang="en-US" dirty="0" smtClean="0"/>
              <a:t> and N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08" y="3929231"/>
            <a:ext cx="2736304" cy="2470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033" y="2941921"/>
            <a:ext cx="3738402" cy="2218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524" y="1196975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Correlate different variables </a:t>
            </a:r>
            <a:endParaRPr lang="en-US" sz="1400" dirty="0" smtClean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572" y="1871646"/>
            <a:ext cx="37084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6600"/>
                </a:solidFill>
              </a:rPr>
              <a:t>For a particular energy,</a:t>
            </a:r>
            <a:br>
              <a:rPr lang="en-US" sz="1600" dirty="0" smtClean="0">
                <a:solidFill>
                  <a:srgbClr val="006600"/>
                </a:solidFill>
              </a:rPr>
            </a:br>
            <a:r>
              <a:rPr lang="en-US" sz="1600" dirty="0" smtClean="0">
                <a:solidFill>
                  <a:srgbClr val="006600"/>
                </a:solidFill>
              </a:rPr>
              <a:t>each model predicts different phase-space for </a:t>
            </a:r>
            <a:r>
              <a:rPr lang="en-US" sz="1600" u="sng" dirty="0" smtClean="0">
                <a:solidFill>
                  <a:srgbClr val="006600"/>
                </a:solidFill>
              </a:rPr>
              <a:t>mean</a:t>
            </a:r>
            <a:r>
              <a:rPr lang="en-US" sz="1600" dirty="0" smtClean="0">
                <a:solidFill>
                  <a:srgbClr val="006600"/>
                </a:solidFill>
              </a:rPr>
              <a:t> and </a:t>
            </a:r>
            <a:r>
              <a:rPr lang="en-US" sz="1600" u="sng" dirty="0" smtClean="0">
                <a:solidFill>
                  <a:srgbClr val="006600"/>
                </a:solidFill>
              </a:rPr>
              <a:t>RMS</a:t>
            </a:r>
            <a:r>
              <a:rPr lang="en-US" sz="1600" dirty="0" smtClean="0">
                <a:solidFill>
                  <a:srgbClr val="006600"/>
                </a:solidFill>
              </a:rPr>
              <a:t> values,</a:t>
            </a:r>
            <a:br>
              <a:rPr lang="en-US" sz="1600" dirty="0" smtClean="0">
                <a:solidFill>
                  <a:srgbClr val="006600"/>
                </a:solidFill>
              </a:rPr>
            </a:br>
            <a:r>
              <a:rPr lang="en-US" sz="1600" dirty="0" smtClean="0">
                <a:solidFill>
                  <a:srgbClr val="006600"/>
                </a:solidFill>
              </a:rPr>
              <a:t>when we change the composition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600"/>
                </a:solidFill>
              </a:rPr>
              <a:t>This is a very important test to the </a:t>
            </a:r>
            <a:r>
              <a:rPr lang="en-US" sz="1200" dirty="0" err="1" smtClean="0">
                <a:solidFill>
                  <a:srgbClr val="006600"/>
                </a:solidFill>
              </a:rPr>
              <a:t>hadronic</a:t>
            </a:r>
            <a:r>
              <a:rPr lang="en-US" sz="1200" dirty="0" smtClean="0">
                <a:solidFill>
                  <a:srgbClr val="006600"/>
                </a:solidFill>
              </a:rPr>
              <a:t> models since the data points for a particular energy could be out of the model phase-space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8084" y="1844824"/>
            <a:ext cx="3708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6600"/>
                </a:solidFill>
              </a:rPr>
              <a:t>A Multivariate analysis allows us to give very strong constrains and to rule out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600"/>
                </a:solidFill>
              </a:rPr>
              <a:t>For a energy  10</a:t>
            </a:r>
            <a:r>
              <a:rPr lang="en-US" sz="1200" baseline="30000" dirty="0" smtClean="0">
                <a:solidFill>
                  <a:srgbClr val="006600"/>
                </a:solidFill>
              </a:rPr>
              <a:t>19</a:t>
            </a:r>
            <a:r>
              <a:rPr lang="en-US" sz="1200" dirty="0" smtClean="0">
                <a:solidFill>
                  <a:srgbClr val="006600"/>
                </a:solidFill>
              </a:rPr>
              <a:t>eV the data point stays very far away from the phase space allowed by the models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0829" y="3752734"/>
            <a:ext cx="3276364" cy="2680929"/>
            <a:chOff x="2123728" y="908720"/>
            <a:chExt cx="5688632" cy="4675140"/>
          </a:xfrm>
        </p:grpSpPr>
        <p:pic>
          <p:nvPicPr>
            <p:cNvPr id="11" name="Picture 10" descr="Nmu2_QES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23728" y="908720"/>
              <a:ext cx="5688632" cy="4675140"/>
            </a:xfrm>
            <a:prstGeom prst="rect">
              <a:avLst/>
            </a:prstGeom>
          </p:spPr>
        </p:pic>
        <p:pic>
          <p:nvPicPr>
            <p:cNvPr id="12" name="Picture 11" descr="xmax2_QES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54" t="54004" r="10849" b="20582"/>
            <a:stretch>
              <a:fillRect/>
            </a:stretch>
          </p:blipFill>
          <p:spPr>
            <a:xfrm>
              <a:off x="3357554" y="1285860"/>
              <a:ext cx="1285884" cy="114300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944337" y="6415444"/>
            <a:ext cx="4199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GAP 2013-004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2232054" y="443978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11860" y="562524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9772" y="514790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543593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MPD – </a:t>
            </a:r>
            <a:r>
              <a:rPr lang="en-US" dirty="0" err="1" smtClean="0"/>
              <a:t>Muon</a:t>
            </a:r>
            <a:r>
              <a:rPr lang="en-US" dirty="0" smtClean="0"/>
              <a:t> Profile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799926"/>
            <a:ext cx="1973643" cy="1862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524" y="119697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We can track some of the </a:t>
            </a:r>
            <a:r>
              <a:rPr lang="en-US" dirty="0" err="1" smtClean="0">
                <a:solidFill>
                  <a:srgbClr val="990000"/>
                </a:solidFill>
              </a:rPr>
              <a:t>muons</a:t>
            </a:r>
            <a:r>
              <a:rPr lang="en-US" dirty="0" smtClean="0">
                <a:solidFill>
                  <a:srgbClr val="990000"/>
                </a:solidFill>
              </a:rPr>
              <a:t> and recover </a:t>
            </a:r>
            <a:r>
              <a:rPr lang="en-US" dirty="0">
                <a:solidFill>
                  <a:srgbClr val="990000"/>
                </a:solidFill>
              </a:rPr>
              <a:t>the </a:t>
            </a:r>
            <a:r>
              <a:rPr lang="en-US" dirty="0" smtClean="0">
                <a:solidFill>
                  <a:srgbClr val="990000"/>
                </a:solidFill>
              </a:rPr>
              <a:t>Longitudinal </a:t>
            </a:r>
            <a:r>
              <a:rPr lang="en-US" dirty="0" err="1" smtClean="0">
                <a:solidFill>
                  <a:srgbClr val="990000"/>
                </a:solidFill>
              </a:rPr>
              <a:t>Muon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</a:rPr>
              <a:t>Profile Depth</a:t>
            </a:r>
            <a:endParaRPr lang="en-US" sz="1400" dirty="0" smtClean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2330" y="204882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</a:rPr>
              <a:t>Only for very inclined events and high distances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843306"/>
            <a:ext cx="4140460" cy="32047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335" y="6273316"/>
            <a:ext cx="4199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Eva Santos Thesis</a:t>
            </a:r>
            <a:br>
              <a:rPr lang="en-GB" sz="1000" dirty="0" smtClean="0"/>
            </a:br>
            <a:r>
              <a:rPr lang="en-GB" sz="1000" dirty="0" smtClean="0"/>
              <a:t>GAP 2013-004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5059392"/>
            <a:ext cx="4680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6600"/>
                </a:solidFill>
              </a:rPr>
              <a:t>Black points, ICRC points with</a:t>
            </a:r>
            <a:br>
              <a:rPr lang="en-US" sz="1600" dirty="0" smtClean="0">
                <a:solidFill>
                  <a:srgbClr val="006600"/>
                </a:solidFill>
              </a:rPr>
            </a:br>
            <a:r>
              <a:rPr lang="en-US" sz="1600" dirty="0" smtClean="0">
                <a:solidFill>
                  <a:srgbClr val="006600"/>
                </a:solidFill>
              </a:rPr>
              <a:t>                          55 ≤ </a:t>
            </a:r>
            <a:r>
              <a:rPr lang="el-GR" sz="1600" dirty="0" smtClean="0">
                <a:solidFill>
                  <a:srgbClr val="006600"/>
                </a:solidFill>
              </a:rPr>
              <a:t>θ</a:t>
            </a:r>
            <a:r>
              <a:rPr lang="pt-PT" sz="1600" dirty="0" smtClean="0">
                <a:solidFill>
                  <a:srgbClr val="006600"/>
                </a:solidFill>
              </a:rPr>
              <a:t> </a:t>
            </a:r>
            <a:r>
              <a:rPr lang="en-US" sz="1600" dirty="0">
                <a:solidFill>
                  <a:srgbClr val="006600"/>
                </a:solidFill>
              </a:rPr>
              <a:t>≤ </a:t>
            </a:r>
            <a:r>
              <a:rPr lang="en-US" sz="1600" dirty="0" smtClean="0">
                <a:solidFill>
                  <a:srgbClr val="006600"/>
                </a:solidFill>
              </a:rPr>
              <a:t>65 and E&gt;20EeV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6600"/>
                </a:solidFill>
              </a:rPr>
              <a:t>Red points, Eva extension to lower energies</a:t>
            </a:r>
            <a:br>
              <a:rPr lang="en-US" sz="1600" dirty="0" smtClean="0">
                <a:solidFill>
                  <a:srgbClr val="006600"/>
                </a:solidFill>
              </a:rPr>
            </a:br>
            <a:r>
              <a:rPr lang="en-US" sz="1600" dirty="0" smtClean="0">
                <a:solidFill>
                  <a:srgbClr val="006600"/>
                </a:solidFill>
              </a:rPr>
              <a:t>                       with </a:t>
            </a:r>
            <a:r>
              <a:rPr lang="en-US" sz="1600" dirty="0">
                <a:solidFill>
                  <a:srgbClr val="006600"/>
                </a:solidFill>
              </a:rPr>
              <a:t> 55 ≤ </a:t>
            </a:r>
            <a:r>
              <a:rPr lang="el-GR" sz="1600" dirty="0">
                <a:solidFill>
                  <a:srgbClr val="006600"/>
                </a:solidFill>
              </a:rPr>
              <a:t>θ</a:t>
            </a:r>
            <a:r>
              <a:rPr lang="pt-PT" sz="1600" dirty="0">
                <a:solidFill>
                  <a:srgbClr val="006600"/>
                </a:solidFill>
              </a:rPr>
              <a:t> </a:t>
            </a:r>
            <a:r>
              <a:rPr lang="en-US" sz="1600" dirty="0">
                <a:solidFill>
                  <a:srgbClr val="006600"/>
                </a:solidFill>
              </a:rPr>
              <a:t>≤ 65 </a:t>
            </a:r>
            <a:r>
              <a:rPr lang="en-US" sz="1600" dirty="0" smtClean="0">
                <a:solidFill>
                  <a:srgbClr val="006600"/>
                </a:solidFill>
              </a:rPr>
              <a:t/>
            </a:r>
            <a:br>
              <a:rPr lang="en-US" sz="1600" dirty="0" smtClean="0">
                <a:solidFill>
                  <a:srgbClr val="006600"/>
                </a:solidFill>
              </a:rPr>
            </a:br>
            <a:endParaRPr lang="en-US" sz="1200" dirty="0" smtClean="0">
              <a:solidFill>
                <a:srgbClr val="0066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12330" y="3469746"/>
            <a:ext cx="1735987" cy="2548907"/>
            <a:chOff x="1115616" y="1808820"/>
            <a:chExt cx="2274536" cy="333964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2198202" y="1808820"/>
              <a:ext cx="1087600" cy="3014197"/>
            </a:xfrm>
            <a:prstGeom prst="line">
              <a:avLst/>
            </a:prstGeom>
            <a:ln w="476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5-Point Star 25"/>
            <p:cNvSpPr/>
            <p:nvPr/>
          </p:nvSpPr>
          <p:spPr>
            <a:xfrm flipH="1">
              <a:off x="3092898" y="1916265"/>
              <a:ext cx="244413" cy="16592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7" name="Picture 26" descr="fig_em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312" t="11788" r="10937" b="15262"/>
            <a:stretch>
              <a:fillRect/>
            </a:stretch>
          </p:blipFill>
          <p:spPr>
            <a:xfrm rot="17420443" flipH="1" flipV="1">
              <a:off x="1893683" y="3443158"/>
              <a:ext cx="2197291" cy="795647"/>
            </a:xfrm>
            <a:prstGeom prst="rect">
              <a:avLst/>
            </a:prstGeom>
          </p:spPr>
        </p:pic>
        <p:pic>
          <p:nvPicPr>
            <p:cNvPr id="28" name="Picture 27" descr="fig_mu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312" t="11788" r="10156" b="15262"/>
            <a:stretch>
              <a:fillRect/>
            </a:stretch>
          </p:blipFill>
          <p:spPr>
            <a:xfrm rot="17387806" flipH="1">
              <a:off x="1242337" y="2920815"/>
              <a:ext cx="2253096" cy="703462"/>
            </a:xfrm>
            <a:prstGeom prst="rect">
              <a:avLst/>
            </a:prstGeom>
            <a:effectLst/>
          </p:spPr>
        </p:pic>
        <p:sp>
          <p:nvSpPr>
            <p:cNvPr id="29" name="TextBox 28"/>
            <p:cNvSpPr txBox="1"/>
            <p:nvPr/>
          </p:nvSpPr>
          <p:spPr>
            <a:xfrm flipH="1">
              <a:off x="2485633" y="3651474"/>
              <a:ext cx="717670" cy="40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chemeClr val="bg1"/>
                  </a:solidFill>
                </a:rPr>
                <a:t>e.m.</a:t>
              </a:r>
              <a:endParaRPr lang="pt-PT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2176597" y="2920462"/>
              <a:ext cx="717670" cy="483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μ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1115616" y="4745208"/>
              <a:ext cx="2073735" cy="40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/>
                <a:t>Surface Detector</a:t>
              </a:r>
              <a:endParaRPr lang="en-US" sz="1400" b="1" i="1" dirty="0"/>
            </a:p>
          </p:txBody>
        </p:sp>
      </p:grpSp>
      <p:sp>
        <p:nvSpPr>
          <p:cNvPr id="32" name="Freeform 31"/>
          <p:cNvSpPr/>
          <p:nvPr/>
        </p:nvSpPr>
        <p:spPr>
          <a:xfrm rot="12842118">
            <a:off x="1678799" y="4099596"/>
            <a:ext cx="1138154" cy="332423"/>
          </a:xfrm>
          <a:custGeom>
            <a:avLst/>
            <a:gdLst>
              <a:gd name="connsiteX0" fmla="*/ 0 w 9134273"/>
              <a:gd name="connsiteY0" fmla="*/ 3385225 h 3385225"/>
              <a:gd name="connsiteX1" fmla="*/ 4581728 w 9134273"/>
              <a:gd name="connsiteY1" fmla="*/ 0 h 3385225"/>
              <a:gd name="connsiteX2" fmla="*/ 9134273 w 9134273"/>
              <a:gd name="connsiteY2" fmla="*/ 3385225 h 338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4273" h="3385225">
                <a:moveTo>
                  <a:pt x="0" y="3385225"/>
                </a:moveTo>
                <a:cubicBezTo>
                  <a:pt x="1529674" y="1692612"/>
                  <a:pt x="3059349" y="0"/>
                  <a:pt x="4581728" y="0"/>
                </a:cubicBezTo>
                <a:cubicBezTo>
                  <a:pt x="6104107" y="0"/>
                  <a:pt x="9134273" y="3385225"/>
                  <a:pt x="9134273" y="3385225"/>
                </a:cubicBezTo>
              </a:path>
            </a:pathLst>
          </a:custGeom>
          <a:noFill/>
          <a:ln w="57150">
            <a:solidFill>
              <a:srgbClr val="000099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0390" y="4557005"/>
            <a:ext cx="229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6600"/>
                </a:solidFill>
              </a:rPr>
              <a:t>We can recover the </a:t>
            </a:r>
            <a:r>
              <a:rPr lang="en-US" sz="1600" dirty="0" err="1" smtClean="0">
                <a:solidFill>
                  <a:srgbClr val="006600"/>
                </a:solidFill>
              </a:rPr>
              <a:t>Muon</a:t>
            </a:r>
            <a:r>
              <a:rPr lang="en-US" sz="1600" dirty="0" smtClean="0">
                <a:solidFill>
                  <a:srgbClr val="006600"/>
                </a:solidFill>
              </a:rPr>
              <a:t> Profile</a:t>
            </a:r>
            <a:endParaRPr lang="en-US" sz="1200" dirty="0" smtClean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8404" y="3835068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</a:rPr>
              <a:t>I</a:t>
            </a:r>
            <a:r>
              <a:rPr lang="en-GB" sz="1400" dirty="0" smtClean="0">
                <a:solidFill>
                  <a:srgbClr val="000099"/>
                </a:solidFill>
              </a:rPr>
              <a:t>ron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2390" y="2423615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Proton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Xmax</a:t>
            </a:r>
            <a:r>
              <a:rPr lang="en-US" dirty="0" smtClean="0"/>
              <a:t> and X</a:t>
            </a:r>
            <a:r>
              <a:rPr lang="el-GR" baseline="30000" dirty="0" smtClean="0"/>
              <a:t>μ</a:t>
            </a:r>
            <a:r>
              <a:rPr lang="pt-PT" dirty="0" err="1" smtClean="0"/>
              <a:t>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53" y="4085102"/>
            <a:ext cx="2434083" cy="2260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7924" y="2209184"/>
            <a:ext cx="720080" cy="288032"/>
          </a:xfrm>
          <a:prstGeom prst="rect">
            <a:avLst/>
          </a:pr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7924" y="2526347"/>
            <a:ext cx="720080" cy="288032"/>
          </a:xfrm>
          <a:prstGeom prst="rect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8004" y="2188364"/>
                <a:ext cx="3181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𝑙𝑛𝐴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𝑋𝑚𝑎𝑥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electromagnetic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2188364"/>
                <a:ext cx="3181182" cy="307777"/>
              </a:xfrm>
              <a:prstGeom prst="rect">
                <a:avLst/>
              </a:prstGeom>
              <a:blipFill rotWithShape="0"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8451" y="2506635"/>
                <a:ext cx="3181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𝑙𝑛𝐴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𝑋𝑚𝑎𝑥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 Muonic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51" y="2506635"/>
                <a:ext cx="3181182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7524" y="1196975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We can look at the composition with both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Xmax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electromagnetic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dirty="0" err="1" smtClean="0">
                <a:solidFill>
                  <a:srgbClr val="FF0000"/>
                </a:solidFill>
              </a:rPr>
              <a:t>Xmax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Muonic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78" y="3457383"/>
            <a:ext cx="2799197" cy="2923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840" y="3541264"/>
            <a:ext cx="2718238" cy="2963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92280" y="3861048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𝑂𝑙𝑑</m:t>
                      </m:r>
                      <m:r>
                        <a:rPr lang="pt-PT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𝑑𝑎𝑡𝑎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861048"/>
                <a:ext cx="194421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479420" y="3312087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NimbusRomNo9L-Regu"/>
              </a:rPr>
              <a:t>EPOS-LHC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4185085" y="3333910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NimbusRomNo9L-Regu"/>
              </a:rPr>
              <a:t>QGSJetII-04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2309" y="4168825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</a:t>
            </a:r>
            <a:r>
              <a:rPr lang="en-GB" sz="1400" dirty="0" smtClean="0"/>
              <a:t>ron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5569495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Proton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6423139"/>
            <a:ext cx="4199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ICRC 2013, </a:t>
            </a:r>
            <a:r>
              <a:rPr lang="en-GB" sz="1000" dirty="0"/>
              <a:t>arXiv:1307.5059v1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4921" y="4907436"/>
                <a:ext cx="7575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sty m:val="p"/>
                        </m:rPr>
                        <a:rPr lang="el-GR" sz="1400" i="1" baseline="30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pt-PT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21" y="4907436"/>
                <a:ext cx="75757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08010" y="4562596"/>
                <a:ext cx="6918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010" y="4562596"/>
                <a:ext cx="691856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76" y="44624"/>
            <a:ext cx="7236804" cy="647737"/>
          </a:xfrm>
        </p:spPr>
        <p:txBody>
          <a:bodyPr/>
          <a:lstStyle/>
          <a:p>
            <a:r>
              <a:rPr lang="en-US" dirty="0" smtClean="0"/>
              <a:t>Longitudinal Profile Studies with the Telescopes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6" descr="C:\Users\João\Desktop\Thesis\Thesis\apresentação\L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14" y="1763276"/>
            <a:ext cx="3432537" cy="1881748"/>
          </a:xfrm>
          <a:prstGeom prst="rect">
            <a:avLst/>
          </a:prstGeom>
          <a:noFill/>
        </p:spPr>
      </p:pic>
      <p:sp>
        <p:nvSpPr>
          <p:cNvPr id="6" name="Left-Right Arrow 5"/>
          <p:cNvSpPr/>
          <p:nvPr/>
        </p:nvSpPr>
        <p:spPr>
          <a:xfrm>
            <a:off x="1907704" y="2591368"/>
            <a:ext cx="750348" cy="216024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768" y="2008045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parameter</a:t>
            </a:r>
            <a:endParaRPr lang="en-U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ircular Arrow 7"/>
          <p:cNvSpPr/>
          <p:nvPr/>
        </p:nvSpPr>
        <p:spPr>
          <a:xfrm rot="8315739" flipH="1">
            <a:off x="2557722" y="2711536"/>
            <a:ext cx="666534" cy="8021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98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0989" y="2580208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parameter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4" y="9807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Longitudinal Profile studies</a:t>
            </a:r>
            <a:endParaRPr lang="en-US" sz="1400" dirty="0" smtClean="0">
              <a:solidFill>
                <a:srgbClr val="99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15" y="4237520"/>
            <a:ext cx="3115306" cy="2399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134" y="1840039"/>
            <a:ext cx="2932066" cy="1945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293" y="4185278"/>
            <a:ext cx="2864002" cy="1872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23990" y="1420169"/>
                <a:ext cx="3297709" cy="461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P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sz="1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pt-P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2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pt-PT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box>
                            <m:boxPr>
                              <m:ctrlPr>
                                <a:rPr lang="pt-P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P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pt-PT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pt-PT" sz="1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box>
                          <m:r>
                            <a:rPr lang="pt-PT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p>
                            <m:sSupPr>
                              <m:ctrlPr>
                                <a:rPr lang="pt-P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PT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sup>
                      </m:sSup>
                      <m:func>
                        <m:funcPr>
                          <m:ctrlPr>
                            <a:rPr lang="pt-PT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sz="1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P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pt-P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pt-P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PT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pt-PT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PT" sz="1200" b="0" i="1" smtClean="0">
                                          <a:latin typeface="Cambria Math" panose="02040503050406030204" pitchFamily="18" charset="0"/>
                                        </a:rPr>
                                        <m:t>𝑅𝐿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  <m:r>
                        <a:rPr lang="pt-PT" sz="12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r>
                  <a:rPr lang="pt-PT" sz="12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pt-PT" sz="1200" b="0" i="1" dirty="0" smtClean="0">
                    <a:latin typeface="Cambria Math" panose="02040503050406030204" pitchFamily="18" charset="0"/>
                  </a:rPr>
                </a:br>
                <a:r>
                  <a:rPr lang="pt-PT" sz="1200" b="0" i="1" dirty="0" smtClean="0">
                    <a:latin typeface="Cambria Math" panose="020405030504060302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90" y="1420169"/>
                <a:ext cx="3297709" cy="461088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85516" y="1434914"/>
            <a:ext cx="284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6600"/>
                </a:solidFill>
              </a:rPr>
              <a:t>17.8 &lt; log(E/eV) &lt; 18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8068" y="3785428"/>
            <a:ext cx="284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6600"/>
                </a:solidFill>
              </a:rPr>
              <a:t> log(E/eV) &gt; 19.2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349" y="3933825"/>
            <a:ext cx="284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6600"/>
                </a:solidFill>
              </a:rPr>
              <a:t>Allowed phase space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6423139"/>
            <a:ext cx="4199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GAP 2014-004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068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17567" y="4204865"/>
            <a:ext cx="4454434" cy="227517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4779358" y="4204866"/>
            <a:ext cx="4221134" cy="227517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4779358" y="1038530"/>
            <a:ext cx="4257137" cy="29178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173641" y="1038530"/>
            <a:ext cx="4398359" cy="289529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4303" y="4668045"/>
            <a:ext cx="2023720" cy="1826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861131"/>
            <a:ext cx="2303831" cy="150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968" y="5342454"/>
            <a:ext cx="1522512" cy="1010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0194" y="1073621"/>
            <a:ext cx="1506298" cy="1486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3792" y="2459821"/>
            <a:ext cx="1427771" cy="1485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006488"/>
            <a:ext cx="2520280" cy="1799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7077" y="1849215"/>
            <a:ext cx="1950849" cy="18678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4066" y="1151650"/>
            <a:ext cx="252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 Electromagnetic </a:t>
            </a:r>
            <a:r>
              <a:rPr lang="en-US" dirty="0" err="1" smtClean="0">
                <a:solidFill>
                  <a:srgbClr val="990000"/>
                </a:solidFill>
              </a:rPr>
              <a:t>Xmax</a:t>
            </a:r>
            <a:endParaRPr lang="en-US" sz="1400" dirty="0" smtClean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2421" y="1139436"/>
            <a:ext cx="354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>
                <a:solidFill>
                  <a:srgbClr val="990000"/>
                </a:solidFill>
              </a:rPr>
              <a:t>Muon</a:t>
            </a:r>
            <a:r>
              <a:rPr lang="en-US" dirty="0">
                <a:solidFill>
                  <a:srgbClr val="990000"/>
                </a:solidFill>
              </a:rPr>
              <a:t> Numbers and </a:t>
            </a:r>
            <a:r>
              <a:rPr lang="en-US" dirty="0" smtClean="0">
                <a:solidFill>
                  <a:srgbClr val="990000"/>
                </a:solidFill>
              </a:rPr>
              <a:t>Distributions</a:t>
            </a:r>
            <a:endParaRPr lang="en-US" sz="1400" dirty="0" smtClean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368" y="4268813"/>
            <a:ext cx="311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Combined </a:t>
            </a:r>
            <a:r>
              <a:rPr lang="en-US" dirty="0" err="1" smtClean="0">
                <a:solidFill>
                  <a:srgbClr val="990000"/>
                </a:solidFill>
              </a:rPr>
              <a:t>em</a:t>
            </a:r>
            <a:r>
              <a:rPr lang="en-US" dirty="0" smtClean="0">
                <a:solidFill>
                  <a:srgbClr val="990000"/>
                </a:solidFill>
              </a:rPr>
              <a:t> and </a:t>
            </a:r>
            <a:r>
              <a:rPr lang="el-GR" dirty="0" smtClean="0">
                <a:solidFill>
                  <a:srgbClr val="990000"/>
                </a:solidFill>
              </a:rPr>
              <a:t>μ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endParaRPr lang="en-US" sz="1400" dirty="0" smtClean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2421" y="4268813"/>
            <a:ext cx="311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PT" dirty="0" smtClean="0">
                <a:solidFill>
                  <a:srgbClr val="990000"/>
                </a:solidFill>
              </a:rPr>
              <a:t> </a:t>
            </a:r>
            <a:r>
              <a:rPr lang="pt-PT" dirty="0" err="1" smtClean="0">
                <a:solidFill>
                  <a:srgbClr val="990000"/>
                </a:solidFill>
              </a:rPr>
              <a:t>Other</a:t>
            </a:r>
            <a:r>
              <a:rPr lang="pt-PT" dirty="0" smtClean="0">
                <a:solidFill>
                  <a:srgbClr val="990000"/>
                </a:solidFill>
              </a:rPr>
              <a:t> </a:t>
            </a:r>
            <a:r>
              <a:rPr lang="pt-PT" dirty="0" err="1" smtClean="0">
                <a:solidFill>
                  <a:srgbClr val="990000"/>
                </a:solidFill>
              </a:rPr>
              <a:t>Parameters</a:t>
            </a:r>
            <a:endParaRPr lang="en-US" sz="1400" dirty="0" smtClean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7910" y="5733256"/>
            <a:ext cx="15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rgbClr val="006600"/>
                </a:solidFill>
              </a:rPr>
              <a:t>Higher</a:t>
            </a:r>
            <a:r>
              <a:rPr lang="pt-PT" dirty="0" smtClean="0">
                <a:solidFill>
                  <a:srgbClr val="006600"/>
                </a:solidFill>
              </a:rPr>
              <a:t> </a:t>
            </a:r>
            <a:r>
              <a:rPr lang="pt-PT" dirty="0" err="1" smtClean="0">
                <a:solidFill>
                  <a:srgbClr val="006600"/>
                </a:solidFill>
              </a:rPr>
              <a:t>Energy</a:t>
            </a:r>
            <a:endParaRPr lang="en-US" sz="1400" dirty="0" smtClean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6223" y="5279987"/>
            <a:ext cx="75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 smtClean="0">
                <a:solidFill>
                  <a:srgbClr val="006600"/>
                </a:solidFill>
              </a:rPr>
              <a:t>Lower</a:t>
            </a:r>
            <a:r>
              <a:rPr lang="pt-PT" sz="1400" dirty="0" smtClean="0">
                <a:solidFill>
                  <a:srgbClr val="006600"/>
                </a:solidFill>
              </a:rPr>
              <a:t> </a:t>
            </a:r>
            <a:r>
              <a:rPr lang="pt-PT" sz="1400" dirty="0" err="1" smtClean="0">
                <a:solidFill>
                  <a:srgbClr val="006600"/>
                </a:solidFill>
              </a:rPr>
              <a:t>Energy</a:t>
            </a:r>
            <a:endParaRPr lang="en-US" sz="1100" dirty="0" smtClean="0">
              <a:solidFill>
                <a:srgbClr val="0066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25" y="4702093"/>
            <a:ext cx="1553755" cy="1622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738" y="1848134"/>
            <a:ext cx="2068754" cy="1848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32015" y="1564486"/>
                <a:ext cx="1757910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pt-PT" sz="1400" i="1"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sSub>
                            <m:sSubPr>
                              <m:ctrlP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15" y="1564486"/>
                <a:ext cx="1757910" cy="325089"/>
              </a:xfrm>
              <a:prstGeom prst="rect">
                <a:avLst/>
              </a:prstGeom>
              <a:blipFill rotWithShape="0">
                <a:blip r:embed="rId11"/>
                <a:stretch>
                  <a:fillRect t="-88679" b="-1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60365" y="1564486"/>
                <a:ext cx="1757910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𝑅𝑀𝑆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𝑅𝑀𝑆</m:t>
                              </m:r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365" y="1564486"/>
                <a:ext cx="1757910" cy="325089"/>
              </a:xfrm>
              <a:prstGeom prst="rect">
                <a:avLst/>
              </a:prstGeom>
              <a:blipFill rotWithShape="0">
                <a:blip r:embed="rId12"/>
                <a:stretch>
                  <a:fillRect t="-88679" b="-1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2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/>
              <a:t>The Data suggest a change in the behavior around 10</a:t>
            </a:r>
            <a:r>
              <a:rPr lang="en-US" b="0" i="0" baseline="30000" dirty="0" smtClean="0"/>
              <a:t>18.3</a:t>
            </a:r>
            <a:r>
              <a:rPr lang="en-US" b="0" i="0" dirty="0" smtClean="0"/>
              <a:t>eV</a:t>
            </a:r>
            <a:endParaRPr lang="en-US" b="0" i="0" dirty="0"/>
          </a:p>
          <a:p>
            <a:pPr lvl="1"/>
            <a:r>
              <a:rPr lang="en-US" dirty="0" smtClean="0"/>
              <a:t>The question is, Change in composition?</a:t>
            </a:r>
            <a:br>
              <a:rPr lang="en-US" dirty="0" smtClean="0"/>
            </a:br>
            <a:r>
              <a:rPr lang="en-US" dirty="0" smtClean="0"/>
              <a:t>                 Or Change in the interactions?</a:t>
            </a:r>
          </a:p>
          <a:p>
            <a:pPr lvl="1"/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0" i="0" dirty="0" smtClean="0"/>
              <a:t>Anisotropies with 99% CL</a:t>
            </a:r>
          </a:p>
          <a:p>
            <a:pPr>
              <a:spcAft>
                <a:spcPts val="1200"/>
              </a:spcAft>
            </a:pPr>
            <a:r>
              <a:rPr lang="en-US" b="0" i="0" dirty="0" smtClean="0"/>
              <a:t>Electromagnetic </a:t>
            </a:r>
            <a:r>
              <a:rPr lang="en-US" b="0" i="0" dirty="0" err="1" smtClean="0"/>
              <a:t>Xmax</a:t>
            </a:r>
            <a:r>
              <a:rPr lang="en-US" b="0" i="0" dirty="0" smtClean="0"/>
              <a:t> favors heavy composition, but only EPOS contains the data phase space</a:t>
            </a:r>
            <a:endParaRPr lang="en-US" b="0" i="0" dirty="0"/>
          </a:p>
          <a:p>
            <a:pPr>
              <a:spcAft>
                <a:spcPts val="1200"/>
              </a:spcAft>
            </a:pPr>
            <a:r>
              <a:rPr lang="en-GB" b="0" i="0" dirty="0" smtClean="0"/>
              <a:t>Combined analysis and other composition variables out of the models phase space for higher energies</a:t>
            </a:r>
          </a:p>
          <a:p>
            <a:pPr>
              <a:spcAft>
                <a:spcPts val="1200"/>
              </a:spcAft>
            </a:pPr>
            <a:r>
              <a:rPr lang="en-GB" b="0" i="0" dirty="0"/>
              <a:t>A large excess of </a:t>
            </a:r>
            <a:r>
              <a:rPr lang="en-GB" b="0" i="0" dirty="0" err="1"/>
              <a:t>Muon</a:t>
            </a:r>
            <a:r>
              <a:rPr lang="en-GB" b="0" i="0" dirty="0"/>
              <a:t> Number not accommodated by </a:t>
            </a:r>
            <a:r>
              <a:rPr lang="en-GB" b="0" i="0" dirty="0" smtClean="0"/>
              <a:t>models</a:t>
            </a: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11660" y="2600908"/>
            <a:ext cx="6048672" cy="2376264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Fundamental to have a good </a:t>
            </a:r>
            <a:r>
              <a:rPr lang="en-GB" dirty="0" err="1" smtClean="0"/>
              <a:t>muon</a:t>
            </a:r>
            <a:r>
              <a:rPr lang="en-GB" dirty="0" smtClean="0"/>
              <a:t> 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0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412776"/>
            <a:ext cx="1980220" cy="5400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261"/>
          <a:stretch/>
        </p:blipFill>
        <p:spPr>
          <a:xfrm>
            <a:off x="1979712" y="2276872"/>
            <a:ext cx="5101818" cy="37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5896" y="1412776"/>
            <a:ext cx="1980220" cy="5400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 slides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5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Auger Observatory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" descr="C:\Users\João\Desktop\Thesis\Thesis\apresentação\images 2\Au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56531"/>
            <a:ext cx="2814259" cy="21444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340768"/>
            <a:ext cx="4140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Area 3000km2</a:t>
            </a: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1600 Cherenkov tanks on the surface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27 telescopes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With this experiment we have better quality and higher number of cosmic ray events than ever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endParaRPr lang="en-GB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Have a very good atmospheric control to better estimate the systematic uncertainty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4188" y="1052736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54159"/>
              </a:buClr>
              <a:buSzPct val="75000"/>
            </a:pPr>
            <a:r>
              <a:rPr lang="en-GB" sz="1400" dirty="0" err="1" smtClean="0">
                <a:solidFill>
                  <a:schemeClr val="tx2">
                    <a:lumMod val="50000"/>
                  </a:schemeClr>
                </a:solidFill>
              </a:rPr>
              <a:t>Malargue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, Argentina</a:t>
            </a:r>
          </a:p>
        </p:txBody>
      </p:sp>
      <p:pic>
        <p:nvPicPr>
          <p:cNvPr id="8" name="Picture 2" descr="C:\Users\João\Desktop\Thesis\Thesis\Thesis\Figures\chap5\SDtank.jpg"/>
          <p:cNvPicPr>
            <a:picLocks noChangeAspect="1" noChangeArrowheads="1"/>
          </p:cNvPicPr>
          <p:nvPr/>
        </p:nvPicPr>
        <p:blipFill rotWithShape="1">
          <a:blip r:embed="rId4" cstate="print"/>
          <a:srcRect r="46199"/>
          <a:stretch/>
        </p:blipFill>
        <p:spPr bwMode="auto">
          <a:xfrm>
            <a:off x="159260" y="3622285"/>
            <a:ext cx="2756555" cy="2151681"/>
          </a:xfrm>
          <a:prstGeom prst="rect">
            <a:avLst/>
          </a:prstGeom>
          <a:noFill/>
        </p:spPr>
      </p:pic>
      <p:pic>
        <p:nvPicPr>
          <p:cNvPr id="9" name="Picture 3" descr="C:\Users\João\Desktop\Thesis\Thesis\apresentação\images 2\e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028" y="4149080"/>
            <a:ext cx="2849264" cy="182282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732240" y="4617132"/>
            <a:ext cx="2410173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4" descr="C:\Users\João\Desktop\Thesis\Thesis\apresentação\images 2\ey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725144"/>
            <a:ext cx="1911308" cy="18700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8775" y="1016732"/>
            <a:ext cx="47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Pierre Auger Observatory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75" y="3331731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SD detectors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3825044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FD detectors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2" descr="C:\Users\João\Desktop\Thesis\Thesis\Thesis\Figures\chap5\SDtank.jpg"/>
          <p:cNvPicPr>
            <a:picLocks noChangeAspect="1" noChangeArrowheads="1"/>
          </p:cNvPicPr>
          <p:nvPr/>
        </p:nvPicPr>
        <p:blipFill rotWithShape="1">
          <a:blip r:embed="rId4" cstate="print"/>
          <a:srcRect l="56433" t="4245" r="1546" b="5441"/>
          <a:stretch/>
        </p:blipFill>
        <p:spPr bwMode="auto">
          <a:xfrm>
            <a:off x="2366391" y="4505243"/>
            <a:ext cx="2313621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1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2" y="3847783"/>
            <a:ext cx="2639014" cy="2699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876" y="3825044"/>
            <a:ext cx="2655451" cy="266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922" y="3825044"/>
            <a:ext cx="2448558" cy="2484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884" y="1196975"/>
            <a:ext cx="2427800" cy="2535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71" y="1196975"/>
            <a:ext cx="2357583" cy="25707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97542" y="1750938"/>
            <a:ext cx="11133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NimbusRomNo9L-Regu"/>
              </a:rPr>
              <a:t>EPOS-LHC</a:t>
            </a:r>
            <a:endParaRPr lang="en-US" sz="1050" b="1" dirty="0"/>
          </a:p>
        </p:txBody>
      </p:sp>
      <p:sp>
        <p:nvSpPr>
          <p:cNvPr id="12" name="Rectangle 11"/>
          <p:cNvSpPr/>
          <p:nvPr/>
        </p:nvSpPr>
        <p:spPr>
          <a:xfrm>
            <a:off x="1439652" y="1705348"/>
            <a:ext cx="10869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NimbusRomNo9L-Regu"/>
              </a:rPr>
              <a:t>QGSJetII-04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5725" y="4398959"/>
            <a:ext cx="8210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latin typeface="NimbusRomNo9L-Regu"/>
              </a:rPr>
              <a:t>EPOS1.99</a:t>
            </a:r>
            <a:endParaRPr lang="en-US" sz="1050" b="1" dirty="0">
              <a:latin typeface="NimbusRomNo9L-Regu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3893" y="4398959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atin typeface="NimbusRomNo9L-Regu"/>
              </a:rPr>
              <a:t>QGSJETII.03</a:t>
            </a:r>
          </a:p>
        </p:txBody>
      </p:sp>
    </p:spTree>
    <p:extLst>
      <p:ext uri="{BB962C8B-B14F-4D97-AF65-F5344CB8AC3E}">
        <p14:creationId xmlns:p14="http://schemas.microsoft.com/office/powerpoint/2010/main" val="40232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6" y="1207320"/>
            <a:ext cx="8280001" cy="49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901"/>
            <a:ext cx="4589225" cy="4462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25" y="1247901"/>
            <a:ext cx="4554775" cy="4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6" y="1196975"/>
            <a:ext cx="4334247" cy="42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Detectors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745C66F-FC7B-4C52-931F-EAABACA1CBD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1" descr="C:\Users\João\Desktop\Thesis\Thesis\apresentação\images 2\Au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016732"/>
            <a:ext cx="2078960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44664" y="1340768"/>
            <a:ext cx="44997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1600 Cherenkov  tanks ; </a:t>
            </a:r>
            <a:r>
              <a:rPr lang="en-US" sz="1400" dirty="0" smtClean="0"/>
              <a:t>spaced 1.5km in a triangular grid;</a:t>
            </a:r>
            <a:endParaRPr lang="en-GB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Each </a:t>
            </a:r>
            <a:r>
              <a:rPr lang="pt-PT" sz="1400" dirty="0" err="1" smtClean="0">
                <a:solidFill>
                  <a:schemeClr val="tx2">
                    <a:lumMod val="50000"/>
                  </a:schemeClr>
                </a:solidFill>
              </a:rPr>
              <a:t>tank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tx2">
                    <a:lumMod val="50000"/>
                  </a:schemeClr>
                </a:solidFill>
              </a:rPr>
              <a:t>has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GB" sz="1200" dirty="0" smtClean="0"/>
              <a:t>3PMTs of 9 inches; GPS; wireless communications unit; two 12V </a:t>
            </a:r>
            <a:r>
              <a:rPr lang="en-US" sz="1200" dirty="0" smtClean="0"/>
              <a:t>batteries powered by solar panel.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100% duty cycle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3"/>
              </a:buBlip>
            </a:pPr>
            <a:endParaRPr lang="en-GB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016732"/>
            <a:ext cx="47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40000"/>
              </a:buClr>
              <a:buSzPct val="75000"/>
              <a:buFont typeface="Wingdings" pitchFamily="2" charset="2"/>
              <a:buChar char="q"/>
            </a:pPr>
            <a:r>
              <a:rPr lang="en-GB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 Detector</a:t>
            </a:r>
            <a:endParaRPr lang="en-GB" b="1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81128"/>
            <a:ext cx="3714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068" y="2492896"/>
            <a:ext cx="2102025" cy="20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429000"/>
            <a:ext cx="2808312" cy="21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63600" y="-51574"/>
            <a:ext cx="36952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Pierre Auger Observatory  and Cosmic Rays detection</a:t>
            </a:r>
            <a:endParaRPr lang="en-GB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8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Fluorescence detector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745C66F-FC7B-4C52-931F-EAABACA1CBD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1" descr="C:\Users\João\Desktop\Thesis\Thesis\apresentação\images 2\Au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016732"/>
            <a:ext cx="2078960" cy="1584176"/>
          </a:xfrm>
          <a:prstGeom prst="rect">
            <a:avLst/>
          </a:prstGeom>
          <a:noFill/>
        </p:spPr>
      </p:pic>
      <p:pic>
        <p:nvPicPr>
          <p:cNvPr id="8" name="Picture 3" descr="C:\Users\João\Desktop\Thesis\Thesis\apresentação\images 2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60948"/>
            <a:ext cx="3420380" cy="2188194"/>
          </a:xfrm>
          <a:prstGeom prst="rect">
            <a:avLst/>
          </a:prstGeom>
          <a:noFill/>
        </p:spPr>
      </p:pic>
      <p:pic>
        <p:nvPicPr>
          <p:cNvPr id="9" name="Picture 4" descr="C:\Users\João\Desktop\Thesis\Thesis\apresentação\images 2\ey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788" y="4437112"/>
            <a:ext cx="1911308" cy="18700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44664" y="1340768"/>
            <a:ext cx="4499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400" dirty="0" smtClean="0"/>
              <a:t>4 stations with 6 telescopes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Each telescope with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each with 30º x 28.6º  field of view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Camara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with 440 PMT pixels (20 x 22)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Several calibrating systems</a:t>
            </a:r>
          </a:p>
          <a:p>
            <a:pPr lvl="1"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Laser system, LIDAR stations,  Aerosol monitors, clouds and stars monitoring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10% duty cycle</a:t>
            </a: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endParaRPr lang="en-GB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016732"/>
            <a:ext cx="47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40000"/>
              </a:buClr>
              <a:buSzPct val="75000"/>
              <a:buFont typeface="Wingdings" pitchFamily="2" charset="2"/>
              <a:buChar char="q"/>
            </a:pPr>
            <a:r>
              <a:rPr lang="en-GB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Fluorescence Detector</a:t>
            </a:r>
            <a:endParaRPr lang="en-GB" b="1" dirty="0">
              <a:solidFill>
                <a:srgbClr val="5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052" y="3789040"/>
            <a:ext cx="3323148" cy="21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63600" y="-51574"/>
            <a:ext cx="36952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Pierre Auger Observatory  and Cosmic Rays detection</a:t>
            </a:r>
            <a:endParaRPr lang="en-GB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Results - Energy spectrum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745C66F-FC7B-4C52-931F-EAABACA1CBD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1" descr="C:\Users\João\Desktop\Thesis\Thesis\apresentação\images 2\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1448781"/>
            <a:ext cx="2736304" cy="1987358"/>
          </a:xfrm>
          <a:prstGeom prst="rect">
            <a:avLst/>
          </a:prstGeom>
          <a:noFill/>
        </p:spPr>
      </p:pic>
      <p:pic>
        <p:nvPicPr>
          <p:cNvPr id="7" name="Picture 2" descr="C:\Users\João\Desktop\Thesis\Thesis\apresentação\images 2\spectr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876" y="1556792"/>
            <a:ext cx="2598974" cy="19089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775" y="1160748"/>
            <a:ext cx="47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4"/>
              </a:buBlip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Energy Spectrum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João\Documents\Phd\My Master Thesis\Thesis\Thesis\Figures\chap2\mixe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612" y="4091136"/>
            <a:ext cx="6781800" cy="236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9532" y="3774522"/>
            <a:ext cx="47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4"/>
              </a:buBlip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Mixed Composition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09720"/>
            <a:ext cx="6019800" cy="23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717800" y="5327202"/>
            <a:ext cx="152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000000"/>
                </a:solidFill>
              </a:rPr>
              <a:t>L &gt; 225 g cm</a:t>
            </a:r>
            <a:r>
              <a:rPr lang="pt-PT" sz="1400" b="1" baseline="30000" dirty="0" smtClean="0">
                <a:solidFill>
                  <a:srgbClr val="000000"/>
                </a:solidFill>
              </a:rPr>
              <a:t>-2</a:t>
            </a:r>
            <a:r>
              <a:rPr lang="pt-PT" sz="14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pt-PT" sz="1400" b="1" dirty="0" smtClean="0">
                <a:solidFill>
                  <a:srgbClr val="FF0000"/>
                </a:solidFill>
              </a:rPr>
              <a:t>L &lt; 225 g cm</a:t>
            </a:r>
            <a:r>
              <a:rPr lang="pt-PT" sz="1400" b="1" baseline="30000" dirty="0" smtClean="0">
                <a:solidFill>
                  <a:srgbClr val="FF0000"/>
                </a:solidFill>
              </a:rPr>
              <a:t>-2</a:t>
            </a:r>
            <a:r>
              <a:rPr lang="pt-PT" sz="1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pt-PT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Shape Variables for the USP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2844800" y="5849006"/>
            <a:ext cx="1295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Curved Up Arrow 10"/>
          <p:cNvSpPr/>
          <p:nvPr/>
        </p:nvSpPr>
        <p:spPr>
          <a:xfrm>
            <a:off x="5943600" y="5753758"/>
            <a:ext cx="12954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8201" name="Content Placeholder 4"/>
          <p:cNvSpPr txBox="1">
            <a:spLocks/>
          </p:cNvSpPr>
          <p:nvPr/>
        </p:nvSpPr>
        <p:spPr bwMode="auto">
          <a:xfrm>
            <a:off x="1152556" y="325535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PT" sz="2000" b="1" dirty="0">
                <a:latin typeface="Calibri" pitchFamily="34" charset="0"/>
              </a:rPr>
              <a:t>L</a:t>
            </a:r>
            <a:r>
              <a:rPr lang="pt-PT" sz="2000" b="1" baseline="30000" dirty="0">
                <a:latin typeface="Calibri" pitchFamily="34" charset="0"/>
              </a:rPr>
              <a:t>2</a:t>
            </a:r>
            <a:r>
              <a:rPr lang="pt-PT" sz="2000" b="1" dirty="0">
                <a:latin typeface="Calibri" pitchFamily="34" charset="0"/>
              </a:rPr>
              <a:t> = </a:t>
            </a:r>
            <a:r>
              <a:rPr lang="el-GR" sz="2000" b="1" dirty="0">
                <a:latin typeface="Calibri" pitchFamily="34" charset="0"/>
                <a:cs typeface="Times New Roman" pitchFamily="18" charset="0"/>
              </a:rPr>
              <a:t>λ</a:t>
            </a:r>
            <a:r>
              <a:rPr lang="pt-PT" sz="2000" b="1" dirty="0">
                <a:latin typeface="Calibri" pitchFamily="34" charset="0"/>
                <a:cs typeface="Times New Roman" pitchFamily="18" charset="0"/>
              </a:rPr>
              <a:t> . |X</a:t>
            </a:r>
            <a:r>
              <a:rPr lang="pt-PT" sz="2000" b="1" baseline="-25000" dirty="0">
                <a:latin typeface="Calibri" pitchFamily="34" charset="0"/>
                <a:cs typeface="Times New Roman" pitchFamily="18" charset="0"/>
              </a:rPr>
              <a:t>0</a:t>
            </a:r>
            <a:r>
              <a:rPr lang="pt-PT" sz="2000" b="1" dirty="0">
                <a:latin typeface="Calibri" pitchFamily="34" charset="0"/>
                <a:cs typeface="Times New Roman" pitchFamily="18" charset="0"/>
              </a:rPr>
              <a:t>’</a:t>
            </a:r>
            <a:r>
              <a:rPr lang="pt-PT" sz="2000" b="1" dirty="0" smtClean="0">
                <a:latin typeface="Calibri" pitchFamily="34" charset="0"/>
                <a:cs typeface="Times New Roman" pitchFamily="18" charset="0"/>
              </a:rPr>
              <a:t>|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Measurement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of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width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of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profile</a:t>
            </a:r>
            <a:endParaRPr lang="pt-PT" sz="2000" dirty="0">
              <a:latin typeface="Calibri" pitchFamily="34" charset="0"/>
            </a:endParaRPr>
          </a:p>
        </p:txBody>
      </p:sp>
      <p:sp>
        <p:nvSpPr>
          <p:cNvPr id="8202" name="Content Placeholder 5"/>
          <p:cNvSpPr txBox="1">
            <a:spLocks/>
          </p:cNvSpPr>
          <p:nvPr/>
        </p:nvSpPr>
        <p:spPr bwMode="auto">
          <a:xfrm>
            <a:off x="5343556" y="3255350"/>
            <a:ext cx="3657600" cy="5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PT" sz="2000" b="1" dirty="0">
                <a:latin typeface="Calibri" pitchFamily="34" charset="0"/>
              </a:rPr>
              <a:t>R</a:t>
            </a:r>
            <a:r>
              <a:rPr lang="pt-PT" sz="2000" b="1" baseline="30000" dirty="0">
                <a:latin typeface="Calibri" pitchFamily="34" charset="0"/>
              </a:rPr>
              <a:t>2</a:t>
            </a:r>
            <a:r>
              <a:rPr lang="pt-PT" sz="2000" b="1" dirty="0">
                <a:latin typeface="Calibri" pitchFamily="34" charset="0"/>
              </a:rPr>
              <a:t> = </a:t>
            </a:r>
            <a:r>
              <a:rPr lang="el-GR" sz="2000" b="1" dirty="0">
                <a:latin typeface="Calibri" pitchFamily="34" charset="0"/>
                <a:cs typeface="Times New Roman" pitchFamily="18" charset="0"/>
              </a:rPr>
              <a:t>λ</a:t>
            </a:r>
            <a:r>
              <a:rPr lang="pt-PT" sz="2000" b="1" dirty="0">
                <a:latin typeface="Calibri" pitchFamily="34" charset="0"/>
                <a:cs typeface="Times New Roman" pitchFamily="18" charset="0"/>
              </a:rPr>
              <a:t> / |X</a:t>
            </a:r>
            <a:r>
              <a:rPr lang="pt-PT" sz="2000" b="1" baseline="-25000" dirty="0">
                <a:latin typeface="Calibri" pitchFamily="34" charset="0"/>
                <a:cs typeface="Times New Roman" pitchFamily="18" charset="0"/>
              </a:rPr>
              <a:t>0</a:t>
            </a:r>
            <a:r>
              <a:rPr lang="pt-PT" sz="2000" b="1" dirty="0">
                <a:latin typeface="Calibri" pitchFamily="34" charset="0"/>
                <a:cs typeface="Times New Roman" pitchFamily="18" charset="0"/>
              </a:rPr>
              <a:t>’</a:t>
            </a:r>
            <a:r>
              <a:rPr lang="pt-PT" sz="2000" b="1" dirty="0" smtClean="0">
                <a:latin typeface="Calibri" pitchFamily="34" charset="0"/>
                <a:cs typeface="Times New Roman" pitchFamily="18" charset="0"/>
              </a:rPr>
              <a:t>|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Measurement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of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asymmetry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of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pt-PT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Calibri" pitchFamily="34" charset="0"/>
                <a:cs typeface="Times New Roman" pitchFamily="18" charset="0"/>
              </a:rPr>
              <a:t>profile</a:t>
            </a:r>
            <a:endParaRPr lang="pt-PT" sz="2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329777"/>
            <a:ext cx="152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000000"/>
                </a:solidFill>
              </a:rPr>
              <a:t>R &gt; 0.25</a:t>
            </a:r>
          </a:p>
          <a:p>
            <a:pPr algn="ctr"/>
            <a:r>
              <a:rPr lang="pt-PT" sz="1400" b="1" dirty="0" smtClean="0">
                <a:solidFill>
                  <a:srgbClr val="FF0000"/>
                </a:solidFill>
              </a:rPr>
              <a:t>R &lt; 0.25</a:t>
            </a:r>
          </a:p>
          <a:p>
            <a:pPr algn="ctr"/>
            <a:endParaRPr lang="pt-PT" dirty="0" smtClean="0"/>
          </a:p>
        </p:txBody>
      </p:sp>
      <p:grpSp>
        <p:nvGrpSpPr>
          <p:cNvPr id="2" name="Group 18"/>
          <p:cNvGrpSpPr/>
          <p:nvPr/>
        </p:nvGrpSpPr>
        <p:grpSpPr>
          <a:xfrm>
            <a:off x="2006600" y="2168064"/>
            <a:ext cx="5511000" cy="523220"/>
            <a:chOff x="2006600" y="2054880"/>
            <a:chExt cx="551100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2006600" y="20548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chemeClr val="accent3">
                      <a:lumMod val="75000"/>
                    </a:schemeClr>
                  </a:solidFill>
                </a:rPr>
                <a:t>Gaussian(L)     </a:t>
              </a:r>
              <a:r>
                <a:rPr lang="pt-PT" sz="2800" dirty="0" smtClean="0"/>
                <a:t>× </a:t>
              </a:r>
              <a:r>
                <a:rPr lang="pt-PT" dirty="0" smtClean="0"/>
                <a:t>    </a:t>
              </a:r>
              <a:r>
                <a:rPr lang="pt-PT" dirty="0" smtClean="0">
                  <a:solidFill>
                    <a:srgbClr val="FF0000"/>
                  </a:solidFill>
                </a:rPr>
                <a:t>Distortion(R)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590800" y="2184400"/>
              <a:ext cx="1752600" cy="1588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73600" y="2182812"/>
              <a:ext cx="2844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786182" y="798673"/>
            <a:ext cx="535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S.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</a:rPr>
              <a:t>Andringa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 et. al., </a:t>
            </a:r>
            <a:r>
              <a:rPr lang="fr-FR" b="1" i="1" dirty="0" err="1" smtClean="0">
                <a:solidFill>
                  <a:schemeClr val="tx2">
                    <a:lumMod val="75000"/>
                  </a:schemeClr>
                </a:solidFill>
              </a:rPr>
              <a:t>Astropart</a:t>
            </a: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. Phys. 34 (2011) 360–367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1156624" y="2745114"/>
            <a:ext cx="7987376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PT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Gaisser-Hillas</a:t>
            </a:r>
            <a:r>
              <a:rPr kumimoji="0" lang="pt-PT" sz="2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rewritten in terms of </a:t>
            </a:r>
            <a:r>
              <a:rPr kumimoji="0" lang="pt-PT" sz="2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pt-PT" sz="2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pt-PT" sz="2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pt-PT" sz="2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t-PT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65108" y="1740460"/>
                <a:ext cx="6548410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pt-P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pt-P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PT" sz="20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pt-PT" sz="2000" i="1">
                                              <a:latin typeface="Cambria Math" panose="02040503050406030204" pitchFamily="18" charset="0"/>
                                            </a:rPr>
                                            <m:t>𝑅𝐿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box>
                            <m:box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P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pt-PT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pt-PT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box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08" y="1740460"/>
                <a:ext cx="6548410" cy="4606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6750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3" y="1016732"/>
            <a:ext cx="7969501" cy="50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871433"/>
            <a:ext cx="6572251" cy="51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Joao\Desktop\Res_Gap2013_054\Event\Event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1" y="4401443"/>
            <a:ext cx="3320545" cy="2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air showers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88740"/>
            <a:ext cx="3348372" cy="273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99892" y="20103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Shower development</a:t>
            </a:r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227" y="952997"/>
            <a:ext cx="3089532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João\Desktop\Thesis\Thesis\Mathematic\GH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1031" y="4385336"/>
            <a:ext cx="3753417" cy="2144810"/>
          </a:xfrm>
          <a:prstGeom prst="rect">
            <a:avLst/>
          </a:prstGeom>
          <a:noFill/>
        </p:spPr>
      </p:pic>
      <p:sp>
        <p:nvSpPr>
          <p:cNvPr id="9" name="Left Arrow 8"/>
          <p:cNvSpPr/>
          <p:nvPr/>
        </p:nvSpPr>
        <p:spPr>
          <a:xfrm>
            <a:off x="3599892" y="2240868"/>
            <a:ext cx="1944216" cy="144016"/>
          </a:xfrm>
          <a:prstGeom prst="leftArrow">
            <a:avLst/>
          </a:prstGeom>
          <a:solidFill>
            <a:srgbClr val="254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7584" y="872716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6"/>
              </a:buBlip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</a:rPr>
              <a:t>Air shower Detection: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0850" y="3756507"/>
            <a:ext cx="155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Profile 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949646" flipH="1">
            <a:off x="3900601" y="3752977"/>
            <a:ext cx="1659638" cy="119354"/>
          </a:xfrm>
          <a:prstGeom prst="leftArrow">
            <a:avLst/>
          </a:prstGeom>
          <a:solidFill>
            <a:srgbClr val="254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967865" y="4401443"/>
            <a:ext cx="1332148" cy="30777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44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GB" sz="1400" b="1" dirty="0" err="1" smtClean="0">
                <a:solidFill>
                  <a:schemeClr val="tx2">
                    <a:lumMod val="50000"/>
                  </a:schemeClr>
                </a:solidFill>
              </a:rPr>
              <a:t>dE</a:t>
            </a:r>
            <a:r>
              <a:rPr lang="en-GB" sz="14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GB" sz="1400" b="1" dirty="0" err="1" smtClean="0">
                <a:solidFill>
                  <a:schemeClr val="tx2">
                    <a:lumMod val="50000"/>
                  </a:schemeClr>
                </a:solidFill>
              </a:rPr>
              <a:t>dX</a:t>
            </a:r>
            <a:r>
              <a:rPr lang="en-GB" sz="1400" b="1" dirty="0" smtClean="0">
                <a:solidFill>
                  <a:schemeClr val="tx2">
                    <a:lumMod val="50000"/>
                  </a:schemeClr>
                </a:solidFill>
              </a:rPr>
              <a:t>)max</a:t>
            </a:r>
            <a:endParaRPr lang="en-GB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788969" y="5477043"/>
            <a:ext cx="1692188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03869" y="5985619"/>
            <a:ext cx="1332148" cy="3077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44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Xmax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2260" y="3717032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...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7517" y="4279388"/>
            <a:ext cx="173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</a:rPr>
              <a:t>Maximum light intensity</a:t>
            </a:r>
            <a:br>
              <a:rPr lang="en-GB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</a:rPr>
              <a:t> or maximum number of particles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862" y="4128187"/>
            <a:ext cx="212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Profile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2" grpId="0" animBg="1"/>
      <p:bldP spid="13" grpId="0" animBg="1"/>
      <p:bldP spid="15" grpId="0" animBg="1"/>
      <p:bldP spid="16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49" y="884366"/>
            <a:ext cx="7555501" cy="50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62" y="790599"/>
            <a:ext cx="7270876" cy="52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Auger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7784" y="3645024"/>
            <a:ext cx="5125144" cy="26282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600" b="1" i="1" kern="1200">
                <a:solidFill>
                  <a:srgbClr val="54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b="0" i="0" u="sng" dirty="0" smtClean="0"/>
              <a:t>Energy Spectrum and Anisotropies</a:t>
            </a:r>
          </a:p>
          <a:p>
            <a:pPr>
              <a:spcAft>
                <a:spcPts val="0"/>
              </a:spcAft>
            </a:pPr>
            <a:r>
              <a:rPr lang="en-US" sz="2000" b="0" i="0" u="sng" dirty="0" smtClean="0"/>
              <a:t>Composition</a:t>
            </a:r>
          </a:p>
          <a:p>
            <a:pPr>
              <a:spcAft>
                <a:spcPts val="0"/>
              </a:spcAft>
            </a:pPr>
            <a:r>
              <a:rPr lang="en-US" sz="2000" b="0" i="0" dirty="0" smtClean="0"/>
              <a:t>Interaction Models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dirty="0" err="1">
                <a:solidFill>
                  <a:srgbClr val="002300"/>
                </a:solidFill>
                <a:latin typeface="Tw Cen MT" panose="020B0602020104020603" pitchFamily="34" charset="0"/>
              </a:rPr>
              <a:t>Muon</a:t>
            </a:r>
            <a:r>
              <a:rPr lang="en-US" sz="2000" b="0" dirty="0">
                <a:solidFill>
                  <a:srgbClr val="002300"/>
                </a:solidFill>
                <a:latin typeface="Tw Cen MT" panose="020B0602020104020603" pitchFamily="34" charset="0"/>
              </a:rPr>
              <a:t> Production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2300"/>
                </a:solidFill>
                <a:latin typeface="Tw Cen MT" panose="020B0602020104020603" pitchFamily="34" charset="0"/>
              </a:rPr>
              <a:t>Other Longitudinal Studies</a:t>
            </a:r>
          </a:p>
          <a:p>
            <a:pPr>
              <a:spcAft>
                <a:spcPts val="0"/>
              </a:spcAft>
            </a:pPr>
            <a:r>
              <a:rPr lang="en-US" sz="2000" b="0" i="0" dirty="0"/>
              <a:t>Photon and Neutrino Fluxes</a:t>
            </a:r>
          </a:p>
          <a:p>
            <a:pPr>
              <a:spcAft>
                <a:spcPts val="0"/>
              </a:spcAft>
            </a:pP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36296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Rays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28" y="3751015"/>
            <a:ext cx="3253190" cy="2387709"/>
          </a:xfrm>
          <a:prstGeom prst="rect">
            <a:avLst/>
          </a:prstGeom>
        </p:spPr>
      </p:pic>
      <p:pic>
        <p:nvPicPr>
          <p:cNvPr id="8" name="Picture 2" descr="C:\Users\João\Documents\Phd\My Master Thesis\Thesis\Thesis\Figures\chap2\espec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87949"/>
            <a:ext cx="3549082" cy="41129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51620" y="5260740"/>
            <a:ext cx="1836204" cy="184484"/>
          </a:xfrm>
          <a:prstGeom prst="rect">
            <a:avLst/>
          </a:prstGeom>
          <a:gradFill flip="none" rotWithShape="1">
            <a:gsLst>
              <a:gs pos="50000">
                <a:srgbClr val="00660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0066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Galactic particles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722815" y="5523064"/>
            <a:ext cx="1345129" cy="390212"/>
          </a:xfrm>
          <a:prstGeom prst="rect">
            <a:avLst/>
          </a:prstGeom>
          <a:gradFill flip="none" rotWithShape="1">
            <a:gsLst>
              <a:gs pos="41000">
                <a:srgbClr val="3D883D"/>
              </a:gs>
              <a:gs pos="1000">
                <a:schemeClr val="accent1">
                  <a:lumMod val="5000"/>
                  <a:lumOff val="95000"/>
                </a:schemeClr>
              </a:gs>
              <a:gs pos="67000">
                <a:srgbClr val="00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/>
              <a:t>Extragalactic particles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938" y="1366252"/>
            <a:ext cx="3284693" cy="2384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0411" y="1027698"/>
            <a:ext cx="3731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990000"/>
                </a:solidFill>
              </a:rPr>
              <a:t>Recent Results: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3452" y="6379440"/>
            <a:ext cx="4199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ICRC 2013, </a:t>
            </a:r>
            <a:r>
              <a:rPr lang="en-GB" sz="1050" dirty="0"/>
              <a:t>arXiv:1307.5059v1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827049" y="1616012"/>
            <a:ext cx="421246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Problems:</a:t>
            </a:r>
          </a:p>
          <a:p>
            <a:pPr lvl="1"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300" dirty="0" smtClean="0">
                <a:solidFill>
                  <a:schemeClr val="tx2">
                    <a:lumMod val="50000"/>
                  </a:schemeClr>
                </a:solidFill>
              </a:rPr>
              <a:t>Small flux (difficult to detect directly)</a:t>
            </a:r>
          </a:p>
          <a:p>
            <a:pPr lvl="1"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300" dirty="0" smtClean="0">
                <a:solidFill>
                  <a:schemeClr val="tx2">
                    <a:lumMod val="50000"/>
                  </a:schemeClr>
                </a:solidFill>
              </a:rPr>
              <a:t>How to indirectly detect them?</a:t>
            </a:r>
          </a:p>
          <a:p>
            <a:pPr lvl="1"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300" dirty="0" smtClean="0">
                <a:solidFill>
                  <a:schemeClr val="tx2">
                    <a:lumMod val="50000"/>
                  </a:schemeClr>
                </a:solidFill>
              </a:rPr>
              <a:t>Which are their directions and sources?</a:t>
            </a:r>
          </a:p>
          <a:p>
            <a:pPr lvl="1"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300" b="1" u="sng" dirty="0" smtClean="0">
                <a:solidFill>
                  <a:srgbClr val="C00000"/>
                </a:solidFill>
              </a:rPr>
              <a:t>What is their composition?</a:t>
            </a:r>
          </a:p>
          <a:p>
            <a:pPr lvl="1" indent="179388">
              <a:buClr>
                <a:srgbClr val="254159"/>
              </a:buClr>
              <a:buSzPct val="75000"/>
              <a:buBlip>
                <a:blip r:embed="rId5"/>
              </a:buBlip>
            </a:pPr>
            <a:r>
              <a:rPr lang="en-GB" sz="1300" b="1" u="sng" dirty="0" smtClean="0">
                <a:solidFill>
                  <a:srgbClr val="C00000"/>
                </a:solidFill>
              </a:rPr>
              <a:t>Are the interactions the same at those energies?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6958" y="3648228"/>
            <a:ext cx="1038747" cy="28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Ankle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39852" y="3861049"/>
            <a:ext cx="504056" cy="175563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98702" y="998809"/>
            <a:ext cx="1038747" cy="28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Ankle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08404" y="1750426"/>
            <a:ext cx="1038747" cy="28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GZK cutoff!!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902523" y="1313295"/>
            <a:ext cx="627042" cy="722728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025062" y="2088980"/>
            <a:ext cx="586960" cy="579853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772816"/>
            <a:ext cx="4469519" cy="2250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119697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990000"/>
                </a:solidFill>
              </a:rPr>
              <a:t>Cosmic Rays directions</a:t>
            </a:r>
            <a:endParaRPr lang="en-US" sz="1400" dirty="0" smtClean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7496" y="155677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00"/>
                </a:solidFill>
              </a:rPr>
              <a:t>Events with E &gt; 54 </a:t>
            </a:r>
            <a:r>
              <a:rPr lang="en-GB" sz="1600" dirty="0" err="1" smtClean="0">
                <a:solidFill>
                  <a:srgbClr val="006600"/>
                </a:solidFill>
              </a:rPr>
              <a:t>EeV</a:t>
            </a:r>
            <a:endParaRPr lang="en-GB" sz="1600" dirty="0" smtClean="0">
              <a:solidFill>
                <a:srgbClr val="006600"/>
              </a:solidFill>
            </a:endParaRPr>
          </a:p>
          <a:p>
            <a:pPr indent="273050"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srgbClr val="006600"/>
              </a:solidFill>
            </a:endParaRPr>
          </a:p>
          <a:p>
            <a:r>
              <a:rPr lang="en-GB" sz="1400" dirty="0" smtClean="0">
                <a:solidFill>
                  <a:srgbClr val="006600"/>
                </a:solidFill>
              </a:rPr>
              <a:t>Points -&gt; cosmic Rays</a:t>
            </a:r>
          </a:p>
          <a:p>
            <a:r>
              <a:rPr lang="en-GB" sz="1400" dirty="0" smtClean="0">
                <a:solidFill>
                  <a:srgbClr val="006600"/>
                </a:solidFill>
              </a:rPr>
              <a:t>Blue circles &gt; AGN from VCV catalogue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76056" y="3133099"/>
            <a:ext cx="3759832" cy="619937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Anisotropy with 99%CL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  <a:r>
              <a:rPr lang="en-GB" dirty="0" smtClean="0"/>
              <a:t>Excess </a:t>
            </a:r>
            <a:r>
              <a:rPr lang="en-GB" dirty="0"/>
              <a:t>around </a:t>
            </a:r>
            <a:r>
              <a:rPr lang="en-GB" dirty="0" err="1"/>
              <a:t>Centaurus</a:t>
            </a:r>
            <a:r>
              <a:rPr lang="en-GB" dirty="0"/>
              <a:t> 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33452" y="6379440"/>
            <a:ext cx="4199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dirty="0" smtClean="0"/>
              <a:t>Gap 2013-092</a:t>
            </a:r>
            <a:endParaRPr lang="en-US" sz="105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932" y="4054539"/>
            <a:ext cx="3809179" cy="25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1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Xmax</a:t>
            </a:r>
            <a:r>
              <a:rPr lang="en-US" dirty="0" smtClean="0"/>
              <a:t> and cross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C:\Users\João\Desktop\Thesis\Thesis\Mathematic\GH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70" y="1285375"/>
            <a:ext cx="2017472" cy="11528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0079" y="1864635"/>
            <a:ext cx="872124" cy="3077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44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Xmáx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39652" y="1299610"/>
            <a:ext cx="1" cy="485024"/>
          </a:xfrm>
          <a:prstGeom prst="line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1740" y="1203568"/>
            <a:ext cx="236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990000"/>
                </a:solidFill>
              </a:rPr>
              <a:t>Only with hybrid events</a:t>
            </a:r>
            <a:endParaRPr lang="en-US" sz="1200" dirty="0" smtClean="0">
              <a:solidFill>
                <a:srgbClr val="99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452" y="6379440"/>
            <a:ext cx="4199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hlinkClick r:id="rId3"/>
              </a:rPr>
              <a:t>arXiv:1208.1520v2</a:t>
            </a:r>
            <a:endParaRPr lang="en-US" sz="10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3772244"/>
            <a:ext cx="3854966" cy="26843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2897" y="3429981"/>
            <a:ext cx="3731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990000"/>
                </a:solidFill>
              </a:rPr>
              <a:t>Proton-air </a:t>
            </a:r>
            <a:r>
              <a:rPr lang="en-US" sz="1600" dirty="0">
                <a:solidFill>
                  <a:srgbClr val="990000"/>
                </a:solidFill>
              </a:rPr>
              <a:t>c</a:t>
            </a:r>
            <a:r>
              <a:rPr lang="en-US" sz="1600" dirty="0" smtClean="0">
                <a:solidFill>
                  <a:srgbClr val="990000"/>
                </a:solidFill>
              </a:rPr>
              <a:t>ross section</a:t>
            </a:r>
            <a:endParaRPr lang="en-US" sz="1600" dirty="0">
              <a:solidFill>
                <a:srgbClr val="99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017" y="1537795"/>
            <a:ext cx="3591043" cy="22890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3704" y="1014575"/>
            <a:ext cx="3430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6600"/>
                </a:solidFill>
              </a:rPr>
              <a:t>Xmax</a:t>
            </a:r>
            <a:r>
              <a:rPr lang="en-US" sz="1600" dirty="0" smtClean="0">
                <a:solidFill>
                  <a:srgbClr val="006600"/>
                </a:solidFill>
              </a:rPr>
              <a:t> distribution</a:t>
            </a:r>
            <a:r>
              <a:rPr lang="en-US" sz="1400" dirty="0" smtClean="0">
                <a:solidFill>
                  <a:srgbClr val="006600"/>
                </a:solidFill>
              </a:rPr>
              <a:t> for</a:t>
            </a:r>
            <a:r>
              <a:rPr lang="en-US" sz="1600" dirty="0" smtClean="0">
                <a:solidFill>
                  <a:srgbClr val="006600"/>
                </a:solidFill>
              </a:rPr>
              <a:t> </a:t>
            </a:r>
            <a:r>
              <a:rPr lang="en-US" sz="1400" dirty="0" smtClean="0">
                <a:solidFill>
                  <a:srgbClr val="006600"/>
                </a:solidFill>
              </a:rPr>
              <a:t/>
            </a:r>
            <a:br>
              <a:rPr lang="en-US" sz="1400" dirty="0" smtClean="0">
                <a:solidFill>
                  <a:srgbClr val="006600"/>
                </a:solidFill>
              </a:rPr>
            </a:br>
            <a:r>
              <a:rPr lang="en-US" sz="1400" dirty="0" smtClean="0">
                <a:solidFill>
                  <a:srgbClr val="006600"/>
                </a:solidFill>
              </a:rPr>
              <a:t>Energy 10</a:t>
            </a:r>
            <a:r>
              <a:rPr lang="en-US" sz="1400" baseline="30000" dirty="0" smtClean="0">
                <a:solidFill>
                  <a:srgbClr val="006600"/>
                </a:solidFill>
              </a:rPr>
              <a:t>18</a:t>
            </a:r>
            <a:r>
              <a:rPr lang="en-US" sz="1400" dirty="0" smtClean="0">
                <a:solidFill>
                  <a:srgbClr val="006600"/>
                </a:solidFill>
              </a:rPr>
              <a:t> to 10</a:t>
            </a:r>
            <a:r>
              <a:rPr lang="en-US" sz="1400" baseline="30000" dirty="0" smtClean="0">
                <a:solidFill>
                  <a:srgbClr val="006600"/>
                </a:solidFill>
              </a:rPr>
              <a:t>18,5</a:t>
            </a:r>
            <a:r>
              <a:rPr lang="en-US" sz="1400" dirty="0" smtClean="0">
                <a:solidFill>
                  <a:srgbClr val="006600"/>
                </a:solidFill>
              </a:rPr>
              <a:t> eV    ~ 57 </a:t>
            </a:r>
            <a:r>
              <a:rPr lang="en-US" sz="1400" dirty="0" err="1">
                <a:solidFill>
                  <a:srgbClr val="006600"/>
                </a:solidFill>
              </a:rPr>
              <a:t>TeV</a:t>
            </a:r>
            <a:endParaRPr lang="en-US" sz="1400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84508" y="4946210"/>
                <a:ext cx="4032448" cy="332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=505</m:t>
                      </m:r>
                      <m:r>
                        <a:rPr lang="pt-P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𝑠𝑡𝑎𝑡</m:t>
                              </m:r>
                            </m:e>
                          </m:d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−36</m:t>
                          </m:r>
                        </m:sub>
                        <m:sup>
                          <m: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+28</m:t>
                          </m:r>
                        </m:sup>
                      </m:sSubSup>
                      <m:d>
                        <m:dPr>
                          <m:ctrlP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08" y="4946210"/>
                <a:ext cx="4032448" cy="3327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9992" y="5301208"/>
                <a:ext cx="4032448" cy="33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p>
                      </m:sSubSup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92</m:t>
                      </m:r>
                      <m:r>
                        <a:rPr lang="pt-P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𝑠𝑡𝑎𝑡</m:t>
                              </m:r>
                            </m:e>
                          </m:d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  <m:d>
                        <m:dPr>
                          <m:ctrlP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𝐺𝑙𝑎𝑢𝑏𝑒𝑟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301208"/>
                <a:ext cx="4032448" cy="336246"/>
              </a:xfrm>
              <a:prstGeom prst="rect">
                <a:avLst/>
              </a:prstGeom>
              <a:blipFill rotWithShape="0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94" y="3675663"/>
            <a:ext cx="4380555" cy="28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70" y="1637389"/>
            <a:ext cx="3381292" cy="2414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78" y="4051820"/>
            <a:ext cx="3185422" cy="2432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4210" y="1203568"/>
            <a:ext cx="3731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990000"/>
                </a:solidFill>
              </a:rPr>
              <a:t>Recent </a:t>
            </a:r>
            <a:r>
              <a:rPr lang="en-US" sz="1600" dirty="0" err="1" smtClean="0">
                <a:solidFill>
                  <a:srgbClr val="990000"/>
                </a:solidFill>
              </a:rPr>
              <a:t>Xmax</a:t>
            </a:r>
            <a:r>
              <a:rPr lang="en-US" sz="1600" dirty="0" smtClean="0">
                <a:solidFill>
                  <a:srgbClr val="990000"/>
                </a:solidFill>
              </a:rPr>
              <a:t> results:</a:t>
            </a:r>
            <a:endParaRPr lang="en-US" sz="1600" dirty="0">
              <a:solidFill>
                <a:srgbClr val="990000"/>
              </a:solidFill>
            </a:endParaRPr>
          </a:p>
        </p:txBody>
      </p:sp>
      <p:pic>
        <p:nvPicPr>
          <p:cNvPr id="8" name="Picture 7" descr="C:\Users\João\Desktop\Thesis\Thesis\Mathematic\GH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70" y="1285375"/>
            <a:ext cx="2017472" cy="11528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0079" y="1864635"/>
            <a:ext cx="872124" cy="3077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44000"/>
                </a:schemeClr>
              </a:gs>
              <a:gs pos="100000">
                <a:schemeClr val="bg1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Xmáx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39652" y="1299610"/>
            <a:ext cx="1" cy="485024"/>
          </a:xfrm>
          <a:prstGeom prst="line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1740" y="1203568"/>
            <a:ext cx="236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990000"/>
                </a:solidFill>
              </a:rPr>
              <a:t>Only with hybrid events</a:t>
            </a:r>
            <a:endParaRPr lang="en-US" sz="1200" dirty="0" smtClean="0">
              <a:solidFill>
                <a:srgbClr val="99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452" y="6379440"/>
            <a:ext cx="4199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ICRC 2013, </a:t>
            </a:r>
            <a:r>
              <a:rPr lang="en-GB" sz="1050" dirty="0"/>
              <a:t>arXiv:1307.5059v1</a:t>
            </a:r>
            <a:endParaRPr lang="en-US" sz="1050" dirty="0"/>
          </a:p>
        </p:txBody>
      </p:sp>
      <p:sp>
        <p:nvSpPr>
          <p:cNvPr id="21" name="Rounded Rectangle 20"/>
          <p:cNvSpPr/>
          <p:nvPr/>
        </p:nvSpPr>
        <p:spPr>
          <a:xfrm>
            <a:off x="71500" y="914360"/>
            <a:ext cx="5182710" cy="301946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" y="1038348"/>
            <a:ext cx="2527162" cy="1652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052" y="2312875"/>
            <a:ext cx="2234550" cy="150934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0" y="4005064"/>
            <a:ext cx="5182710" cy="2515846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64" y="4175467"/>
            <a:ext cx="3458076" cy="222582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756584" y="4146691"/>
            <a:ext cx="2944446" cy="619937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Cross section?</a:t>
            </a:r>
            <a:br>
              <a:rPr lang="en-GB" dirty="0" smtClean="0"/>
            </a:br>
            <a:r>
              <a:rPr lang="en-GB" dirty="0" smtClean="0"/>
              <a:t>Or Composition?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2837" y="3825044"/>
            <a:ext cx="3960440" cy="21143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phase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33" y="1340768"/>
            <a:ext cx="4334247" cy="4290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59" y="2378277"/>
            <a:ext cx="2908217" cy="441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072280"/>
            <a:ext cx="1944216" cy="429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5250" y="4102416"/>
                <a:ext cx="287961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𝑙𝑛𝐴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 ,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𝑝𝑟𝑜𝑡𝑜𝑛𝑠</m:t>
                      </m:r>
                    </m:oMath>
                  </m:oMathPara>
                </a14:m>
                <a:endParaRPr lang="pt-PT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𝑙𝑛𝐴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=4,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𝐼𝑟𝑜𝑛</m:t>
                      </m:r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0" y="4102416"/>
                <a:ext cx="2879616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2966" t="-1099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5251" y="4882232"/>
                <a:ext cx="3635634" cy="852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𝑙𝑛𝐴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 ,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𝑝𝑢𝑟𝑒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𝑐𝑜𝑚𝑝𝑜𝑠𝑖𝑡𝑖𝑜𝑛</m:t>
                      </m:r>
                    </m:oMath>
                  </m:oMathPara>
                </a14:m>
                <a:endParaRPr lang="pt-PT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𝑙𝑛𝐴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=4,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𝑚𝑖𝑥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50%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𝑝𝑟𝑜𝑡𝑜𝑛</m:t>
                      </m:r>
                    </m:oMath>
                  </m:oMathPara>
                </a14:m>
                <a:r>
                  <a:rPr lang="pt-PT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pt-PT" b="0" i="1" dirty="0" smtClean="0">
                    <a:latin typeface="Cambria Math" panose="02040503050406030204" pitchFamily="18" charset="0"/>
                  </a:rPr>
                </a:br>
                <a:r>
                  <a:rPr lang="pt-PT" b="0" i="1" dirty="0" smtClean="0">
                    <a:latin typeface="Cambria Math" panose="020405030504060302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 50%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𝐼𝑟𝑜𝑛</m:t>
                    </m:r>
                  </m:oMath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1" y="4882232"/>
                <a:ext cx="3635634" cy="852926"/>
              </a:xfrm>
              <a:prstGeom prst="rect">
                <a:avLst/>
              </a:prstGeom>
              <a:blipFill rotWithShape="0">
                <a:blip r:embed="rId6"/>
                <a:stretch>
                  <a:fillRect l="-1678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47251" y="1152979"/>
            <a:ext cx="3731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990000"/>
                </a:solidFill>
              </a:rPr>
              <a:t>Xmax</a:t>
            </a:r>
            <a:r>
              <a:rPr lang="en-US" sz="1400" dirty="0" smtClean="0">
                <a:solidFill>
                  <a:srgbClr val="990000"/>
                </a:solidFill>
              </a:rPr>
              <a:t> depends on the first interaction</a:t>
            </a:r>
            <a:endParaRPr lang="en-US" sz="1400" dirty="0">
              <a:solidFill>
                <a:srgbClr val="99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90000"/>
                </a:solidFill>
              </a:rPr>
              <a:t>And on the number of interactions until some critical energy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200" dirty="0" smtClean="0">
                <a:solidFill>
                  <a:srgbClr val="990000"/>
                </a:solidFill>
              </a:rPr>
              <a:t>(that depends of the energy per nucleon)</a:t>
            </a:r>
            <a:endParaRPr lang="en-US" sz="1200" dirty="0">
              <a:solidFill>
                <a:srgbClr val="99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1238" y="5652017"/>
            <a:ext cx="37316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</a:rPr>
              <a:t>Energy from 10</a:t>
            </a:r>
            <a:r>
              <a:rPr lang="en-US" baseline="30000" dirty="0" smtClean="0">
                <a:solidFill>
                  <a:srgbClr val="990000"/>
                </a:solidFill>
              </a:rPr>
              <a:t>18</a:t>
            </a:r>
            <a:r>
              <a:rPr lang="en-US" dirty="0" smtClean="0">
                <a:solidFill>
                  <a:srgbClr val="990000"/>
                </a:solidFill>
              </a:rPr>
              <a:t> eV to 10</a:t>
            </a:r>
            <a:r>
              <a:rPr lang="en-US" baseline="30000" dirty="0" smtClean="0">
                <a:solidFill>
                  <a:srgbClr val="990000"/>
                </a:solidFill>
              </a:rPr>
              <a:t>19.6</a:t>
            </a:r>
            <a:r>
              <a:rPr lang="en-US" dirty="0" smtClean="0">
                <a:solidFill>
                  <a:srgbClr val="990000"/>
                </a:solidFill>
              </a:rPr>
              <a:t> eV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sz="1600" dirty="0" smtClean="0">
                <a:solidFill>
                  <a:srgbClr val="990000"/>
                </a:solidFill>
              </a:rPr>
              <a:t>(increasing size points with energy)</a:t>
            </a:r>
            <a:endParaRPr lang="en-US" sz="1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12803</TotalTime>
  <Words>802</Words>
  <Application>Microsoft Office PowerPoint</Application>
  <PresentationFormat>On-screen Show (4:3)</PresentationFormat>
  <Paragraphs>230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NimbusRomNo9L-Regu</vt:lpstr>
      <vt:lpstr>Times New Roman</vt:lpstr>
      <vt:lpstr>Tw Cen MT</vt:lpstr>
      <vt:lpstr>Wingdings</vt:lpstr>
      <vt:lpstr>Tema do Office</vt:lpstr>
      <vt:lpstr> Studies and results at  Pierre Auger Observatory</vt:lpstr>
      <vt:lpstr>Pierre Auger Observatory</vt:lpstr>
      <vt:lpstr>Extensive air showers</vt:lpstr>
      <vt:lpstr>Recent Auger results</vt:lpstr>
      <vt:lpstr>Cosmic Rays spectrum</vt:lpstr>
      <vt:lpstr>Anisotropies</vt:lpstr>
      <vt:lpstr>Xmax and cross section</vt:lpstr>
      <vt:lpstr>Xmax</vt:lpstr>
      <vt:lpstr>Composition phase space</vt:lpstr>
      <vt:lpstr>Studies at LIP</vt:lpstr>
      <vt:lpstr>Muon Number</vt:lpstr>
      <vt:lpstr>Xmax and Nμ</vt:lpstr>
      <vt:lpstr>MPD – Muon Profile Depth</vt:lpstr>
      <vt:lpstr>Xmax and Xμmax</vt:lpstr>
      <vt:lpstr>Longitudinal Profile Studies with the Telescopes</vt:lpstr>
      <vt:lpstr>Review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Detectors</vt:lpstr>
      <vt:lpstr>Fluorescence detector</vt:lpstr>
      <vt:lpstr>Recent Results - Energy spectrum</vt:lpstr>
      <vt:lpstr>Shape Variables for the USP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João</dc:creator>
  <cp:lastModifiedBy>Joao Espadanal</cp:lastModifiedBy>
  <cp:revision>516</cp:revision>
  <dcterms:created xsi:type="dcterms:W3CDTF">2011-10-16T13:10:24Z</dcterms:created>
  <dcterms:modified xsi:type="dcterms:W3CDTF">2014-03-22T10:01:37Z</dcterms:modified>
</cp:coreProperties>
</file>