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</p:sldMasterIdLst>
  <p:notesMasterIdLst>
    <p:notesMasterId r:id="rId123"/>
  </p:notesMasterIdLst>
  <p:sldIdLst>
    <p:sldId id="256" r:id="rId3"/>
    <p:sldId id="263" r:id="rId4"/>
    <p:sldId id="350" r:id="rId5"/>
    <p:sldId id="259" r:id="rId6"/>
    <p:sldId id="311" r:id="rId7"/>
    <p:sldId id="313" r:id="rId8"/>
    <p:sldId id="282" r:id="rId9"/>
    <p:sldId id="364" r:id="rId10"/>
    <p:sldId id="325" r:id="rId11"/>
    <p:sldId id="275" r:id="rId12"/>
    <p:sldId id="279" r:id="rId13"/>
    <p:sldId id="368" r:id="rId14"/>
    <p:sldId id="280" r:id="rId15"/>
    <p:sldId id="276" r:id="rId16"/>
    <p:sldId id="365" r:id="rId17"/>
    <p:sldId id="266" r:id="rId18"/>
    <p:sldId id="366" r:id="rId19"/>
    <p:sldId id="363" r:id="rId20"/>
    <p:sldId id="351" r:id="rId21"/>
    <p:sldId id="320" r:id="rId22"/>
    <p:sldId id="357" r:id="rId23"/>
    <p:sldId id="260" r:id="rId24"/>
    <p:sldId id="306" r:id="rId25"/>
    <p:sldId id="307" r:id="rId26"/>
    <p:sldId id="367" r:id="rId27"/>
    <p:sldId id="362" r:id="rId28"/>
    <p:sldId id="281" r:id="rId29"/>
    <p:sldId id="331" r:id="rId30"/>
    <p:sldId id="290" r:id="rId31"/>
    <p:sldId id="291" r:id="rId32"/>
    <p:sldId id="293" r:id="rId33"/>
    <p:sldId id="295" r:id="rId34"/>
    <p:sldId id="294" r:id="rId35"/>
    <p:sldId id="297" r:id="rId36"/>
    <p:sldId id="298" r:id="rId37"/>
    <p:sldId id="335" r:id="rId38"/>
    <p:sldId id="336" r:id="rId39"/>
    <p:sldId id="337" r:id="rId40"/>
    <p:sldId id="369" r:id="rId41"/>
    <p:sldId id="334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39" r:id="rId50"/>
    <p:sldId id="283" r:id="rId51"/>
    <p:sldId id="300" r:id="rId52"/>
    <p:sldId id="287" r:id="rId53"/>
    <p:sldId id="288" r:id="rId54"/>
    <p:sldId id="265" r:id="rId55"/>
    <p:sldId id="268" r:id="rId56"/>
    <p:sldId id="269" r:id="rId57"/>
    <p:sldId id="270" r:id="rId58"/>
    <p:sldId id="271" r:id="rId59"/>
    <p:sldId id="272" r:id="rId60"/>
    <p:sldId id="273" r:id="rId61"/>
    <p:sldId id="274" r:id="rId62"/>
    <p:sldId id="322" r:id="rId63"/>
    <p:sldId id="323" r:id="rId64"/>
    <p:sldId id="262" r:id="rId65"/>
    <p:sldId id="312" r:id="rId66"/>
    <p:sldId id="324" r:id="rId67"/>
    <p:sldId id="326" r:id="rId68"/>
    <p:sldId id="327" r:id="rId69"/>
    <p:sldId id="328" r:id="rId70"/>
    <p:sldId id="329" r:id="rId71"/>
    <p:sldId id="330" r:id="rId72"/>
    <p:sldId id="292" r:id="rId73"/>
    <p:sldId id="332" r:id="rId74"/>
    <p:sldId id="341" r:id="rId75"/>
    <p:sldId id="333" r:id="rId76"/>
    <p:sldId id="299" r:id="rId77"/>
    <p:sldId id="340" r:id="rId78"/>
    <p:sldId id="296" r:id="rId79"/>
    <p:sldId id="301" r:id="rId80"/>
    <p:sldId id="302" r:id="rId81"/>
    <p:sldId id="303" r:id="rId82"/>
    <p:sldId id="304" r:id="rId83"/>
    <p:sldId id="342" r:id="rId84"/>
    <p:sldId id="344" r:id="rId85"/>
    <p:sldId id="343" r:id="rId86"/>
    <p:sldId id="345" r:id="rId87"/>
    <p:sldId id="346" r:id="rId88"/>
    <p:sldId id="347" r:id="rId89"/>
    <p:sldId id="348" r:id="rId90"/>
    <p:sldId id="349" r:id="rId91"/>
    <p:sldId id="377" r:id="rId92"/>
    <p:sldId id="378" r:id="rId93"/>
    <p:sldId id="264" r:id="rId94"/>
    <p:sldId id="352" r:id="rId95"/>
    <p:sldId id="358" r:id="rId96"/>
    <p:sldId id="359" r:id="rId97"/>
    <p:sldId id="360" r:id="rId98"/>
    <p:sldId id="317" r:id="rId99"/>
    <p:sldId id="379" r:id="rId100"/>
    <p:sldId id="380" r:id="rId101"/>
    <p:sldId id="381" r:id="rId102"/>
    <p:sldId id="382" r:id="rId103"/>
    <p:sldId id="383" r:id="rId104"/>
    <p:sldId id="384" r:id="rId105"/>
    <p:sldId id="385" r:id="rId106"/>
    <p:sldId id="386" r:id="rId107"/>
    <p:sldId id="387" r:id="rId108"/>
    <p:sldId id="388" r:id="rId109"/>
    <p:sldId id="400" r:id="rId110"/>
    <p:sldId id="389" r:id="rId111"/>
    <p:sldId id="390" r:id="rId112"/>
    <p:sldId id="391" r:id="rId113"/>
    <p:sldId id="392" r:id="rId114"/>
    <p:sldId id="393" r:id="rId115"/>
    <p:sldId id="394" r:id="rId116"/>
    <p:sldId id="395" r:id="rId117"/>
    <p:sldId id="396" r:id="rId118"/>
    <p:sldId id="397" r:id="rId119"/>
    <p:sldId id="398" r:id="rId120"/>
    <p:sldId id="399" r:id="rId121"/>
    <p:sldId id="401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B6126"/>
    <a:srgbClr val="F39D03"/>
    <a:srgbClr val="CC0099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BB2B3-9AF0-4284-ADDA-C9E74F2121D7}" type="datetimeFigureOut">
              <a:rPr lang="en-US" smtClean="0"/>
              <a:pPr/>
              <a:t>1/13/2009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1F0F9-F45F-48F0-BE2B-8EDF3801E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0"/>
            <a:ext cx="4800600" cy="3600450"/>
          </a:xfrm>
        </p:spPr>
      </p:sp>
      <p:sp>
        <p:nvSpPr>
          <p:cNvPr id="1648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98488" y="0"/>
            <a:ext cx="4795838" cy="3598863"/>
          </a:xfrm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ECF72-BDC0-4912-A2E0-099F51019787}" type="slidenum">
              <a:rPr lang="en-US"/>
              <a:pPr/>
              <a:t>84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E2F7A-7796-4E84-A8CA-96E62BCC2EB2}" type="slidenum">
              <a:rPr lang="en-GB"/>
              <a:pPr/>
              <a:t>23</a:t>
            </a:fld>
            <a:endParaRPr lang="en-GB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98488" y="0"/>
            <a:ext cx="4795838" cy="3598863"/>
          </a:xfrm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98488" y="0"/>
            <a:ext cx="4795838" cy="3598863"/>
          </a:xfrm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1F0F9-F45F-48F0-BE2B-8EDF3801E5E5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hoton_12_0deg.xz copy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571672">
            <a:off x="-2462427" y="-3316352"/>
            <a:ext cx="12446958" cy="1281879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357686" y="1285860"/>
            <a:ext cx="4786314" cy="15895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0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4572000" cy="321471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172346" y="208670"/>
            <a:ext cx="490566" cy="720000"/>
            <a:chOff x="8153400" y="-1643098"/>
            <a:chExt cx="490566" cy="720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153400" y="-1643098"/>
              <a:ext cx="490566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6" descr="Picture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06695" y="-1607098"/>
              <a:ext cx="383977" cy="648000"/>
            </a:xfrm>
            <a:prstGeom prst="rect">
              <a:avLst/>
            </a:prstGeom>
            <a:noFill/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8339162" y="208670"/>
            <a:ext cx="742913" cy="720000"/>
            <a:chOff x="9929850" y="-1643098"/>
            <a:chExt cx="742913" cy="720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929850" y="-1643098"/>
              <a:ext cx="742913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ugerFD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9953658" y="-1614526"/>
              <a:ext cx="693943" cy="66679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7696220" y="208670"/>
            <a:ext cx="607191" cy="720000"/>
            <a:chOff x="8929717" y="-1571660"/>
            <a:chExt cx="607191" cy="720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29717" y="-1571660"/>
              <a:ext cx="607191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GAW1 copy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989229" y="-1535941"/>
              <a:ext cx="488166" cy="64856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6500826" y="208670"/>
            <a:ext cx="633442" cy="720000"/>
            <a:chOff x="7500958" y="-1607379"/>
            <a:chExt cx="633442" cy="720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7500958" y="-1607379"/>
              <a:ext cx="633442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170741 copy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552378" y="-1425974"/>
              <a:ext cx="530603" cy="35719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oConteu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hoton_12_0deg.xz copy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571672">
            <a:off x="-2462427" y="-3316352"/>
            <a:ext cx="12446958" cy="12818793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-24"/>
            <a:ext cx="9144000" cy="68580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6"/>
          <p:cNvGrpSpPr/>
          <p:nvPr userDrawn="1"/>
        </p:nvGrpSpPr>
        <p:grpSpPr>
          <a:xfrm>
            <a:off x="7172346" y="208670"/>
            <a:ext cx="490566" cy="720000"/>
            <a:chOff x="8153400" y="-1643098"/>
            <a:chExt cx="490566" cy="720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153400" y="-1643098"/>
              <a:ext cx="490566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6" descr="Picture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06695" y="-1607098"/>
              <a:ext cx="383977" cy="648000"/>
            </a:xfrm>
            <a:prstGeom prst="rect">
              <a:avLst/>
            </a:prstGeom>
            <a:noFill/>
          </p:spPr>
        </p:pic>
      </p:grpSp>
      <p:grpSp>
        <p:nvGrpSpPr>
          <p:cNvPr id="3" name="Group 13"/>
          <p:cNvGrpSpPr/>
          <p:nvPr userDrawn="1"/>
        </p:nvGrpSpPr>
        <p:grpSpPr>
          <a:xfrm>
            <a:off x="8339162" y="208670"/>
            <a:ext cx="742913" cy="720000"/>
            <a:chOff x="9929850" y="-1643098"/>
            <a:chExt cx="742913" cy="720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929850" y="-1643098"/>
              <a:ext cx="742913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ugerFD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9953658" y="-1614526"/>
              <a:ext cx="693943" cy="666790"/>
            </a:xfrm>
            <a:prstGeom prst="rect">
              <a:avLst/>
            </a:prstGeom>
          </p:spPr>
        </p:pic>
      </p:grpSp>
      <p:grpSp>
        <p:nvGrpSpPr>
          <p:cNvPr id="4" name="Group 14"/>
          <p:cNvGrpSpPr/>
          <p:nvPr userDrawn="1"/>
        </p:nvGrpSpPr>
        <p:grpSpPr>
          <a:xfrm>
            <a:off x="7696220" y="208670"/>
            <a:ext cx="607191" cy="720000"/>
            <a:chOff x="8929717" y="-1571660"/>
            <a:chExt cx="607191" cy="720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29717" y="-1571660"/>
              <a:ext cx="607191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GAW1 copy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989229" y="-1535941"/>
              <a:ext cx="488166" cy="648562"/>
            </a:xfrm>
            <a:prstGeom prst="rect">
              <a:avLst/>
            </a:prstGeom>
          </p:spPr>
        </p:pic>
      </p:grpSp>
      <p:grpSp>
        <p:nvGrpSpPr>
          <p:cNvPr id="5" name="Group 17"/>
          <p:cNvGrpSpPr/>
          <p:nvPr userDrawn="1"/>
        </p:nvGrpSpPr>
        <p:grpSpPr>
          <a:xfrm>
            <a:off x="6500826" y="208670"/>
            <a:ext cx="633442" cy="720000"/>
            <a:chOff x="7500958" y="-1607379"/>
            <a:chExt cx="633442" cy="720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7500958" y="-1607379"/>
              <a:ext cx="633442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170741 copy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552378" y="-1425974"/>
              <a:ext cx="530603" cy="357190"/>
            </a:xfrm>
            <a:prstGeom prst="rect">
              <a:avLst/>
            </a:prstGeom>
          </p:spPr>
        </p:pic>
      </p:grpSp>
      <p:sp>
        <p:nvSpPr>
          <p:cNvPr id="21" name="Title 7"/>
          <p:cNvSpPr>
            <a:spLocks noGrp="1"/>
          </p:cNvSpPr>
          <p:nvPr>
            <p:ph type="ctrTitle"/>
          </p:nvPr>
        </p:nvSpPr>
        <p:spPr>
          <a:xfrm>
            <a:off x="0" y="0"/>
            <a:ext cx="6429388" cy="6429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214313" y="1643063"/>
            <a:ext cx="4572000" cy="4643437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>
                <a:latin typeface="Myriad Web" pitchFamily="34" charset="0"/>
              </a:defRPr>
            </a:lvl1pPr>
            <a:lvl2pPr>
              <a:buClr>
                <a:schemeClr val="tx2"/>
              </a:buClr>
              <a:defRPr b="0">
                <a:latin typeface="Myriad Web" pitchFamily="34" charset="0"/>
              </a:defRPr>
            </a:lvl2pPr>
            <a:lvl3pPr>
              <a:buClr>
                <a:schemeClr val="tx2"/>
              </a:buClr>
              <a:defRPr b="0">
                <a:latin typeface="Myriad Web" pitchFamily="34" charset="0"/>
              </a:defRPr>
            </a:lvl3pPr>
            <a:lvl4pPr>
              <a:buClr>
                <a:schemeClr val="tx2"/>
              </a:buClr>
              <a:defRPr b="0">
                <a:latin typeface="Myriad Web" pitchFamily="34" charset="0"/>
              </a:defRPr>
            </a:lvl4pPr>
            <a:lvl5pPr>
              <a:buClr>
                <a:schemeClr val="tx2"/>
              </a:buClr>
              <a:defRPr b="0">
                <a:latin typeface="Myriad Web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Date Placeholder 21"/>
          <p:cNvSpPr>
            <a:spLocks noGrp="1"/>
          </p:cNvSpPr>
          <p:nvPr>
            <p:ph type="dt" sz="half" idx="11"/>
          </p:nvPr>
        </p:nvSpPr>
        <p:spPr>
          <a:xfrm>
            <a:off x="0" y="6572272"/>
            <a:ext cx="2011680" cy="28572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28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8643966" y="6572272"/>
            <a:ext cx="500066" cy="28575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902B7B-9ECF-4CC8-8A90-F46D22273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ooter Placeholder 24"/>
          <p:cNvSpPr>
            <a:spLocks noGrp="1"/>
          </p:cNvSpPr>
          <p:nvPr>
            <p:ph type="ftr" sz="quarter" idx="13"/>
          </p:nvPr>
        </p:nvSpPr>
        <p:spPr>
          <a:xfrm>
            <a:off x="2957954" y="6572272"/>
            <a:ext cx="3200400" cy="28572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pt-PT" smtClean="0"/>
              <a:t>Pedro Assis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hoton_12_0deg.xz copy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571672">
            <a:off x="-2462427" y="-3316352"/>
            <a:ext cx="12446958" cy="12818793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-24"/>
            <a:ext cx="9144000" cy="68580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6"/>
          <p:cNvGrpSpPr/>
          <p:nvPr userDrawn="1"/>
        </p:nvGrpSpPr>
        <p:grpSpPr>
          <a:xfrm>
            <a:off x="7172346" y="208670"/>
            <a:ext cx="490566" cy="720000"/>
            <a:chOff x="8153400" y="-1643098"/>
            <a:chExt cx="490566" cy="720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153400" y="-1643098"/>
              <a:ext cx="490566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6" descr="Picture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06695" y="-1607098"/>
              <a:ext cx="383977" cy="648000"/>
            </a:xfrm>
            <a:prstGeom prst="rect">
              <a:avLst/>
            </a:prstGeom>
            <a:noFill/>
          </p:spPr>
        </p:pic>
      </p:grpSp>
      <p:grpSp>
        <p:nvGrpSpPr>
          <p:cNvPr id="3" name="Group 13"/>
          <p:cNvGrpSpPr/>
          <p:nvPr userDrawn="1"/>
        </p:nvGrpSpPr>
        <p:grpSpPr>
          <a:xfrm>
            <a:off x="8339162" y="208670"/>
            <a:ext cx="742913" cy="720000"/>
            <a:chOff x="9929850" y="-1643098"/>
            <a:chExt cx="742913" cy="720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929850" y="-1643098"/>
              <a:ext cx="742913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ugerFD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9953658" y="-1614526"/>
              <a:ext cx="693943" cy="666790"/>
            </a:xfrm>
            <a:prstGeom prst="rect">
              <a:avLst/>
            </a:prstGeom>
          </p:spPr>
        </p:pic>
      </p:grpSp>
      <p:grpSp>
        <p:nvGrpSpPr>
          <p:cNvPr id="4" name="Group 14"/>
          <p:cNvGrpSpPr/>
          <p:nvPr userDrawn="1"/>
        </p:nvGrpSpPr>
        <p:grpSpPr>
          <a:xfrm>
            <a:off x="7696220" y="208670"/>
            <a:ext cx="607191" cy="720000"/>
            <a:chOff x="8929717" y="-1571660"/>
            <a:chExt cx="607191" cy="720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29717" y="-1571660"/>
              <a:ext cx="607191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GAW1 copy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989229" y="-1535941"/>
              <a:ext cx="488166" cy="648562"/>
            </a:xfrm>
            <a:prstGeom prst="rect">
              <a:avLst/>
            </a:prstGeom>
          </p:spPr>
        </p:pic>
      </p:grpSp>
      <p:grpSp>
        <p:nvGrpSpPr>
          <p:cNvPr id="5" name="Group 17"/>
          <p:cNvGrpSpPr/>
          <p:nvPr userDrawn="1"/>
        </p:nvGrpSpPr>
        <p:grpSpPr>
          <a:xfrm>
            <a:off x="6500826" y="208670"/>
            <a:ext cx="633442" cy="720000"/>
            <a:chOff x="7500958" y="-1607379"/>
            <a:chExt cx="633442" cy="720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7500958" y="-1607379"/>
              <a:ext cx="633442" cy="72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170741 copy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552378" y="-1425974"/>
              <a:ext cx="530603" cy="357190"/>
            </a:xfrm>
            <a:prstGeom prst="rect">
              <a:avLst/>
            </a:prstGeom>
          </p:spPr>
        </p:pic>
      </p:grpSp>
      <p:sp>
        <p:nvSpPr>
          <p:cNvPr id="21" name="Title 7"/>
          <p:cNvSpPr>
            <a:spLocks noGrp="1"/>
          </p:cNvSpPr>
          <p:nvPr>
            <p:ph type="ctrTitle"/>
          </p:nvPr>
        </p:nvSpPr>
        <p:spPr>
          <a:xfrm>
            <a:off x="0" y="0"/>
            <a:ext cx="6429388" cy="6429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0" name="Date Placeholder 21"/>
          <p:cNvSpPr>
            <a:spLocks noGrp="1"/>
          </p:cNvSpPr>
          <p:nvPr>
            <p:ph type="dt" sz="half" idx="11"/>
          </p:nvPr>
        </p:nvSpPr>
        <p:spPr>
          <a:xfrm>
            <a:off x="0" y="6572272"/>
            <a:ext cx="2011680" cy="28572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2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8643966" y="6572272"/>
            <a:ext cx="500066" cy="28575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BB5E19-F10A-4C2F-BF6F-11C513378A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4"/>
          <p:cNvSpPr>
            <a:spLocks noGrp="1"/>
          </p:cNvSpPr>
          <p:nvPr>
            <p:ph type="ftr" sz="quarter" idx="13"/>
          </p:nvPr>
        </p:nvSpPr>
        <p:spPr>
          <a:xfrm>
            <a:off x="2957954" y="6572272"/>
            <a:ext cx="3200400" cy="28572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pt-PT" smtClean="0"/>
              <a:t>Pedro Assis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78592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8592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57DC2-9B8C-455B-A31B-17156877996F}" type="datetimeFigureOut">
              <a:rPr lang="pt-PT"/>
              <a:pPr>
                <a:defRPr/>
              </a:pPr>
              <a:t>13-01-2009</a:t>
            </a:fld>
            <a:endParaRPr lang="pt-PT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A8C7-CF1D-4F7B-805B-ED6A7B4D9634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5720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C0F5-501F-4610-92EC-F78AAF3EE0F8}" type="datetimeFigureOut">
              <a:rPr lang="pt-PT"/>
              <a:pPr>
                <a:defRPr/>
              </a:pPr>
              <a:t>13-01-2009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9100A-7C13-4DA4-84A8-7FE4A59F8B3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94E162-73EB-4D46-A26C-D220C3C5A09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DBD47-8BCE-4DC7-B253-3FAE72317B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C0F5-501F-4610-92EC-F78AAF3EE0F8}" type="datetimeFigureOut">
              <a:rPr lang="pt-PT" smtClean="0"/>
              <a:pPr>
                <a:defRPr/>
              </a:pPr>
              <a:t>13-01-2009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9100A-7C13-4DA4-84A8-7FE4A59F8B3D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DBD47-8BCE-4DC7-B253-3FAE72317B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21"/>
          <p:cNvSpPr>
            <a:spLocks noGrp="1"/>
          </p:cNvSpPr>
          <p:nvPr>
            <p:ph type="dt" sz="half" idx="2"/>
          </p:nvPr>
        </p:nvSpPr>
        <p:spPr>
          <a:xfrm>
            <a:off x="0" y="6572272"/>
            <a:ext cx="2011680" cy="28572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17" name="Slide Number Placeholder 23"/>
          <p:cNvSpPr>
            <a:spLocks noGrp="1"/>
          </p:cNvSpPr>
          <p:nvPr>
            <p:ph type="sldNum" sz="quarter" idx="4"/>
          </p:nvPr>
        </p:nvSpPr>
        <p:spPr>
          <a:xfrm>
            <a:off x="8643966" y="6572272"/>
            <a:ext cx="500066" cy="28575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BB5E19-F10A-4C2F-BF6F-11C513378A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24"/>
          <p:cNvSpPr>
            <a:spLocks noGrp="1"/>
          </p:cNvSpPr>
          <p:nvPr>
            <p:ph type="ftr" sz="quarter" idx="3"/>
          </p:nvPr>
        </p:nvSpPr>
        <p:spPr>
          <a:xfrm>
            <a:off x="2957954" y="6572272"/>
            <a:ext cx="3200400" cy="28572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pt-PT" smtClean="0"/>
              <a:t>Pedro Assis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560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sp>
        <p:nvSpPr>
          <p:cNvPr id="256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2BBB5E19-F10A-4C2F-BF6F-11C513378A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ger.org/photos/megapix/panorama/DSC01655.jpg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0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4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61.jpeg"/><Relationship Id="rId4" Type="http://schemas.openxmlformats.org/officeDocument/2006/relationships/image" Target="../media/image147.jpeg"/><Relationship Id="rId9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0.png"/><Relationship Id="rId7" Type="http://schemas.openxmlformats.org/officeDocument/2006/relationships/image" Target="../media/image183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5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1142984"/>
            <a:ext cx="6286512" cy="2500330"/>
          </a:xfrm>
        </p:spPr>
        <p:txBody>
          <a:bodyPr>
            <a:normAutofit fontScale="90000"/>
          </a:bodyPr>
          <a:lstStyle/>
          <a:p>
            <a:pPr algn="r"/>
            <a:r>
              <a:rPr lang="pt-PT" dirty="0" smtClean="0"/>
              <a:t>Data </a:t>
            </a:r>
            <a:r>
              <a:rPr lang="pt-PT" dirty="0" err="1" smtClean="0"/>
              <a:t>Acquisition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Performance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br>
              <a:rPr lang="pt-PT" dirty="0" smtClean="0"/>
            </a:b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Cosmic</a:t>
            </a:r>
            <a:r>
              <a:rPr lang="pt-PT" dirty="0" smtClean="0"/>
              <a:t> </a:t>
            </a:r>
            <a:r>
              <a:rPr lang="pt-PT" dirty="0" err="1" smtClean="0"/>
              <a:t>Ray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PT" dirty="0" smtClean="0"/>
              <a:t>Pedro Jorge Santos Assis</a:t>
            </a:r>
          </a:p>
          <a:p>
            <a:pPr algn="ctr"/>
            <a:r>
              <a:rPr lang="pt-PT" dirty="0" smtClean="0"/>
              <a:t>IST</a:t>
            </a:r>
          </a:p>
          <a:p>
            <a:pPr algn="ctr"/>
            <a:r>
              <a:rPr lang="pt-PT" dirty="0" smtClean="0"/>
              <a:t>14/01/2009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LIP-PAD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8" descr="placa_tr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000108"/>
            <a:ext cx="3690049" cy="26909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2844" y="785794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</a:t>
            </a:r>
            <a:r>
              <a:rPr lang="pt-BR" dirty="0" smtClean="0"/>
              <a:t>Placa Aquisição Dados”</a:t>
            </a:r>
          </a:p>
          <a:p>
            <a:r>
              <a:rPr lang="pt-BR" dirty="0" smtClean="0"/>
              <a:t>6 analogue channels (100MHz)</a:t>
            </a:r>
          </a:p>
          <a:p>
            <a:r>
              <a:rPr lang="pt-BR" dirty="0" smtClean="0"/>
              <a:t>Time measurement (ns)</a:t>
            </a:r>
          </a:p>
          <a:p>
            <a:r>
              <a:rPr lang="pt-BR" dirty="0" smtClean="0"/>
              <a:t>Fully </a:t>
            </a:r>
            <a:r>
              <a:rPr lang="pt-BR" dirty="0" smtClean="0"/>
              <a:t>reprogrammable</a:t>
            </a:r>
            <a:endParaRPr lang="en-US" dirty="0"/>
          </a:p>
        </p:txBody>
      </p:sp>
      <p:pic>
        <p:nvPicPr>
          <p:cNvPr id="11" name="Picture 10" descr="lip-pad-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714620"/>
            <a:ext cx="6193395" cy="3800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100</a:t>
            </a:fld>
            <a:endParaRPr lang="en-GB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28" y="830118"/>
            <a:ext cx="6229372" cy="602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Euso</a:t>
            </a:r>
            <a:r>
              <a:rPr lang="pt-PT" dirty="0" smtClean="0"/>
              <a:t> </a:t>
            </a:r>
            <a:r>
              <a:rPr lang="pt-PT" dirty="0" err="1" smtClean="0"/>
              <a:t>trig</a:t>
            </a:r>
            <a:r>
              <a:rPr lang="pt-PT" dirty="0" smtClean="0"/>
              <a:t> </a:t>
            </a:r>
            <a:r>
              <a:rPr lang="pt-PT" dirty="0" err="1" smtClean="0"/>
              <a:t>eff</a:t>
            </a:r>
            <a:r>
              <a:rPr lang="pt-PT" dirty="0" smtClean="0"/>
              <a:t> vs </a:t>
            </a:r>
            <a:r>
              <a:rPr lang="pt-PT" dirty="0" err="1" smtClean="0"/>
              <a:t>energy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101</a:t>
            </a:fld>
            <a:endParaRPr lang="en-GB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942" y="2071678"/>
            <a:ext cx="888411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86380" y="621508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FTR- </a:t>
            </a:r>
            <a:r>
              <a:rPr lang="pt-PT" dirty="0" err="1" smtClean="0"/>
              <a:t>Fake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102</a:t>
            </a:fld>
            <a:endParaRPr lang="en-GB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5866549" cy="343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Ch</a:t>
            </a:r>
            <a:r>
              <a:rPr lang="pt-PT" dirty="0" smtClean="0"/>
              <a:t> lateral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103</a:t>
            </a:fld>
            <a:endParaRPr lang="en-GB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35814"/>
            <a:ext cx="6773143" cy="53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104</a:t>
            </a:fld>
            <a:endParaRPr lang="en-GB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558636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105</a:t>
            </a:fld>
            <a:endParaRPr lang="en-GB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93031"/>
            <a:ext cx="6068948" cy="42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106</a:t>
            </a:fld>
            <a:endParaRPr lang="en-GB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86328" cy="377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1830" y="3678128"/>
            <a:ext cx="6272202" cy="31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16600" dirty="0" smtClean="0"/>
              <a:t>GZK</a:t>
            </a:r>
            <a:endParaRPr lang="en-US" sz="1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loss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7158" y="928670"/>
            <a:ext cx="3009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Expansion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Universe</a:t>
            </a:r>
            <a:endParaRPr lang="pt-PT" dirty="0" smtClean="0"/>
          </a:p>
          <a:p>
            <a:r>
              <a:rPr lang="pt-PT" dirty="0" err="1" smtClean="0"/>
              <a:t>Pair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Photonpion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en-US" dirty="0"/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71480"/>
            <a:ext cx="4030806" cy="386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5786" y="4000504"/>
            <a:ext cx="3940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Compton</a:t>
            </a:r>
            <a:r>
              <a:rPr lang="pt-PT" dirty="0" smtClean="0"/>
              <a:t> </a:t>
            </a:r>
            <a:r>
              <a:rPr lang="pt-PT" dirty="0" err="1" smtClean="0"/>
              <a:t>interactions</a:t>
            </a:r>
            <a:endParaRPr lang="pt-PT" dirty="0" smtClean="0"/>
          </a:p>
          <a:p>
            <a:r>
              <a:rPr lang="pt-PT" dirty="0" err="1" smtClean="0"/>
              <a:t>Pair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nucleous</a:t>
            </a:r>
            <a:endParaRPr lang="pt-PT" dirty="0" smtClean="0"/>
          </a:p>
          <a:p>
            <a:r>
              <a:rPr lang="pt-PT" dirty="0" err="1" smtClean="0"/>
              <a:t>Photodisintegration</a:t>
            </a:r>
            <a:endParaRPr lang="pt-PT" dirty="0" smtClean="0"/>
          </a:p>
          <a:p>
            <a:r>
              <a:rPr lang="pt-PT" dirty="0" err="1" smtClean="0"/>
              <a:t>Hadron</a:t>
            </a:r>
            <a:r>
              <a:rPr lang="pt-PT" dirty="0" smtClean="0"/>
              <a:t> </a:t>
            </a:r>
            <a:r>
              <a:rPr lang="pt-PT" dirty="0" err="1" smtClean="0"/>
              <a:t>photoproduction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109</a:t>
            </a:fld>
            <a:endParaRPr lang="en-GB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701507" cy="374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LIP-PAD @ ULTRA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9" name="Picture 4" descr="IMGP1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7618" y="214290"/>
            <a:ext cx="2536809" cy="1863953"/>
          </a:xfrm>
          <a:prstGeom prst="rect">
            <a:avLst/>
          </a:prstGeom>
          <a:noFill/>
        </p:spPr>
      </p:pic>
      <p:pic>
        <p:nvPicPr>
          <p:cNvPr id="8" name="Picture 6" descr="IMGP1061"/>
          <p:cNvPicPr>
            <a:picLocks noChangeAspect="1" noChangeArrowheads="1"/>
          </p:cNvPicPr>
          <p:nvPr/>
        </p:nvPicPr>
        <p:blipFill>
          <a:blip r:embed="rId3"/>
          <a:srcRect t="15606"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pic>
        <p:nvPicPr>
          <p:cNvPr id="11" name="Picture 14" descr="IMGP1062"/>
          <p:cNvPicPr>
            <a:picLocks noChangeAspect="1" noChangeArrowheads="1"/>
          </p:cNvPicPr>
          <p:nvPr/>
        </p:nvPicPr>
        <p:blipFill>
          <a:blip r:embed="rId4" cstate="print"/>
          <a:srcRect l="27384" t="31335" r="46247" b="9981"/>
          <a:stretch>
            <a:fillRect/>
          </a:stretch>
        </p:blipFill>
        <p:spPr bwMode="auto">
          <a:xfrm>
            <a:off x="142844" y="714356"/>
            <a:ext cx="1785950" cy="2981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IMGP1068"/>
          <p:cNvPicPr>
            <a:picLocks noChangeAspect="1" noChangeArrowheads="1"/>
          </p:cNvPicPr>
          <p:nvPr/>
        </p:nvPicPr>
        <p:blipFill>
          <a:blip r:embed="rId5" cstate="print"/>
          <a:srcRect l="9144" t="14617"/>
          <a:stretch>
            <a:fillRect/>
          </a:stretch>
        </p:blipFill>
        <p:spPr bwMode="auto">
          <a:xfrm>
            <a:off x="2286017" y="3643314"/>
            <a:ext cx="4143371" cy="292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placa_tr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071942"/>
            <a:ext cx="2547041" cy="185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110</a:t>
            </a:fld>
            <a:endParaRPr lang="en-GB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496" y="1127640"/>
            <a:ext cx="6415007" cy="460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just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GZK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111</a:t>
            </a:fld>
            <a:endParaRPr lang="en-GB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948" y="819207"/>
            <a:ext cx="8044104" cy="603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112</a:t>
            </a:fld>
            <a:endParaRPr lang="en-GB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5243272" cy="348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290" y="3271846"/>
            <a:ext cx="5524710" cy="358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113</a:t>
            </a:fld>
            <a:endParaRPr lang="en-GB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42" y="728752"/>
            <a:ext cx="7705716" cy="540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114</a:t>
            </a:fld>
            <a:endParaRPr lang="en-GB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533" y="896567"/>
            <a:ext cx="6128933" cy="506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115</a:t>
            </a:fld>
            <a:endParaRPr lang="en-GB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5472" y="1062085"/>
            <a:ext cx="6713056" cy="579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116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606" y="877498"/>
            <a:ext cx="6300788" cy="510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117</a:t>
            </a:fld>
            <a:endParaRPr lang="en-GB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288" y="1730354"/>
            <a:ext cx="6567424" cy="339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118</a:t>
            </a:fld>
            <a:endParaRPr lang="en-GB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770" y="1088834"/>
            <a:ext cx="5824459" cy="468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119</a:t>
            </a:fld>
            <a:endParaRPr lang="en-GB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602" y="468559"/>
            <a:ext cx="7762795" cy="592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ULTRA </a:t>
            </a:r>
            <a:r>
              <a:rPr lang="pt-PT" dirty="0" err="1" smtClean="0"/>
              <a:t>event</a:t>
            </a:r>
            <a:r>
              <a:rPr lang="pt-PT" dirty="0" smtClean="0"/>
              <a:t> w/ </a:t>
            </a:r>
            <a:r>
              <a:rPr lang="pt-PT" dirty="0" err="1" smtClean="0"/>
              <a:t>Cherenkov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3752845" cy="227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3752845" cy="227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214422"/>
            <a:ext cx="3752845" cy="227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7573190" y="3856834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7158" y="3071810"/>
            <a:ext cx="165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latin typeface="Calibri" pitchFamily="34" charset="0"/>
              </a:rPr>
              <a:t>High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Gain</a:t>
            </a:r>
            <a:r>
              <a:rPr lang="pt-PT" dirty="0" smtClean="0">
                <a:latin typeface="Calibri" pitchFamily="34" charset="0"/>
              </a:rPr>
              <a:t> PMTs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37355" y="3643314"/>
            <a:ext cx="16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latin typeface="Calibri" pitchFamily="34" charset="0"/>
              </a:rPr>
              <a:t>Low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Gain</a:t>
            </a:r>
            <a:r>
              <a:rPr lang="pt-PT" dirty="0" smtClean="0">
                <a:latin typeface="Calibri" pitchFamily="34" charset="0"/>
              </a:rPr>
              <a:t> PMTs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15074" y="4429132"/>
            <a:ext cx="2643206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Calibri" pitchFamily="34" charset="0"/>
              </a:rPr>
              <a:t>Cherenkov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Light</a:t>
            </a:r>
            <a:r>
              <a:rPr lang="pt-PT" dirty="0" smtClean="0">
                <a:latin typeface="Calibri" pitchFamily="34" charset="0"/>
              </a:rPr>
              <a:t> @ </a:t>
            </a:r>
            <a:r>
              <a:rPr lang="pt-PT" dirty="0" err="1" smtClean="0">
                <a:latin typeface="Calibri" pitchFamily="34" charset="0"/>
              </a:rPr>
              <a:t>UVScope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6537339" y="346392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715008" y="3714752"/>
            <a:ext cx="178595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Calibri" pitchFamily="34" charset="0"/>
              </a:rPr>
              <a:t>Central </a:t>
            </a:r>
            <a:r>
              <a:rPr lang="pt-PT" dirty="0" err="1" smtClean="0">
                <a:latin typeface="Calibri" pitchFamily="34" charset="0"/>
              </a:rPr>
              <a:t>Station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00628" y="5572140"/>
            <a:ext cx="3786214" cy="10001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ULTRA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first</a:t>
            </a:r>
            <a:r>
              <a:rPr lang="pt-PT" dirty="0" smtClean="0"/>
              <a:t> </a:t>
            </a:r>
            <a:r>
              <a:rPr lang="pt-PT" dirty="0" err="1" smtClean="0"/>
              <a:t>experiment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reflected</a:t>
            </a:r>
            <a:r>
              <a:rPr lang="pt-PT" dirty="0" smtClean="0"/>
              <a:t> </a:t>
            </a:r>
            <a:r>
              <a:rPr lang="pt-PT" dirty="0" err="1" smtClean="0"/>
              <a:t>Cherenkov</a:t>
            </a:r>
            <a:r>
              <a:rPr lang="pt-PT" dirty="0" smtClean="0"/>
              <a:t> </a:t>
            </a:r>
            <a:r>
              <a:rPr lang="pt-PT" dirty="0" err="1" smtClean="0"/>
              <a:t>Light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EAS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1" grpId="0" animBg="1"/>
      <p:bldP spid="2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120</a:t>
            </a:fld>
            <a:endParaRPr lang="en-GB"/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02707"/>
            <a:ext cx="4725668" cy="485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714752"/>
            <a:ext cx="2915493" cy="247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LIP-PAD @ TRC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8" descr="placa_tr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357694"/>
            <a:ext cx="2179600" cy="1589439"/>
          </a:xfrm>
          <a:prstGeom prst="rect">
            <a:avLst/>
          </a:prstGeom>
          <a:noFill/>
        </p:spPr>
      </p:pic>
      <p:pic>
        <p:nvPicPr>
          <p:cNvPr id="8" name="Picture 13" descr="Amadora_2de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787579"/>
            <a:ext cx="3521071" cy="264142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6716" y="1214422"/>
            <a:ext cx="322149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LPV3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6" descr="lippadcsch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4088" y="1285859"/>
            <a:ext cx="3307068" cy="2479483"/>
          </a:xfrm>
          <a:prstGeom prst="rect">
            <a:avLst/>
          </a:prstGeom>
        </p:spPr>
      </p:pic>
      <p:pic>
        <p:nvPicPr>
          <p:cNvPr id="9" name="Picture 8" descr="12-Jan-09 11-25-39 AM.jpg"/>
          <p:cNvPicPr>
            <a:picLocks noChangeAspect="1"/>
          </p:cNvPicPr>
          <p:nvPr/>
        </p:nvPicPr>
        <p:blipFill>
          <a:blip r:embed="rId3" cstate="print"/>
          <a:srcRect l="4073" t="12865" r="4276" b="9947"/>
          <a:stretch>
            <a:fillRect/>
          </a:stretch>
        </p:blipFill>
        <p:spPr>
          <a:xfrm>
            <a:off x="5740267" y="4357694"/>
            <a:ext cx="3214710" cy="1714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596" y="857232"/>
            <a:ext cx="300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LPV3</a:t>
            </a:r>
          </a:p>
          <a:p>
            <a:r>
              <a:rPr lang="pt-BR" dirty="0" smtClean="0"/>
              <a:t>“Lip-Pad Version 3”</a:t>
            </a:r>
          </a:p>
          <a:p>
            <a:r>
              <a:rPr lang="pt-BR" dirty="0" smtClean="0"/>
              <a:t>+Speed </a:t>
            </a:r>
          </a:p>
          <a:p>
            <a:r>
              <a:rPr lang="pt-BR" dirty="0" smtClean="0"/>
              <a:t>+ Processor</a:t>
            </a:r>
          </a:p>
          <a:p>
            <a:r>
              <a:rPr lang="pt-BR" dirty="0" smtClean="0"/>
              <a:t>+ Network communication</a:t>
            </a:r>
          </a:p>
          <a:p>
            <a:r>
              <a:rPr lang="pt-BR" dirty="0" smtClean="0"/>
              <a:t>+ HW control capability</a:t>
            </a:r>
          </a:p>
        </p:txBody>
      </p:sp>
      <p:pic>
        <p:nvPicPr>
          <p:cNvPr id="11" name="Picture 10" descr="esquemaP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429000"/>
            <a:ext cx="5286412" cy="2549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z="2400" b="1" smtClean="0">
                <a:latin typeface="Calibri" pitchFamily="34" charset="0"/>
              </a:rPr>
              <a:t>IST, 14/01/2009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z="2400" b="1" smtClean="0">
                <a:latin typeface="Calibri" pitchFamily="34" charset="0"/>
              </a:rPr>
              <a:pPr/>
              <a:t>15</a:t>
            </a:fld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z="2400" b="1" smtClean="0">
                <a:latin typeface="Calibri" pitchFamily="34" charset="0"/>
              </a:rPr>
              <a:t>Pedro Assis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 Diagonal Corner Rectangle 13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endParaRPr lang="pt-PT" sz="2400" b="1" dirty="0" smtClean="0">
              <a:latin typeface="Calibri" pitchFamily="34" charset="0"/>
            </a:endParaRPr>
          </a:p>
          <a:p>
            <a:r>
              <a:rPr lang="pt-PT" sz="2400" b="1" dirty="0" smtClean="0">
                <a:latin typeface="Calibri" pitchFamily="34" charset="0"/>
              </a:rPr>
              <a:t>DAQ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2428860" y="1357298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ULTRA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2428860" y="2143116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TRC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2428860" y="571480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LIP-PAD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643438" y="4071942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EUSO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4643438" y="4857760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GAW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643702" y="1142984"/>
            <a:ext cx="2286016" cy="2214578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libri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Electronics</a:t>
            </a:r>
            <a:r>
              <a:rPr lang="pt-PT" dirty="0" smtClean="0"/>
              <a:t>  @ </a:t>
            </a:r>
            <a:r>
              <a:rPr lang="pt-PT" dirty="0" smtClean="0"/>
              <a:t>LIP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IMG_3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786190"/>
            <a:ext cx="4057586" cy="2705057"/>
          </a:xfrm>
          <a:prstGeom prst="rect">
            <a:avLst/>
          </a:prstGeom>
        </p:spPr>
      </p:pic>
      <p:pic>
        <p:nvPicPr>
          <p:cNvPr id="7" name="Picture 6" descr="IMG_3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23943"/>
            <a:ext cx="4057586" cy="2705057"/>
          </a:xfrm>
          <a:prstGeom prst="rect">
            <a:avLst/>
          </a:prstGeom>
        </p:spPr>
      </p:pic>
      <p:pic>
        <p:nvPicPr>
          <p:cNvPr id="8" name="Picture 7" descr="IMG_3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786190"/>
            <a:ext cx="4057586" cy="2705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9190" y="2157233"/>
            <a:ext cx="2357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latin typeface="Calibri" pitchFamily="34" charset="0"/>
              </a:rPr>
              <a:t>2 </a:t>
            </a:r>
            <a:r>
              <a:rPr lang="pt-PT" sz="2400" dirty="0" err="1" smtClean="0">
                <a:latin typeface="Calibri" pitchFamily="34" charset="0"/>
              </a:rPr>
              <a:t>profiles</a:t>
            </a:r>
            <a:r>
              <a:rPr lang="pt-PT" sz="2400" dirty="0" smtClean="0">
                <a:latin typeface="Calibri" pitchFamily="34" charset="0"/>
              </a:rPr>
              <a:t> </a:t>
            </a:r>
            <a:r>
              <a:rPr lang="pt-PT" sz="2400" dirty="0" err="1" smtClean="0">
                <a:latin typeface="Calibri" pitchFamily="34" charset="0"/>
              </a:rPr>
              <a:t>coexist</a:t>
            </a:r>
            <a:r>
              <a:rPr lang="pt-PT" sz="2400" dirty="0" smtClean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pt-PT" sz="2400" dirty="0" err="1" smtClean="0">
                <a:latin typeface="Calibri" pitchFamily="34" charset="0"/>
              </a:rPr>
              <a:t>Research</a:t>
            </a:r>
            <a:endParaRPr lang="pt-PT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PT" sz="2400" dirty="0" err="1" smtClean="0">
                <a:latin typeface="Calibri" pitchFamily="34" charset="0"/>
              </a:rPr>
              <a:t>Teaching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6314" y="1142984"/>
            <a:ext cx="40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e-CRLab</a:t>
            </a:r>
            <a:endParaRPr lang="pt-PT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t-PT" u="sng" dirty="0" err="1" smtClean="0">
                <a:latin typeface="Calibri" pitchFamily="34" charset="0"/>
              </a:rPr>
              <a:t>e</a:t>
            </a:r>
            <a:r>
              <a:rPr lang="pt-PT" dirty="0" err="1" smtClean="0">
                <a:latin typeface="Calibri" pitchFamily="34" charset="0"/>
              </a:rPr>
              <a:t>lectronics</a:t>
            </a:r>
            <a:r>
              <a:rPr lang="pt-PT" dirty="0" smtClean="0">
                <a:latin typeface="Calibri" pitchFamily="34" charset="0"/>
              </a:rPr>
              <a:t> for </a:t>
            </a:r>
            <a:r>
              <a:rPr lang="pt-PT" u="sng" dirty="0" err="1" smtClean="0">
                <a:latin typeface="Calibri" pitchFamily="34" charset="0"/>
              </a:rPr>
              <a:t>C</a:t>
            </a:r>
            <a:r>
              <a:rPr lang="pt-PT" dirty="0" err="1" smtClean="0">
                <a:latin typeface="Calibri" pitchFamily="34" charset="0"/>
              </a:rPr>
              <a:t>osmic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u="sng" dirty="0" err="1" smtClean="0">
                <a:latin typeface="Calibri" pitchFamily="34" charset="0"/>
              </a:rPr>
              <a:t>R</a:t>
            </a:r>
            <a:r>
              <a:rPr lang="pt-PT" dirty="0" err="1" smtClean="0">
                <a:latin typeface="Calibri" pitchFamily="34" charset="0"/>
              </a:rPr>
              <a:t>ays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u="sng" dirty="0" err="1" smtClean="0">
                <a:latin typeface="Calibri" pitchFamily="34" charset="0"/>
              </a:rPr>
              <a:t>Lab</a:t>
            </a:r>
            <a:r>
              <a:rPr lang="pt-PT" dirty="0" err="1" smtClean="0">
                <a:latin typeface="Calibri" pitchFamily="34" charset="0"/>
              </a:rPr>
              <a:t>oratory</a:t>
            </a:r>
            <a:endParaRPr lang="pt-PT" dirty="0" smtClean="0">
              <a:latin typeface="Calibr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z="2400" b="1" dirty="0" smtClean="0">
                <a:latin typeface="Calibri" pitchFamily="34" charset="0"/>
              </a:rPr>
              <a:t>IST, 14/01/2009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z="2400" b="1" smtClean="0">
                <a:latin typeface="Calibri" pitchFamily="34" charset="0"/>
              </a:rPr>
              <a:pPr/>
              <a:t>17</a:t>
            </a:fld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z="2400" b="1" smtClean="0">
                <a:latin typeface="Calibri" pitchFamily="34" charset="0"/>
              </a:rPr>
              <a:t>Pedro Assis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 Diagonal Corner Rectangle 13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endParaRPr lang="pt-PT" sz="2400" b="1" dirty="0" smtClean="0">
              <a:latin typeface="Calibri" pitchFamily="34" charset="0"/>
            </a:endParaRPr>
          </a:p>
          <a:p>
            <a:r>
              <a:rPr lang="pt-PT" sz="2400" b="1" dirty="0" smtClean="0">
                <a:latin typeface="Calibri" pitchFamily="34" charset="0"/>
              </a:rPr>
              <a:t>DAQ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2428860" y="1357298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ULTRA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2428860" y="2143116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TRC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2428860" y="571480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LIP-PAD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643438" y="4071942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EUSO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4643438" y="4857760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GAW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643702" y="1142984"/>
            <a:ext cx="2286016" cy="2214578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libri" pitchFamily="34" charset="0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4643438" y="4071942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EUSO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31" name="Round Diagonal Corner Rectangle 30"/>
          <p:cNvSpPr/>
          <p:nvPr/>
        </p:nvSpPr>
        <p:spPr>
          <a:xfrm>
            <a:off x="4643438" y="4857760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GAW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Triggering</a:t>
            </a:r>
            <a:r>
              <a:rPr lang="pt-PT" dirty="0" smtClean="0"/>
              <a:t> </a:t>
            </a:r>
            <a:r>
              <a:rPr lang="pt-PT" dirty="0" err="1" smtClean="0"/>
              <a:t>Systems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4282" y="3429000"/>
            <a:ext cx="6143637" cy="2857500"/>
          </a:xfrm>
        </p:spPr>
        <p:txBody>
          <a:bodyPr/>
          <a:lstStyle/>
          <a:p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systems</a:t>
            </a:r>
            <a:endParaRPr lang="pt-PT" dirty="0" smtClean="0"/>
          </a:p>
          <a:p>
            <a:r>
              <a:rPr lang="pt-PT" dirty="0" err="1" smtClean="0"/>
              <a:t>Algorithms</a:t>
            </a:r>
            <a:endParaRPr lang="pt-PT" dirty="0" smtClean="0"/>
          </a:p>
          <a:p>
            <a:r>
              <a:rPr lang="pt-PT" dirty="0" err="1" smtClean="0"/>
              <a:t>Implementation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hardware</a:t>
            </a:r>
          </a:p>
          <a:p>
            <a:endParaRPr lang="pt-PT" dirty="0" smtClean="0"/>
          </a:p>
          <a:p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firmware</a:t>
            </a:r>
            <a:r>
              <a:rPr lang="pt-PT" dirty="0" smtClean="0"/>
              <a:t> for DAQ </a:t>
            </a:r>
            <a:r>
              <a:rPr lang="pt-PT" dirty="0" err="1" smtClean="0"/>
              <a:t>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214252" y="1142984"/>
            <a:ext cx="6143637" cy="192882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Select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events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from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 background</a:t>
            </a:r>
          </a:p>
          <a:p>
            <a:pPr marL="274320" indent="-274320">
              <a:spcBef>
                <a:spcPts val="600"/>
              </a:spcBef>
              <a:buClr>
                <a:schemeClr val="tx2"/>
              </a:buClr>
              <a:buSzPct val="70000"/>
              <a:buFont typeface="Wingdings"/>
              <a:buChar char=""/>
            </a:pPr>
            <a:r>
              <a:rPr lang="pt-PT" sz="2400" dirty="0" err="1" smtClean="0">
                <a:latin typeface="Myriad Web" pitchFamily="34" charset="0"/>
              </a:rPr>
              <a:t>High</a:t>
            </a:r>
            <a:r>
              <a:rPr lang="pt-PT" sz="2400" dirty="0" smtClean="0">
                <a:latin typeface="Myriad Web" pitchFamily="34" charset="0"/>
              </a:rPr>
              <a:t> </a:t>
            </a:r>
            <a:r>
              <a:rPr lang="pt-PT" sz="2400" dirty="0" smtClean="0">
                <a:latin typeface="Myriad Web" pitchFamily="34" charset="0"/>
              </a:rPr>
              <a:t>background </a:t>
            </a:r>
            <a:r>
              <a:rPr lang="pt-PT" sz="2400" dirty="0" err="1" smtClean="0">
                <a:latin typeface="Myriad Web" pitchFamily="34" charset="0"/>
              </a:rPr>
              <a:t>rejection</a:t>
            </a:r>
            <a:r>
              <a:rPr lang="pt-PT" sz="2400" dirty="0" smtClean="0">
                <a:latin typeface="Myriad Web" pitchFamily="34" charset="0"/>
              </a:rPr>
              <a:t> </a:t>
            </a:r>
            <a:r>
              <a:rPr lang="pt-PT" sz="2400" dirty="0" err="1" smtClean="0">
                <a:latin typeface="Myriad Web" pitchFamily="34" charset="0"/>
              </a:rPr>
              <a:t>power</a:t>
            </a:r>
            <a:r>
              <a:rPr lang="pt-PT" sz="2400" dirty="0" smtClean="0">
                <a:latin typeface="Myriad Web" pitchFamily="34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Good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efficiency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Web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Web" pitchFamily="34" charset="0"/>
                <a:ea typeface="+mn-ea"/>
                <a:cs typeface="+mn-cs"/>
              </a:rPr>
              <a:t>Online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Web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EUSO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E162-73EB-4D46-A26C-D220C3C5A092}" type="slidenum">
              <a:rPr lang="en-GB" smtClean="0">
                <a:latin typeface="Calibri" pitchFamily="34" charset="0"/>
              </a:rPr>
              <a:pPr/>
              <a:t>19</a:t>
            </a:fld>
            <a:endParaRPr lang="en-GB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/>
          <a:srcRect l="33929" r="34329"/>
          <a:stretch>
            <a:fillRect/>
          </a:stretch>
        </p:blipFill>
        <p:spPr bwMode="auto">
          <a:xfrm>
            <a:off x="6278563" y="4719638"/>
            <a:ext cx="2636837" cy="1941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6572264" y="6215082"/>
            <a:ext cx="1989712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dirty="0">
                <a:latin typeface="Calibri" pitchFamily="34" charset="0"/>
              </a:rPr>
              <a:t>EUSO Focal </a:t>
            </a:r>
            <a:r>
              <a:rPr lang="pt-PT" dirty="0" err="1">
                <a:latin typeface="Calibri" pitchFamily="34" charset="0"/>
              </a:rPr>
              <a:t>Surface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9" name="Picture 20" descr="FS-macrocells_1"/>
          <p:cNvPicPr>
            <a:picLocks noChangeAspect="1" noChangeArrowheads="1"/>
          </p:cNvPicPr>
          <p:nvPr/>
        </p:nvPicPr>
        <p:blipFill>
          <a:blip r:embed="rId3"/>
          <a:srcRect r="7938" b="7559"/>
          <a:stretch>
            <a:fillRect/>
          </a:stretch>
        </p:blipFill>
        <p:spPr bwMode="auto">
          <a:xfrm>
            <a:off x="319088" y="3143248"/>
            <a:ext cx="4252912" cy="330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44"/>
          <a:stretch>
            <a:fillRect/>
          </a:stretch>
        </p:blipFill>
        <p:spPr bwMode="auto">
          <a:xfrm>
            <a:off x="2143108" y="4722834"/>
            <a:ext cx="2286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30191" y="1229246"/>
            <a:ext cx="25503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  <a:latin typeface="Calibri" pitchFamily="34" charset="0"/>
              </a:rPr>
              <a:t>Nb. of pixels ~ 300.000</a:t>
            </a:r>
            <a:endParaRPr lang="en-GB" sz="20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30191" y="1942496"/>
            <a:ext cx="2649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  <a:latin typeface="Calibri" pitchFamily="34" charset="0"/>
              </a:rPr>
              <a:t>Track sampling ~ 833 ns</a:t>
            </a:r>
            <a:endParaRPr lang="en-GB" sz="20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30191" y="1601260"/>
            <a:ext cx="2519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6600"/>
                </a:solidFill>
                <a:latin typeface="Calibri" pitchFamily="34" charset="0"/>
              </a:rPr>
              <a:t>Pixel diameter ~ 5 mm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30191" y="2314510"/>
            <a:ext cx="36310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  <a:latin typeface="Calibri" pitchFamily="34" charset="0"/>
              </a:rPr>
              <a:t>Showers appear as lines in the FS</a:t>
            </a:r>
            <a:endParaRPr lang="en-GB" sz="20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929190" y="1071546"/>
            <a:ext cx="3905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  <a:latin typeface="Calibri" pitchFamily="34" charset="0"/>
              </a:rPr>
              <a:t>Trigger:</a:t>
            </a:r>
          </a:p>
          <a:p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Reduce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necessary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bandwith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</a:p>
          <a:p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Online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operation</a:t>
            </a:r>
            <a:endParaRPr lang="pt-PT" sz="2000" dirty="0" smtClean="0">
              <a:solidFill>
                <a:srgbClr val="006600"/>
              </a:solidFill>
              <a:latin typeface="Calibri" pitchFamily="34" charset="0"/>
            </a:endParaRPr>
          </a:p>
          <a:p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Mass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and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power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budgets</a:t>
            </a:r>
            <a:r>
              <a:rPr lang="pt-PT" sz="2000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pt-PT" sz="2000" dirty="0" err="1" smtClean="0">
                <a:solidFill>
                  <a:srgbClr val="006600"/>
                </a:solidFill>
                <a:latin typeface="Calibri" pitchFamily="34" charset="0"/>
              </a:rPr>
              <a:t>important</a:t>
            </a:r>
            <a:endParaRPr lang="pt-PT" sz="20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3303" y="2857496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latin typeface="Calibri" pitchFamily="34" charset="0"/>
              </a:rPr>
              <a:t>Simple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algorithm</a:t>
            </a:r>
            <a:r>
              <a:rPr lang="pt-PT" dirty="0" smtClean="0">
                <a:latin typeface="Calibri" pitchFamily="34" charset="0"/>
              </a:rPr>
              <a:t> to </a:t>
            </a:r>
          </a:p>
          <a:p>
            <a:pPr algn="ctr"/>
            <a:r>
              <a:rPr lang="pt-PT" dirty="0" err="1" smtClean="0">
                <a:latin typeface="Calibri" pitchFamily="34" charset="0"/>
              </a:rPr>
              <a:t>implement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in</a:t>
            </a:r>
            <a:r>
              <a:rPr lang="pt-PT" dirty="0" smtClean="0">
                <a:latin typeface="Calibri" pitchFamily="34" charset="0"/>
              </a:rPr>
              <a:t> FPGA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5" idx="2"/>
            <a:endCxn id="16" idx="0"/>
          </p:cNvCxnSpPr>
          <p:nvPr/>
        </p:nvCxnSpPr>
        <p:spPr>
          <a:xfrm rot="5400000">
            <a:off x="6650842" y="2626240"/>
            <a:ext cx="4625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53270" y="3497049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latin typeface="Calibri" pitchFamily="34" charset="0"/>
              </a:rPr>
              <a:t>Main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algorithm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based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on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line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recognition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of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activated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pixels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32" y="3500438"/>
            <a:ext cx="4025092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30191" y="857232"/>
            <a:ext cx="32767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  <a:latin typeface="Calibri" pitchFamily="34" charset="0"/>
              </a:rPr>
              <a:t>Highly pixelated Focal Surface</a:t>
            </a:r>
            <a:endParaRPr lang="en-GB" sz="20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8992" y="5643578"/>
            <a:ext cx="889731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 smtClean="0">
                <a:latin typeface="Calibri" pitchFamily="34" charset="0"/>
              </a:rPr>
              <a:t>A. </a:t>
            </a:r>
            <a:r>
              <a:rPr lang="pt-PT" dirty="0" err="1" smtClean="0">
                <a:latin typeface="Calibri" pitchFamily="34" charset="0"/>
              </a:rPr>
              <a:t>Thea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Cosmic</a:t>
            </a:r>
            <a:r>
              <a:rPr lang="pt-PT" dirty="0" smtClean="0"/>
              <a:t> </a:t>
            </a:r>
            <a:r>
              <a:rPr lang="pt-PT" dirty="0" err="1" smtClean="0"/>
              <a:t>Rays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11" name="Picture 4" descr="cosmic_spectre"/>
          <p:cNvPicPr>
            <a:picLocks noChangeAspect="1" noChangeArrowheads="1"/>
          </p:cNvPicPr>
          <p:nvPr/>
        </p:nvPicPr>
        <p:blipFill>
          <a:blip r:embed="rId3"/>
          <a:srcRect t="5263"/>
          <a:stretch>
            <a:fillRect/>
          </a:stretch>
        </p:blipFill>
        <p:spPr>
          <a:xfrm>
            <a:off x="197170" y="808829"/>
            <a:ext cx="4031903" cy="519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PEDJOR\TeseDout\Support\CR\gammaSpectru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71546"/>
            <a:ext cx="3879929" cy="3019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http://www.seascallop.com/Crab%20Nebulae%20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4347842"/>
            <a:ext cx="1639893" cy="172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3286116" y="6000768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7214412" y="4071148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6" name="Picture 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3465513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52"/>
          <p:cNvGrpSpPr>
            <a:grpSpLocks/>
          </p:cNvGrpSpPr>
          <p:nvPr/>
        </p:nvGrpSpPr>
        <p:grpSpPr bwMode="auto">
          <a:xfrm flipH="1">
            <a:off x="5851525" y="3627438"/>
            <a:ext cx="3400425" cy="3257550"/>
            <a:chOff x="1258" y="596"/>
            <a:chExt cx="3084" cy="294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485" y="596"/>
              <a:ext cx="2720" cy="2948"/>
              <a:chOff x="68" y="28"/>
              <a:chExt cx="2720" cy="272"/>
            </a:xfrm>
          </p:grpSpPr>
          <p:sp>
            <p:nvSpPr>
              <p:cNvPr id="9219" name="Line 3"/>
              <p:cNvSpPr>
                <a:spLocks noChangeShapeType="1"/>
              </p:cNvSpPr>
              <p:nvPr/>
            </p:nvSpPr>
            <p:spPr bwMode="auto">
              <a:xfrm>
                <a:off x="18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0" name="Line 4"/>
              <p:cNvSpPr>
                <a:spLocks noChangeShapeType="1"/>
              </p:cNvSpPr>
              <p:nvPr/>
            </p:nvSpPr>
            <p:spPr bwMode="auto">
              <a:xfrm>
                <a:off x="29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1" name="Line 5"/>
              <p:cNvSpPr>
                <a:spLocks noChangeShapeType="1"/>
              </p:cNvSpPr>
              <p:nvPr/>
            </p:nvSpPr>
            <p:spPr bwMode="auto">
              <a:xfrm>
                <a:off x="40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2" name="Line 6"/>
              <p:cNvSpPr>
                <a:spLocks noChangeShapeType="1"/>
              </p:cNvSpPr>
              <p:nvPr/>
            </p:nvSpPr>
            <p:spPr bwMode="auto">
              <a:xfrm>
                <a:off x="52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3" name="Line 7"/>
              <p:cNvSpPr>
                <a:spLocks noChangeShapeType="1"/>
              </p:cNvSpPr>
              <p:nvPr/>
            </p:nvSpPr>
            <p:spPr bwMode="auto">
              <a:xfrm>
                <a:off x="63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4" name="Line 8"/>
              <p:cNvSpPr>
                <a:spLocks noChangeShapeType="1"/>
              </p:cNvSpPr>
              <p:nvPr/>
            </p:nvSpPr>
            <p:spPr bwMode="auto">
              <a:xfrm>
                <a:off x="74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5" name="Line 9"/>
              <p:cNvSpPr>
                <a:spLocks noChangeShapeType="1"/>
              </p:cNvSpPr>
              <p:nvPr/>
            </p:nvSpPr>
            <p:spPr bwMode="auto">
              <a:xfrm>
                <a:off x="86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Line 10"/>
              <p:cNvSpPr>
                <a:spLocks noChangeShapeType="1"/>
              </p:cNvSpPr>
              <p:nvPr/>
            </p:nvSpPr>
            <p:spPr bwMode="auto">
              <a:xfrm>
                <a:off x="97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" name="Line 11"/>
              <p:cNvSpPr>
                <a:spLocks noChangeShapeType="1"/>
              </p:cNvSpPr>
              <p:nvPr/>
            </p:nvSpPr>
            <p:spPr bwMode="auto">
              <a:xfrm>
                <a:off x="108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Line 12"/>
              <p:cNvSpPr>
                <a:spLocks noChangeShapeType="1"/>
              </p:cNvSpPr>
              <p:nvPr/>
            </p:nvSpPr>
            <p:spPr bwMode="auto">
              <a:xfrm>
                <a:off x="120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" name="Line 13"/>
              <p:cNvSpPr>
                <a:spLocks noChangeShapeType="1"/>
              </p:cNvSpPr>
              <p:nvPr/>
            </p:nvSpPr>
            <p:spPr bwMode="auto">
              <a:xfrm>
                <a:off x="131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Line 14"/>
              <p:cNvSpPr>
                <a:spLocks noChangeShapeType="1"/>
              </p:cNvSpPr>
              <p:nvPr/>
            </p:nvSpPr>
            <p:spPr bwMode="auto">
              <a:xfrm>
                <a:off x="142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Line 15"/>
              <p:cNvSpPr>
                <a:spLocks noChangeShapeType="1"/>
              </p:cNvSpPr>
              <p:nvPr/>
            </p:nvSpPr>
            <p:spPr bwMode="auto">
              <a:xfrm>
                <a:off x="154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Line 16"/>
              <p:cNvSpPr>
                <a:spLocks noChangeShapeType="1"/>
              </p:cNvSpPr>
              <p:nvPr/>
            </p:nvSpPr>
            <p:spPr bwMode="auto">
              <a:xfrm>
                <a:off x="171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3" name="Line 17"/>
              <p:cNvSpPr>
                <a:spLocks noChangeShapeType="1"/>
              </p:cNvSpPr>
              <p:nvPr/>
            </p:nvSpPr>
            <p:spPr bwMode="auto">
              <a:xfrm>
                <a:off x="188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18"/>
              <p:cNvSpPr>
                <a:spLocks noChangeShapeType="1"/>
              </p:cNvSpPr>
              <p:nvPr/>
            </p:nvSpPr>
            <p:spPr bwMode="auto">
              <a:xfrm>
                <a:off x="205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19"/>
              <p:cNvSpPr>
                <a:spLocks noChangeShapeType="1"/>
              </p:cNvSpPr>
              <p:nvPr/>
            </p:nvSpPr>
            <p:spPr bwMode="auto">
              <a:xfrm>
                <a:off x="222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6" name="Line 20"/>
              <p:cNvSpPr>
                <a:spLocks noChangeShapeType="1"/>
              </p:cNvSpPr>
              <p:nvPr/>
            </p:nvSpPr>
            <p:spPr bwMode="auto">
              <a:xfrm>
                <a:off x="233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Line 21"/>
              <p:cNvSpPr>
                <a:spLocks noChangeShapeType="1"/>
              </p:cNvSpPr>
              <p:nvPr/>
            </p:nvSpPr>
            <p:spPr bwMode="auto">
              <a:xfrm>
                <a:off x="244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Line 22"/>
              <p:cNvSpPr>
                <a:spLocks noChangeShapeType="1"/>
              </p:cNvSpPr>
              <p:nvPr/>
            </p:nvSpPr>
            <p:spPr bwMode="auto">
              <a:xfrm>
                <a:off x="256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Line 23"/>
              <p:cNvSpPr>
                <a:spLocks noChangeShapeType="1"/>
              </p:cNvSpPr>
              <p:nvPr/>
            </p:nvSpPr>
            <p:spPr bwMode="auto">
              <a:xfrm>
                <a:off x="267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24"/>
              <p:cNvSpPr>
                <a:spLocks noChangeShapeType="1"/>
              </p:cNvSpPr>
              <p:nvPr/>
            </p:nvSpPr>
            <p:spPr bwMode="auto">
              <a:xfrm>
                <a:off x="273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25"/>
              <p:cNvSpPr>
                <a:spLocks noChangeShapeType="1"/>
              </p:cNvSpPr>
              <p:nvPr/>
            </p:nvSpPr>
            <p:spPr bwMode="auto">
              <a:xfrm>
                <a:off x="6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2" name="Line 26"/>
              <p:cNvSpPr>
                <a:spLocks noChangeShapeType="1"/>
              </p:cNvSpPr>
              <p:nvPr/>
            </p:nvSpPr>
            <p:spPr bwMode="auto">
              <a:xfrm>
                <a:off x="12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3" name="Line 27"/>
              <p:cNvSpPr>
                <a:spLocks noChangeShapeType="1"/>
              </p:cNvSpPr>
              <p:nvPr/>
            </p:nvSpPr>
            <p:spPr bwMode="auto">
              <a:xfrm>
                <a:off x="23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Line 28"/>
              <p:cNvSpPr>
                <a:spLocks noChangeShapeType="1"/>
              </p:cNvSpPr>
              <p:nvPr/>
            </p:nvSpPr>
            <p:spPr bwMode="auto">
              <a:xfrm>
                <a:off x="35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5" name="Line 29"/>
              <p:cNvSpPr>
                <a:spLocks noChangeShapeType="1"/>
              </p:cNvSpPr>
              <p:nvPr/>
            </p:nvSpPr>
            <p:spPr bwMode="auto">
              <a:xfrm>
                <a:off x="46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6" name="Line 30"/>
              <p:cNvSpPr>
                <a:spLocks noChangeShapeType="1"/>
              </p:cNvSpPr>
              <p:nvPr/>
            </p:nvSpPr>
            <p:spPr bwMode="auto">
              <a:xfrm>
                <a:off x="57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7" name="Line 31"/>
              <p:cNvSpPr>
                <a:spLocks noChangeShapeType="1"/>
              </p:cNvSpPr>
              <p:nvPr/>
            </p:nvSpPr>
            <p:spPr bwMode="auto">
              <a:xfrm>
                <a:off x="69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8" name="Line 32"/>
              <p:cNvSpPr>
                <a:spLocks noChangeShapeType="1"/>
              </p:cNvSpPr>
              <p:nvPr/>
            </p:nvSpPr>
            <p:spPr bwMode="auto">
              <a:xfrm>
                <a:off x="80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9" name="Line 33"/>
              <p:cNvSpPr>
                <a:spLocks noChangeShapeType="1"/>
              </p:cNvSpPr>
              <p:nvPr/>
            </p:nvSpPr>
            <p:spPr bwMode="auto">
              <a:xfrm>
                <a:off x="91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0" name="Line 34"/>
              <p:cNvSpPr>
                <a:spLocks noChangeShapeType="1"/>
              </p:cNvSpPr>
              <p:nvPr/>
            </p:nvSpPr>
            <p:spPr bwMode="auto">
              <a:xfrm>
                <a:off x="103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1" name="Line 35"/>
              <p:cNvSpPr>
                <a:spLocks noChangeShapeType="1"/>
              </p:cNvSpPr>
              <p:nvPr/>
            </p:nvSpPr>
            <p:spPr bwMode="auto">
              <a:xfrm>
                <a:off x="114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2" name="Line 36"/>
              <p:cNvSpPr>
                <a:spLocks noChangeShapeType="1"/>
              </p:cNvSpPr>
              <p:nvPr/>
            </p:nvSpPr>
            <p:spPr bwMode="auto">
              <a:xfrm>
                <a:off x="125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3" name="Line 37"/>
              <p:cNvSpPr>
                <a:spLocks noChangeShapeType="1"/>
              </p:cNvSpPr>
              <p:nvPr/>
            </p:nvSpPr>
            <p:spPr bwMode="auto">
              <a:xfrm>
                <a:off x="137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4" name="Line 38"/>
              <p:cNvSpPr>
                <a:spLocks noChangeShapeType="1"/>
              </p:cNvSpPr>
              <p:nvPr/>
            </p:nvSpPr>
            <p:spPr bwMode="auto">
              <a:xfrm>
                <a:off x="148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5" name="Line 39"/>
              <p:cNvSpPr>
                <a:spLocks noChangeShapeType="1"/>
              </p:cNvSpPr>
              <p:nvPr/>
            </p:nvSpPr>
            <p:spPr bwMode="auto">
              <a:xfrm>
                <a:off x="159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6" name="Line 40"/>
              <p:cNvSpPr>
                <a:spLocks noChangeShapeType="1"/>
              </p:cNvSpPr>
              <p:nvPr/>
            </p:nvSpPr>
            <p:spPr bwMode="auto">
              <a:xfrm>
                <a:off x="176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7" name="Line 41"/>
              <p:cNvSpPr>
                <a:spLocks noChangeShapeType="1"/>
              </p:cNvSpPr>
              <p:nvPr/>
            </p:nvSpPr>
            <p:spPr bwMode="auto">
              <a:xfrm>
                <a:off x="193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8" name="Line 42"/>
              <p:cNvSpPr>
                <a:spLocks noChangeShapeType="1"/>
              </p:cNvSpPr>
              <p:nvPr/>
            </p:nvSpPr>
            <p:spPr bwMode="auto">
              <a:xfrm>
                <a:off x="210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9" name="Line 43"/>
              <p:cNvSpPr>
                <a:spLocks noChangeShapeType="1"/>
              </p:cNvSpPr>
              <p:nvPr/>
            </p:nvSpPr>
            <p:spPr bwMode="auto">
              <a:xfrm>
                <a:off x="227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0" name="Line 44"/>
              <p:cNvSpPr>
                <a:spLocks noChangeShapeType="1"/>
              </p:cNvSpPr>
              <p:nvPr/>
            </p:nvSpPr>
            <p:spPr bwMode="auto">
              <a:xfrm>
                <a:off x="2391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1" name="Line 45"/>
              <p:cNvSpPr>
                <a:spLocks noChangeShapeType="1"/>
              </p:cNvSpPr>
              <p:nvPr/>
            </p:nvSpPr>
            <p:spPr bwMode="auto">
              <a:xfrm>
                <a:off x="250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2" name="Line 46"/>
              <p:cNvSpPr>
                <a:spLocks noChangeShapeType="1"/>
              </p:cNvSpPr>
              <p:nvPr/>
            </p:nvSpPr>
            <p:spPr bwMode="auto">
              <a:xfrm>
                <a:off x="261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3" name="Line 47"/>
              <p:cNvSpPr>
                <a:spLocks noChangeShapeType="1"/>
              </p:cNvSpPr>
              <p:nvPr/>
            </p:nvSpPr>
            <p:spPr bwMode="auto">
              <a:xfrm>
                <a:off x="165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4" name="Line 48"/>
              <p:cNvSpPr>
                <a:spLocks noChangeShapeType="1"/>
              </p:cNvSpPr>
              <p:nvPr/>
            </p:nvSpPr>
            <p:spPr bwMode="auto">
              <a:xfrm>
                <a:off x="182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5" name="Line 49"/>
              <p:cNvSpPr>
                <a:spLocks noChangeShapeType="1"/>
              </p:cNvSpPr>
              <p:nvPr/>
            </p:nvSpPr>
            <p:spPr bwMode="auto">
              <a:xfrm>
                <a:off x="199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6" name="Line 50"/>
              <p:cNvSpPr>
                <a:spLocks noChangeShapeType="1"/>
              </p:cNvSpPr>
              <p:nvPr/>
            </p:nvSpPr>
            <p:spPr bwMode="auto">
              <a:xfrm>
                <a:off x="2164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7" name="Line 51"/>
              <p:cNvSpPr>
                <a:spLocks noChangeShapeType="1"/>
              </p:cNvSpPr>
              <p:nvPr/>
            </p:nvSpPr>
            <p:spPr bwMode="auto">
              <a:xfrm>
                <a:off x="2788" y="28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17"/>
            <p:cNvGrpSpPr>
              <a:grpSpLocks/>
            </p:cNvGrpSpPr>
            <p:nvPr/>
          </p:nvGrpSpPr>
          <p:grpSpPr bwMode="auto">
            <a:xfrm>
              <a:off x="1258" y="687"/>
              <a:ext cx="3084" cy="2720"/>
              <a:chOff x="-159" y="119"/>
              <a:chExt cx="5851" cy="2720"/>
            </a:xfrm>
          </p:grpSpPr>
          <p:sp>
            <p:nvSpPr>
              <p:cNvPr id="9268" name="Line 52"/>
              <p:cNvSpPr>
                <a:spLocks noChangeShapeType="1"/>
              </p:cNvSpPr>
              <p:nvPr/>
            </p:nvSpPr>
            <p:spPr bwMode="auto">
              <a:xfrm rot="16200000">
                <a:off x="2767" y="-20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9" name="Line 53"/>
              <p:cNvSpPr>
                <a:spLocks noChangeShapeType="1"/>
              </p:cNvSpPr>
              <p:nvPr/>
            </p:nvSpPr>
            <p:spPr bwMode="auto">
              <a:xfrm rot="16200000">
                <a:off x="2767" y="-31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0" name="Line 54"/>
              <p:cNvSpPr>
                <a:spLocks noChangeShapeType="1"/>
              </p:cNvSpPr>
              <p:nvPr/>
            </p:nvSpPr>
            <p:spPr bwMode="auto">
              <a:xfrm rot="16200000">
                <a:off x="2767" y="-42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1" name="Line 55"/>
              <p:cNvSpPr>
                <a:spLocks noChangeShapeType="1"/>
              </p:cNvSpPr>
              <p:nvPr/>
            </p:nvSpPr>
            <p:spPr bwMode="auto">
              <a:xfrm rot="16200000">
                <a:off x="2767" y="-54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2" name="Line 56"/>
              <p:cNvSpPr>
                <a:spLocks noChangeShapeType="1"/>
              </p:cNvSpPr>
              <p:nvPr/>
            </p:nvSpPr>
            <p:spPr bwMode="auto">
              <a:xfrm rot="16200000">
                <a:off x="2767" y="-65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3" name="Line 57"/>
              <p:cNvSpPr>
                <a:spLocks noChangeShapeType="1"/>
              </p:cNvSpPr>
              <p:nvPr/>
            </p:nvSpPr>
            <p:spPr bwMode="auto">
              <a:xfrm rot="16200000">
                <a:off x="2767" y="-76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4" name="Line 58"/>
              <p:cNvSpPr>
                <a:spLocks noChangeShapeType="1"/>
              </p:cNvSpPr>
              <p:nvPr/>
            </p:nvSpPr>
            <p:spPr bwMode="auto">
              <a:xfrm rot="16200000">
                <a:off x="2767" y="-88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5" name="Line 59"/>
              <p:cNvSpPr>
                <a:spLocks noChangeShapeType="1"/>
              </p:cNvSpPr>
              <p:nvPr/>
            </p:nvSpPr>
            <p:spPr bwMode="auto">
              <a:xfrm rot="16200000">
                <a:off x="2767" y="-99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6" name="Line 60"/>
              <p:cNvSpPr>
                <a:spLocks noChangeShapeType="1"/>
              </p:cNvSpPr>
              <p:nvPr/>
            </p:nvSpPr>
            <p:spPr bwMode="auto">
              <a:xfrm rot="16200000">
                <a:off x="2767" y="-110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7" name="Line 61"/>
              <p:cNvSpPr>
                <a:spLocks noChangeShapeType="1"/>
              </p:cNvSpPr>
              <p:nvPr/>
            </p:nvSpPr>
            <p:spPr bwMode="auto">
              <a:xfrm rot="16200000">
                <a:off x="2767" y="-122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8" name="Line 62"/>
              <p:cNvSpPr>
                <a:spLocks noChangeShapeType="1"/>
              </p:cNvSpPr>
              <p:nvPr/>
            </p:nvSpPr>
            <p:spPr bwMode="auto">
              <a:xfrm rot="16200000">
                <a:off x="2767" y="-133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9" name="Line 63"/>
              <p:cNvSpPr>
                <a:spLocks noChangeShapeType="1"/>
              </p:cNvSpPr>
              <p:nvPr/>
            </p:nvSpPr>
            <p:spPr bwMode="auto">
              <a:xfrm rot="16200000">
                <a:off x="2767" y="-144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0" name="Line 64"/>
              <p:cNvSpPr>
                <a:spLocks noChangeShapeType="1"/>
              </p:cNvSpPr>
              <p:nvPr/>
            </p:nvSpPr>
            <p:spPr bwMode="auto">
              <a:xfrm rot="16200000">
                <a:off x="2767" y="-1559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1" name="Line 65"/>
              <p:cNvSpPr>
                <a:spLocks noChangeShapeType="1"/>
              </p:cNvSpPr>
              <p:nvPr/>
            </p:nvSpPr>
            <p:spPr bwMode="auto">
              <a:xfrm rot="16200000">
                <a:off x="2767" y="-1729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2" name="Line 66"/>
              <p:cNvSpPr>
                <a:spLocks noChangeShapeType="1"/>
              </p:cNvSpPr>
              <p:nvPr/>
            </p:nvSpPr>
            <p:spPr bwMode="auto">
              <a:xfrm rot="16200000">
                <a:off x="2767" y="-1899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3" name="Line 67"/>
              <p:cNvSpPr>
                <a:spLocks noChangeShapeType="1"/>
              </p:cNvSpPr>
              <p:nvPr/>
            </p:nvSpPr>
            <p:spPr bwMode="auto">
              <a:xfrm rot="16200000">
                <a:off x="2767" y="-2069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4" name="Line 68"/>
              <p:cNvSpPr>
                <a:spLocks noChangeShapeType="1"/>
              </p:cNvSpPr>
              <p:nvPr/>
            </p:nvSpPr>
            <p:spPr bwMode="auto">
              <a:xfrm rot="16200000">
                <a:off x="2767" y="-2239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5" name="Line 69"/>
              <p:cNvSpPr>
                <a:spLocks noChangeShapeType="1"/>
              </p:cNvSpPr>
              <p:nvPr/>
            </p:nvSpPr>
            <p:spPr bwMode="auto">
              <a:xfrm rot="16200000">
                <a:off x="2767" y="-2352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6" name="Line 70"/>
              <p:cNvSpPr>
                <a:spLocks noChangeShapeType="1"/>
              </p:cNvSpPr>
              <p:nvPr/>
            </p:nvSpPr>
            <p:spPr bwMode="auto">
              <a:xfrm rot="16200000">
                <a:off x="2767" y="-246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7" name="Line 71"/>
              <p:cNvSpPr>
                <a:spLocks noChangeShapeType="1"/>
              </p:cNvSpPr>
              <p:nvPr/>
            </p:nvSpPr>
            <p:spPr bwMode="auto">
              <a:xfrm rot="16200000">
                <a:off x="2767" y="-258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8" name="Line 72"/>
              <p:cNvSpPr>
                <a:spLocks noChangeShapeType="1"/>
              </p:cNvSpPr>
              <p:nvPr/>
            </p:nvSpPr>
            <p:spPr bwMode="auto">
              <a:xfrm rot="16200000">
                <a:off x="2767" y="-269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9" name="Line 73"/>
              <p:cNvSpPr>
                <a:spLocks noChangeShapeType="1"/>
              </p:cNvSpPr>
              <p:nvPr/>
            </p:nvSpPr>
            <p:spPr bwMode="auto">
              <a:xfrm rot="16200000">
                <a:off x="2767" y="-275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0" name="Line 74"/>
              <p:cNvSpPr>
                <a:spLocks noChangeShapeType="1"/>
              </p:cNvSpPr>
              <p:nvPr/>
            </p:nvSpPr>
            <p:spPr bwMode="auto">
              <a:xfrm rot="16200000">
                <a:off x="2767" y="-8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1" name="Line 75"/>
              <p:cNvSpPr>
                <a:spLocks noChangeShapeType="1"/>
              </p:cNvSpPr>
              <p:nvPr/>
            </p:nvSpPr>
            <p:spPr bwMode="auto">
              <a:xfrm rot="16200000">
                <a:off x="2767" y="-14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2" name="Line 76"/>
              <p:cNvSpPr>
                <a:spLocks noChangeShapeType="1"/>
              </p:cNvSpPr>
              <p:nvPr/>
            </p:nvSpPr>
            <p:spPr bwMode="auto">
              <a:xfrm rot="16200000">
                <a:off x="2767" y="-25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3" name="Line 77"/>
              <p:cNvSpPr>
                <a:spLocks noChangeShapeType="1"/>
              </p:cNvSpPr>
              <p:nvPr/>
            </p:nvSpPr>
            <p:spPr bwMode="auto">
              <a:xfrm rot="16200000">
                <a:off x="2767" y="-37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4" name="Line 78"/>
              <p:cNvSpPr>
                <a:spLocks noChangeShapeType="1"/>
              </p:cNvSpPr>
              <p:nvPr/>
            </p:nvSpPr>
            <p:spPr bwMode="auto">
              <a:xfrm rot="16200000">
                <a:off x="2767" y="-48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5" name="Line 79"/>
              <p:cNvSpPr>
                <a:spLocks noChangeShapeType="1"/>
              </p:cNvSpPr>
              <p:nvPr/>
            </p:nvSpPr>
            <p:spPr bwMode="auto">
              <a:xfrm rot="16200000">
                <a:off x="2767" y="-59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6" name="Line 80"/>
              <p:cNvSpPr>
                <a:spLocks noChangeShapeType="1"/>
              </p:cNvSpPr>
              <p:nvPr/>
            </p:nvSpPr>
            <p:spPr bwMode="auto">
              <a:xfrm rot="16200000">
                <a:off x="2767" y="-71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7" name="Line 81"/>
              <p:cNvSpPr>
                <a:spLocks noChangeShapeType="1"/>
              </p:cNvSpPr>
              <p:nvPr/>
            </p:nvSpPr>
            <p:spPr bwMode="auto">
              <a:xfrm rot="16200000">
                <a:off x="2767" y="-82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8" name="Line 82"/>
              <p:cNvSpPr>
                <a:spLocks noChangeShapeType="1"/>
              </p:cNvSpPr>
              <p:nvPr/>
            </p:nvSpPr>
            <p:spPr bwMode="auto">
              <a:xfrm rot="16200000">
                <a:off x="2767" y="-93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9" name="Line 83"/>
              <p:cNvSpPr>
                <a:spLocks noChangeShapeType="1"/>
              </p:cNvSpPr>
              <p:nvPr/>
            </p:nvSpPr>
            <p:spPr bwMode="auto">
              <a:xfrm rot="16200000">
                <a:off x="2767" y="-105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0" name="Line 84"/>
              <p:cNvSpPr>
                <a:spLocks noChangeShapeType="1"/>
              </p:cNvSpPr>
              <p:nvPr/>
            </p:nvSpPr>
            <p:spPr bwMode="auto">
              <a:xfrm rot="16200000">
                <a:off x="2767" y="-116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1" name="Line 85"/>
              <p:cNvSpPr>
                <a:spLocks noChangeShapeType="1"/>
              </p:cNvSpPr>
              <p:nvPr/>
            </p:nvSpPr>
            <p:spPr bwMode="auto">
              <a:xfrm rot="16200000">
                <a:off x="2767" y="-127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2" name="Line 86"/>
              <p:cNvSpPr>
                <a:spLocks noChangeShapeType="1"/>
              </p:cNvSpPr>
              <p:nvPr/>
            </p:nvSpPr>
            <p:spPr bwMode="auto">
              <a:xfrm rot="16200000">
                <a:off x="2767" y="-1390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3" name="Line 87"/>
              <p:cNvSpPr>
                <a:spLocks noChangeShapeType="1"/>
              </p:cNvSpPr>
              <p:nvPr/>
            </p:nvSpPr>
            <p:spPr bwMode="auto">
              <a:xfrm rot="16200000">
                <a:off x="2767" y="-1502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4" name="Line 88"/>
              <p:cNvSpPr>
                <a:spLocks noChangeShapeType="1"/>
              </p:cNvSpPr>
              <p:nvPr/>
            </p:nvSpPr>
            <p:spPr bwMode="auto">
              <a:xfrm rot="16200000">
                <a:off x="2767" y="-1616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5" name="Line 89"/>
              <p:cNvSpPr>
                <a:spLocks noChangeShapeType="1"/>
              </p:cNvSpPr>
              <p:nvPr/>
            </p:nvSpPr>
            <p:spPr bwMode="auto">
              <a:xfrm rot="16200000">
                <a:off x="2767" y="-1786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6" name="Line 90"/>
              <p:cNvSpPr>
                <a:spLocks noChangeShapeType="1"/>
              </p:cNvSpPr>
              <p:nvPr/>
            </p:nvSpPr>
            <p:spPr bwMode="auto">
              <a:xfrm rot="16200000">
                <a:off x="2767" y="-1956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7" name="Line 91"/>
              <p:cNvSpPr>
                <a:spLocks noChangeShapeType="1"/>
              </p:cNvSpPr>
              <p:nvPr/>
            </p:nvSpPr>
            <p:spPr bwMode="auto">
              <a:xfrm rot="16200000">
                <a:off x="2767" y="-2126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8" name="Line 92"/>
              <p:cNvSpPr>
                <a:spLocks noChangeShapeType="1"/>
              </p:cNvSpPr>
              <p:nvPr/>
            </p:nvSpPr>
            <p:spPr bwMode="auto">
              <a:xfrm rot="16200000">
                <a:off x="2767" y="-2296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9" name="Line 93"/>
              <p:cNvSpPr>
                <a:spLocks noChangeShapeType="1"/>
              </p:cNvSpPr>
              <p:nvPr/>
            </p:nvSpPr>
            <p:spPr bwMode="auto">
              <a:xfrm rot="16200000">
                <a:off x="2767" y="-2409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0" name="Line 94"/>
              <p:cNvSpPr>
                <a:spLocks noChangeShapeType="1"/>
              </p:cNvSpPr>
              <p:nvPr/>
            </p:nvSpPr>
            <p:spPr bwMode="auto">
              <a:xfrm rot="16200000">
                <a:off x="2767" y="-2523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1" name="Line 95"/>
              <p:cNvSpPr>
                <a:spLocks noChangeShapeType="1"/>
              </p:cNvSpPr>
              <p:nvPr/>
            </p:nvSpPr>
            <p:spPr bwMode="auto">
              <a:xfrm rot="16200000">
                <a:off x="2767" y="-263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2" name="Line 96"/>
              <p:cNvSpPr>
                <a:spLocks noChangeShapeType="1"/>
              </p:cNvSpPr>
              <p:nvPr/>
            </p:nvSpPr>
            <p:spPr bwMode="auto">
              <a:xfrm rot="16200000">
                <a:off x="2767" y="-1672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3" name="Line 97"/>
              <p:cNvSpPr>
                <a:spLocks noChangeShapeType="1"/>
              </p:cNvSpPr>
              <p:nvPr/>
            </p:nvSpPr>
            <p:spPr bwMode="auto">
              <a:xfrm rot="16200000">
                <a:off x="2767" y="-1842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4" name="Line 98"/>
              <p:cNvSpPr>
                <a:spLocks noChangeShapeType="1"/>
              </p:cNvSpPr>
              <p:nvPr/>
            </p:nvSpPr>
            <p:spPr bwMode="auto">
              <a:xfrm rot="16200000">
                <a:off x="2767" y="-2012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5" name="Line 99"/>
              <p:cNvSpPr>
                <a:spLocks noChangeShapeType="1"/>
              </p:cNvSpPr>
              <p:nvPr/>
            </p:nvSpPr>
            <p:spPr bwMode="auto">
              <a:xfrm rot="16200000">
                <a:off x="2767" y="-2182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6" name="Line 100"/>
              <p:cNvSpPr>
                <a:spLocks noChangeShapeType="1"/>
              </p:cNvSpPr>
              <p:nvPr/>
            </p:nvSpPr>
            <p:spPr bwMode="auto">
              <a:xfrm rot="16200000">
                <a:off x="2767" y="-2807"/>
                <a:ext cx="0" cy="58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18" name="Rectangle 102"/>
            <p:cNvSpPr>
              <a:spLocks noChangeArrowheads="1"/>
            </p:cNvSpPr>
            <p:nvPr/>
          </p:nvSpPr>
          <p:spPr bwMode="auto">
            <a:xfrm>
              <a:off x="1485" y="1142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19" name="Rectangle 103"/>
            <p:cNvSpPr>
              <a:spLocks noChangeArrowheads="1"/>
            </p:cNvSpPr>
            <p:nvPr/>
          </p:nvSpPr>
          <p:spPr bwMode="auto">
            <a:xfrm>
              <a:off x="1938" y="687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0" name="Rectangle 104"/>
            <p:cNvSpPr>
              <a:spLocks noChangeArrowheads="1"/>
            </p:cNvSpPr>
            <p:nvPr/>
          </p:nvSpPr>
          <p:spPr bwMode="auto">
            <a:xfrm>
              <a:off x="1938" y="1142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1" name="Rectangle 115"/>
            <p:cNvSpPr>
              <a:spLocks noChangeArrowheads="1"/>
            </p:cNvSpPr>
            <p:nvPr/>
          </p:nvSpPr>
          <p:spPr bwMode="auto">
            <a:xfrm>
              <a:off x="1485" y="687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4" name="Rectangle 118"/>
            <p:cNvSpPr>
              <a:spLocks noChangeArrowheads="1"/>
            </p:cNvSpPr>
            <p:nvPr/>
          </p:nvSpPr>
          <p:spPr bwMode="auto">
            <a:xfrm>
              <a:off x="2391" y="1144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5" name="Rectangle 119"/>
            <p:cNvSpPr>
              <a:spLocks noChangeArrowheads="1"/>
            </p:cNvSpPr>
            <p:nvPr/>
          </p:nvSpPr>
          <p:spPr bwMode="auto">
            <a:xfrm>
              <a:off x="2844" y="689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6" name="Rectangle 120"/>
            <p:cNvSpPr>
              <a:spLocks noChangeArrowheads="1"/>
            </p:cNvSpPr>
            <p:nvPr/>
          </p:nvSpPr>
          <p:spPr bwMode="auto">
            <a:xfrm>
              <a:off x="2844" y="1144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7" name="Rectangle 121"/>
            <p:cNvSpPr>
              <a:spLocks noChangeArrowheads="1"/>
            </p:cNvSpPr>
            <p:nvPr/>
          </p:nvSpPr>
          <p:spPr bwMode="auto">
            <a:xfrm>
              <a:off x="2391" y="689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8" name="Rectangle 122"/>
            <p:cNvSpPr>
              <a:spLocks noChangeArrowheads="1"/>
            </p:cNvSpPr>
            <p:nvPr/>
          </p:nvSpPr>
          <p:spPr bwMode="auto">
            <a:xfrm>
              <a:off x="3298" y="1141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9" name="Rectangle 123"/>
            <p:cNvSpPr>
              <a:spLocks noChangeArrowheads="1"/>
            </p:cNvSpPr>
            <p:nvPr/>
          </p:nvSpPr>
          <p:spPr bwMode="auto">
            <a:xfrm>
              <a:off x="3751" y="686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0" name="Rectangle 124"/>
            <p:cNvSpPr>
              <a:spLocks noChangeArrowheads="1"/>
            </p:cNvSpPr>
            <p:nvPr/>
          </p:nvSpPr>
          <p:spPr bwMode="auto">
            <a:xfrm>
              <a:off x="3751" y="1141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1" name="Rectangle 125"/>
            <p:cNvSpPr>
              <a:spLocks noChangeArrowheads="1"/>
            </p:cNvSpPr>
            <p:nvPr/>
          </p:nvSpPr>
          <p:spPr bwMode="auto">
            <a:xfrm>
              <a:off x="3298" y="686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2" name="Rectangle 126"/>
            <p:cNvSpPr>
              <a:spLocks noChangeArrowheads="1"/>
            </p:cNvSpPr>
            <p:nvPr/>
          </p:nvSpPr>
          <p:spPr bwMode="auto">
            <a:xfrm>
              <a:off x="1485" y="2052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3" name="Rectangle 127"/>
            <p:cNvSpPr>
              <a:spLocks noChangeArrowheads="1"/>
            </p:cNvSpPr>
            <p:nvPr/>
          </p:nvSpPr>
          <p:spPr bwMode="auto">
            <a:xfrm>
              <a:off x="1938" y="1597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4" name="Rectangle 128"/>
            <p:cNvSpPr>
              <a:spLocks noChangeArrowheads="1"/>
            </p:cNvSpPr>
            <p:nvPr/>
          </p:nvSpPr>
          <p:spPr bwMode="auto">
            <a:xfrm>
              <a:off x="1938" y="2052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5" name="Rectangle 129"/>
            <p:cNvSpPr>
              <a:spLocks noChangeArrowheads="1"/>
            </p:cNvSpPr>
            <p:nvPr/>
          </p:nvSpPr>
          <p:spPr bwMode="auto">
            <a:xfrm>
              <a:off x="1485" y="1597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6" name="Rectangle 130"/>
            <p:cNvSpPr>
              <a:spLocks noChangeArrowheads="1"/>
            </p:cNvSpPr>
            <p:nvPr/>
          </p:nvSpPr>
          <p:spPr bwMode="auto">
            <a:xfrm>
              <a:off x="2391" y="204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7" name="Rectangle 131"/>
            <p:cNvSpPr>
              <a:spLocks noChangeArrowheads="1"/>
            </p:cNvSpPr>
            <p:nvPr/>
          </p:nvSpPr>
          <p:spPr bwMode="auto">
            <a:xfrm>
              <a:off x="2844" y="159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8" name="Rectangle 132"/>
            <p:cNvSpPr>
              <a:spLocks noChangeArrowheads="1"/>
            </p:cNvSpPr>
            <p:nvPr/>
          </p:nvSpPr>
          <p:spPr bwMode="auto">
            <a:xfrm>
              <a:off x="2844" y="204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49" name="Rectangle 133"/>
            <p:cNvSpPr>
              <a:spLocks noChangeArrowheads="1"/>
            </p:cNvSpPr>
            <p:nvPr/>
          </p:nvSpPr>
          <p:spPr bwMode="auto">
            <a:xfrm>
              <a:off x="2391" y="159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0" name="Rectangle 134"/>
            <p:cNvSpPr>
              <a:spLocks noChangeArrowheads="1"/>
            </p:cNvSpPr>
            <p:nvPr/>
          </p:nvSpPr>
          <p:spPr bwMode="auto">
            <a:xfrm>
              <a:off x="3299" y="204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1" name="Rectangle 135"/>
            <p:cNvSpPr>
              <a:spLocks noChangeArrowheads="1"/>
            </p:cNvSpPr>
            <p:nvPr/>
          </p:nvSpPr>
          <p:spPr bwMode="auto">
            <a:xfrm>
              <a:off x="3752" y="159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2" name="Rectangle 136"/>
            <p:cNvSpPr>
              <a:spLocks noChangeArrowheads="1"/>
            </p:cNvSpPr>
            <p:nvPr/>
          </p:nvSpPr>
          <p:spPr bwMode="auto">
            <a:xfrm>
              <a:off x="3752" y="204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3" name="Rectangle 137"/>
            <p:cNvSpPr>
              <a:spLocks noChangeArrowheads="1"/>
            </p:cNvSpPr>
            <p:nvPr/>
          </p:nvSpPr>
          <p:spPr bwMode="auto">
            <a:xfrm>
              <a:off x="3299" y="159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4" name="Rectangle 138"/>
            <p:cNvSpPr>
              <a:spLocks noChangeArrowheads="1"/>
            </p:cNvSpPr>
            <p:nvPr/>
          </p:nvSpPr>
          <p:spPr bwMode="auto">
            <a:xfrm>
              <a:off x="3297" y="2955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5" name="Rectangle 139"/>
            <p:cNvSpPr>
              <a:spLocks noChangeArrowheads="1"/>
            </p:cNvSpPr>
            <p:nvPr/>
          </p:nvSpPr>
          <p:spPr bwMode="auto">
            <a:xfrm>
              <a:off x="3750" y="2500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6" name="Rectangle 140"/>
            <p:cNvSpPr>
              <a:spLocks noChangeArrowheads="1"/>
            </p:cNvSpPr>
            <p:nvPr/>
          </p:nvSpPr>
          <p:spPr bwMode="auto">
            <a:xfrm>
              <a:off x="3750" y="2955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7" name="Rectangle 141"/>
            <p:cNvSpPr>
              <a:spLocks noChangeArrowheads="1"/>
            </p:cNvSpPr>
            <p:nvPr/>
          </p:nvSpPr>
          <p:spPr bwMode="auto">
            <a:xfrm>
              <a:off x="3297" y="2500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8" name="Rectangle 142"/>
            <p:cNvSpPr>
              <a:spLocks noChangeArrowheads="1"/>
            </p:cNvSpPr>
            <p:nvPr/>
          </p:nvSpPr>
          <p:spPr bwMode="auto">
            <a:xfrm>
              <a:off x="2391" y="295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59" name="Rectangle 143"/>
            <p:cNvSpPr>
              <a:spLocks noChangeArrowheads="1"/>
            </p:cNvSpPr>
            <p:nvPr/>
          </p:nvSpPr>
          <p:spPr bwMode="auto">
            <a:xfrm>
              <a:off x="2844" y="249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0" name="Rectangle 144"/>
            <p:cNvSpPr>
              <a:spLocks noChangeArrowheads="1"/>
            </p:cNvSpPr>
            <p:nvPr/>
          </p:nvSpPr>
          <p:spPr bwMode="auto">
            <a:xfrm>
              <a:off x="2844" y="295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1" name="Rectangle 145"/>
            <p:cNvSpPr>
              <a:spLocks noChangeArrowheads="1"/>
            </p:cNvSpPr>
            <p:nvPr/>
          </p:nvSpPr>
          <p:spPr bwMode="auto">
            <a:xfrm>
              <a:off x="2391" y="249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2" name="Rectangle 146"/>
            <p:cNvSpPr>
              <a:spLocks noChangeArrowheads="1"/>
            </p:cNvSpPr>
            <p:nvPr/>
          </p:nvSpPr>
          <p:spPr bwMode="auto">
            <a:xfrm>
              <a:off x="1485" y="295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3" name="Rectangle 147"/>
            <p:cNvSpPr>
              <a:spLocks noChangeArrowheads="1"/>
            </p:cNvSpPr>
            <p:nvPr/>
          </p:nvSpPr>
          <p:spPr bwMode="auto">
            <a:xfrm>
              <a:off x="1938" y="249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4" name="Rectangle 148"/>
            <p:cNvSpPr>
              <a:spLocks noChangeArrowheads="1"/>
            </p:cNvSpPr>
            <p:nvPr/>
          </p:nvSpPr>
          <p:spPr bwMode="auto">
            <a:xfrm>
              <a:off x="1938" y="2953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65" name="Rectangle 149"/>
            <p:cNvSpPr>
              <a:spLocks noChangeArrowheads="1"/>
            </p:cNvSpPr>
            <p:nvPr/>
          </p:nvSpPr>
          <p:spPr bwMode="auto">
            <a:xfrm>
              <a:off x="1485" y="2498"/>
              <a:ext cx="453" cy="453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17" name="Rectangle 101"/>
            <p:cNvSpPr>
              <a:spLocks noChangeArrowheads="1"/>
            </p:cNvSpPr>
            <p:nvPr/>
          </p:nvSpPr>
          <p:spPr bwMode="auto">
            <a:xfrm>
              <a:off x="2391" y="687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1" name="Rectangle 105"/>
            <p:cNvSpPr>
              <a:spLocks noChangeArrowheads="1"/>
            </p:cNvSpPr>
            <p:nvPr/>
          </p:nvSpPr>
          <p:spPr bwMode="auto">
            <a:xfrm>
              <a:off x="3298" y="687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2" name="Rectangle 106"/>
            <p:cNvSpPr>
              <a:spLocks noChangeArrowheads="1"/>
            </p:cNvSpPr>
            <p:nvPr/>
          </p:nvSpPr>
          <p:spPr bwMode="auto">
            <a:xfrm>
              <a:off x="1485" y="1595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3" name="Rectangle 107"/>
            <p:cNvSpPr>
              <a:spLocks noChangeArrowheads="1"/>
            </p:cNvSpPr>
            <p:nvPr/>
          </p:nvSpPr>
          <p:spPr bwMode="auto">
            <a:xfrm>
              <a:off x="2391" y="1595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4" name="Rectangle 108"/>
            <p:cNvSpPr>
              <a:spLocks noChangeArrowheads="1"/>
            </p:cNvSpPr>
            <p:nvPr/>
          </p:nvSpPr>
          <p:spPr bwMode="auto">
            <a:xfrm>
              <a:off x="3298" y="1595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5" name="Rectangle 109"/>
            <p:cNvSpPr>
              <a:spLocks noChangeArrowheads="1"/>
            </p:cNvSpPr>
            <p:nvPr/>
          </p:nvSpPr>
          <p:spPr bwMode="auto">
            <a:xfrm>
              <a:off x="1485" y="2501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6" name="Rectangle 110"/>
            <p:cNvSpPr>
              <a:spLocks noChangeArrowheads="1"/>
            </p:cNvSpPr>
            <p:nvPr/>
          </p:nvSpPr>
          <p:spPr bwMode="auto">
            <a:xfrm>
              <a:off x="2391" y="2501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7" name="Rectangle 111"/>
            <p:cNvSpPr>
              <a:spLocks noChangeArrowheads="1"/>
            </p:cNvSpPr>
            <p:nvPr/>
          </p:nvSpPr>
          <p:spPr bwMode="auto">
            <a:xfrm>
              <a:off x="3298" y="2501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32" name="Rectangle 116"/>
            <p:cNvSpPr>
              <a:spLocks noChangeArrowheads="1"/>
            </p:cNvSpPr>
            <p:nvPr/>
          </p:nvSpPr>
          <p:spPr bwMode="auto">
            <a:xfrm>
              <a:off x="1485" y="687"/>
              <a:ext cx="907" cy="907"/>
            </a:xfrm>
            <a:prstGeom prst="rect">
              <a:avLst/>
            </a:prstGeom>
            <a:noFill/>
            <a:ln w="38100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28" name="Rectangle 112"/>
            <p:cNvSpPr>
              <a:spLocks noChangeArrowheads="1"/>
            </p:cNvSpPr>
            <p:nvPr/>
          </p:nvSpPr>
          <p:spPr bwMode="auto">
            <a:xfrm>
              <a:off x="1485" y="687"/>
              <a:ext cx="2720" cy="272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9367" name="Picture 151"/>
          <p:cNvPicPr>
            <a:picLocks noChangeAspect="1" noChangeArrowheads="1"/>
          </p:cNvPicPr>
          <p:nvPr/>
        </p:nvPicPr>
        <p:blipFill>
          <a:blip r:embed="rId3"/>
          <a:srcRect b="7523"/>
          <a:stretch>
            <a:fillRect/>
          </a:stretch>
        </p:blipFill>
        <p:spPr bwMode="auto">
          <a:xfrm>
            <a:off x="136525" y="95250"/>
            <a:ext cx="5715000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69" name="Rectangle 153"/>
          <p:cNvSpPr>
            <a:spLocks noChangeArrowheads="1"/>
          </p:cNvSpPr>
          <p:nvPr/>
        </p:nvSpPr>
        <p:spPr bwMode="auto">
          <a:xfrm>
            <a:off x="6005513" y="3465513"/>
            <a:ext cx="2995612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X wired OR register</a:t>
            </a:r>
            <a:endParaRPr lang="en-US" sz="1200"/>
          </a:p>
        </p:txBody>
      </p:sp>
      <p:sp>
        <p:nvSpPr>
          <p:cNvPr id="9371" name="Rectangle 155"/>
          <p:cNvSpPr>
            <a:spLocks noChangeArrowheads="1"/>
          </p:cNvSpPr>
          <p:nvPr/>
        </p:nvSpPr>
        <p:spPr bwMode="auto">
          <a:xfrm rot="-5400000">
            <a:off x="4272756" y="5144294"/>
            <a:ext cx="2995613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Y wired OR register</a:t>
            </a:r>
            <a:endParaRPr lang="en-US" sz="1200"/>
          </a:p>
        </p:txBody>
      </p:sp>
      <p:sp>
        <p:nvSpPr>
          <p:cNvPr id="9372" name="Rectangle 156"/>
          <p:cNvSpPr>
            <a:spLocks noChangeArrowheads="1"/>
          </p:cNvSpPr>
          <p:nvPr/>
        </p:nvSpPr>
        <p:spPr bwMode="auto">
          <a:xfrm rot="-2700000">
            <a:off x="5599113" y="2235200"/>
            <a:ext cx="2995612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X wired OR register</a:t>
            </a:r>
            <a:endParaRPr lang="en-US" sz="1200"/>
          </a:p>
        </p:txBody>
      </p:sp>
      <p:sp>
        <p:nvSpPr>
          <p:cNvPr id="9373" name="Rectangle 157"/>
          <p:cNvSpPr>
            <a:spLocks noChangeArrowheads="1"/>
          </p:cNvSpPr>
          <p:nvPr/>
        </p:nvSpPr>
        <p:spPr bwMode="auto">
          <a:xfrm rot="-4500000">
            <a:off x="4910932" y="1748631"/>
            <a:ext cx="2995612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X wired OR register</a:t>
            </a:r>
            <a:endParaRPr lang="en-US" sz="1200"/>
          </a:p>
        </p:txBody>
      </p:sp>
      <p:sp>
        <p:nvSpPr>
          <p:cNvPr id="9374" name="Rectangle 158"/>
          <p:cNvSpPr>
            <a:spLocks noChangeArrowheads="1"/>
          </p:cNvSpPr>
          <p:nvPr/>
        </p:nvSpPr>
        <p:spPr bwMode="auto">
          <a:xfrm rot="-5400000">
            <a:off x="4280694" y="1670844"/>
            <a:ext cx="2995613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X wired OR register</a:t>
            </a:r>
            <a:endParaRPr lang="en-US" sz="1200"/>
          </a:p>
        </p:txBody>
      </p:sp>
      <p:sp>
        <p:nvSpPr>
          <p:cNvPr id="9377" name="Rectangle 161"/>
          <p:cNvSpPr>
            <a:spLocks noChangeArrowheads="1"/>
          </p:cNvSpPr>
          <p:nvPr/>
        </p:nvSpPr>
        <p:spPr bwMode="auto">
          <a:xfrm rot="-900000">
            <a:off x="5975350" y="3032125"/>
            <a:ext cx="2995613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X wired OR register</a:t>
            </a:r>
            <a:endParaRPr lang="en-US" sz="1200"/>
          </a:p>
        </p:txBody>
      </p:sp>
      <p:sp>
        <p:nvSpPr>
          <p:cNvPr id="9378" name="Rectangle 162"/>
          <p:cNvSpPr>
            <a:spLocks noChangeArrowheads="1"/>
          </p:cNvSpPr>
          <p:nvPr/>
        </p:nvSpPr>
        <p:spPr bwMode="auto">
          <a:xfrm rot="-1800000">
            <a:off x="5810250" y="2625725"/>
            <a:ext cx="2995613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1200"/>
              <a:t>X wired OR register</a:t>
            </a:r>
            <a:endParaRPr lang="en-US" sz="1200"/>
          </a:p>
        </p:txBody>
      </p:sp>
      <p:sp>
        <p:nvSpPr>
          <p:cNvPr id="9379" name="Rectangle 163"/>
          <p:cNvSpPr>
            <a:spLocks noChangeArrowheads="1"/>
          </p:cNvSpPr>
          <p:nvPr/>
        </p:nvSpPr>
        <p:spPr bwMode="auto">
          <a:xfrm>
            <a:off x="9525000" y="1828800"/>
            <a:ext cx="33178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Figure 6.3.1-1 </a:t>
            </a:r>
            <a:r>
              <a:rPr lang="en-US" i="1"/>
              <a:t>Schematic view of a track along the two projection view (as registered by the read-out electronics). EAS simulated at energy ~5×1020 eV and arrival direction zenith angle ~ 60°.</a:t>
            </a:r>
          </a:p>
        </p:txBody>
      </p:sp>
      <p:sp>
        <p:nvSpPr>
          <p:cNvPr id="9381" name="Text Box 165"/>
          <p:cNvSpPr txBox="1">
            <a:spLocks noChangeArrowheads="1"/>
          </p:cNvSpPr>
          <p:nvPr/>
        </p:nvSpPr>
        <p:spPr bwMode="auto">
          <a:xfrm>
            <a:off x="1814513" y="3230563"/>
            <a:ext cx="1641475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400" b="1">
                <a:solidFill>
                  <a:srgbClr val="000099"/>
                </a:solidFill>
              </a:rPr>
              <a:t>Time (GTU)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9382" name="Text Box 166"/>
          <p:cNvSpPr txBox="1">
            <a:spLocks noChangeArrowheads="1"/>
          </p:cNvSpPr>
          <p:nvPr/>
        </p:nvSpPr>
        <p:spPr bwMode="auto">
          <a:xfrm>
            <a:off x="7416800" y="0"/>
            <a:ext cx="1727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pt-PT" sz="2800" dirty="0" err="1"/>
              <a:t>Signal</a:t>
            </a:r>
            <a:r>
              <a:rPr lang="pt-PT" sz="2800" dirty="0"/>
              <a:t> </a:t>
            </a:r>
            <a:r>
              <a:rPr lang="pt-PT" sz="2800" dirty="0" err="1"/>
              <a:t>in</a:t>
            </a:r>
            <a:r>
              <a:rPr lang="pt-PT" sz="2800" dirty="0"/>
              <a:t> </a:t>
            </a:r>
          </a:p>
          <a:p>
            <a:pPr algn="r"/>
            <a:r>
              <a:rPr lang="pt-PT" sz="2800" dirty="0" err="1"/>
              <a:t>Wired-Or</a:t>
            </a:r>
            <a:r>
              <a:rPr lang="pt-PT" sz="2800" dirty="0"/>
              <a:t> </a:t>
            </a:r>
          </a:p>
          <a:p>
            <a:pPr algn="r"/>
            <a:r>
              <a:rPr lang="pt-PT" sz="2800" dirty="0" err="1"/>
              <a:t>Registers</a:t>
            </a:r>
            <a:endParaRPr lang="en-US" sz="2800" dirty="0"/>
          </a:p>
        </p:txBody>
      </p:sp>
      <p:sp>
        <p:nvSpPr>
          <p:cNvPr id="9383" name="Text Box 167"/>
          <p:cNvSpPr txBox="1">
            <a:spLocks noChangeArrowheads="1"/>
          </p:cNvSpPr>
          <p:nvPr/>
        </p:nvSpPr>
        <p:spPr bwMode="auto">
          <a:xfrm>
            <a:off x="5891213" y="1690688"/>
            <a:ext cx="32527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2400" b="1"/>
              <a:t>Track Find algorithm</a:t>
            </a:r>
          </a:p>
          <a:p>
            <a:pPr algn="ctr"/>
            <a:r>
              <a:rPr lang="pt-PT" sz="2400"/>
              <a:t> Recognize buildup lines with time</a:t>
            </a:r>
            <a:endParaRPr lang="en-US" sz="2400"/>
          </a:p>
        </p:txBody>
      </p:sp>
      <p:sp>
        <p:nvSpPr>
          <p:cNvPr id="9384" name="Oval 168"/>
          <p:cNvSpPr>
            <a:spLocks noChangeArrowheads="1"/>
          </p:cNvSpPr>
          <p:nvPr/>
        </p:nvSpPr>
        <p:spPr bwMode="auto">
          <a:xfrm rot="-1601588">
            <a:off x="1620838" y="5210175"/>
            <a:ext cx="3446462" cy="236538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5" name="Oval 169"/>
          <p:cNvSpPr>
            <a:spLocks noChangeArrowheads="1"/>
          </p:cNvSpPr>
          <p:nvPr/>
        </p:nvSpPr>
        <p:spPr bwMode="auto">
          <a:xfrm rot="-1601588">
            <a:off x="1668463" y="1646238"/>
            <a:ext cx="3446462" cy="236537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6" name="WordArt 170"/>
          <p:cNvSpPr>
            <a:spLocks noChangeArrowheads="1" noChangeShapeType="1" noTextEdit="1"/>
          </p:cNvSpPr>
          <p:nvPr/>
        </p:nvSpPr>
        <p:spPr bwMode="auto">
          <a:xfrm rot="-2545465">
            <a:off x="6153150" y="4797425"/>
            <a:ext cx="2665413" cy="777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>
                    <a:alpha val="10001"/>
                  </a:srgb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1 MacroCell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238E-6 L -0.59947 -1.0238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14537E-6 L -0.59861 -3.1453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" grpId="0" animBg="1"/>
      <p:bldP spid="9371" grpId="0" animBg="1"/>
      <p:bldP spid="9372" grpId="0" animBg="1"/>
      <p:bldP spid="9372" grpId="1" animBg="1"/>
      <p:bldP spid="9373" grpId="0" animBg="1"/>
      <p:bldP spid="9373" grpId="1" animBg="1"/>
      <p:bldP spid="9374" grpId="0" animBg="1"/>
      <p:bldP spid="9374" grpId="1" animBg="1"/>
      <p:bldP spid="9377" grpId="0" animBg="1"/>
      <p:bldP spid="9377" grpId="1" animBg="1"/>
      <p:bldP spid="9378" grpId="0" animBg="1"/>
      <p:bldP spid="9378" grpId="1" animBg="1"/>
      <p:bldP spid="9379" grpId="0"/>
      <p:bldP spid="9381" grpId="0" animBg="1"/>
      <p:bldP spid="9383" grpId="0"/>
      <p:bldP spid="9384" grpId="0" animBg="1"/>
      <p:bldP spid="93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MCDispl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47738"/>
            <a:ext cx="7620000" cy="5386387"/>
          </a:xfrm>
          <a:prstGeom prst="rect">
            <a:avLst/>
          </a:prstGeom>
          <a:noFill/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 flipH="1" flipV="1">
            <a:off x="4546600" y="3475038"/>
            <a:ext cx="3489325" cy="1663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rot="16200000" flipH="1">
            <a:off x="4114007" y="5777706"/>
            <a:ext cx="0" cy="1782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rot="16200000" flipH="1">
            <a:off x="-423862" y="3429000"/>
            <a:ext cx="14414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643188" y="6297613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600">
                <a:solidFill>
                  <a:srgbClr val="0000FF"/>
                </a:solidFill>
              </a:rPr>
              <a:t>X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788" y="1989138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600">
                <a:solidFill>
                  <a:srgbClr val="0000FF"/>
                </a:solidFill>
              </a:rPr>
              <a:t>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496050" y="947738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200">
                <a:solidFill>
                  <a:srgbClr val="FFFF00"/>
                </a:solidFill>
              </a:rPr>
              <a:t>All GTUs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 rot="1523718">
            <a:off x="5030788" y="3910013"/>
            <a:ext cx="3051175" cy="457200"/>
          </a:xfrm>
          <a:prstGeom prst="rect">
            <a:avLst/>
          </a:prstGeom>
          <a:solidFill>
            <a:srgbClr val="0000FF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400">
                <a:solidFill>
                  <a:srgbClr val="FF3300"/>
                </a:solidFill>
              </a:rPr>
              <a:t>Shower development</a:t>
            </a:r>
            <a:endParaRPr lang="en-US" sz="2400">
              <a:solidFill>
                <a:srgbClr val="FF33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28662" y="1071546"/>
            <a:ext cx="3000396" cy="5130800"/>
            <a:chOff x="928662" y="1071546"/>
            <a:chExt cx="3000396" cy="5130800"/>
          </a:xfrm>
        </p:grpSpPr>
        <p:pic>
          <p:nvPicPr>
            <p:cNvPr id="10" name="Picture 5" descr="XwiredOr"/>
            <p:cNvPicPr>
              <a:picLocks noChangeAspect="1" noChangeArrowheads="1"/>
            </p:cNvPicPr>
            <p:nvPr/>
          </p:nvPicPr>
          <p:blipFill>
            <a:blip r:embed="rId3"/>
            <a:srcRect l="49459" t="8839" r="16487" b="7387"/>
            <a:stretch>
              <a:fillRect/>
            </a:stretch>
          </p:blipFill>
          <p:spPr bwMode="auto">
            <a:xfrm>
              <a:off x="928662" y="1071546"/>
              <a:ext cx="3000396" cy="51308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142976" y="1357298"/>
              <a:ext cx="857256" cy="1285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4480" y="150017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latin typeface="Calibri" pitchFamily="34" charset="0"/>
                </a:rPr>
                <a:t>X</a:t>
              </a:r>
              <a:endParaRPr lang="en-US" sz="1600" b="1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1538" y="2285992"/>
              <a:ext cx="550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latin typeface="Calibri" pitchFamily="34" charset="0"/>
                </a:rPr>
                <a:t>GTU</a:t>
              </a:r>
              <a:endParaRPr lang="en-US" sz="1600" b="1" dirty="0">
                <a:latin typeface="Calibri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214414" y="1643050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928662" y="2000240"/>
              <a:ext cx="57150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633944" y="149315"/>
            <a:ext cx="4152898" cy="3208247"/>
            <a:chOff x="2352675" y="1071546"/>
            <a:chExt cx="4438650" cy="3429000"/>
          </a:xfrm>
        </p:grpSpPr>
        <p:pic>
          <p:nvPicPr>
            <p:cNvPr id="27" name="Picture 8" descr="YwiredOr"/>
            <p:cNvPicPr>
              <a:picLocks noChangeAspect="1" noChangeArrowheads="1"/>
            </p:cNvPicPr>
            <p:nvPr/>
          </p:nvPicPr>
          <p:blipFill>
            <a:blip r:embed="rId4"/>
            <a:srcRect l="5527" t="46209" r="8926" b="7840"/>
            <a:stretch>
              <a:fillRect/>
            </a:stretch>
          </p:blipFill>
          <p:spPr bwMode="auto">
            <a:xfrm>
              <a:off x="2352675" y="1071546"/>
              <a:ext cx="4438650" cy="3429000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5572132" y="1285860"/>
              <a:ext cx="857256" cy="1143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23006" y="2090314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latin typeface="Calibri" pitchFamily="34" charset="0"/>
                </a:rPr>
                <a:t>Y</a:t>
              </a:r>
              <a:endParaRPr lang="en-US" sz="1600" b="1" dirty="0">
                <a:latin typeface="Calibri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15008" y="1357298"/>
              <a:ext cx="550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latin typeface="Calibri" pitchFamily="34" charset="0"/>
                </a:rPr>
                <a:t>GTU</a:t>
              </a:r>
              <a:endParaRPr lang="en-US" sz="1600" b="1" dirty="0">
                <a:latin typeface="Calibri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0800000">
              <a:off x="5786446" y="1712900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5930116" y="2070884"/>
              <a:ext cx="57150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80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Gamma Air Watch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5673043" cy="548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MacroCutTrans2"/>
          <p:cNvPicPr>
            <a:picLocks noChangeAspect="1" noChangeArrowheads="1"/>
          </p:cNvPicPr>
          <p:nvPr/>
        </p:nvPicPr>
        <p:blipFill>
          <a:blip r:embed="rId3"/>
          <a:srcRect t="5235" b="4794"/>
          <a:stretch>
            <a:fillRect/>
          </a:stretch>
        </p:blipFill>
        <p:spPr bwMode="auto">
          <a:xfrm>
            <a:off x="-36513" y="536575"/>
            <a:ext cx="7488238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 rot="-1035948">
            <a:off x="413916" y="2175590"/>
            <a:ext cx="74379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 sz="16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Air Flow</a:t>
            </a:r>
            <a:endParaRPr lang="en-GB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 rot="-1567426">
            <a:off x="1637879" y="2678827"/>
            <a:ext cx="74379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 sz="16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Air Flow</a:t>
            </a:r>
            <a:endParaRPr lang="en-GB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 rot="-1888900">
            <a:off x="3150766" y="3399552"/>
            <a:ext cx="74379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 sz="16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Air Flow</a:t>
            </a:r>
            <a:endParaRPr lang="en-GB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 rot="-1479924">
            <a:off x="629816" y="3572590"/>
            <a:ext cx="74379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 sz="16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Air Flow</a:t>
            </a:r>
            <a:endParaRPr lang="en-GB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 rot="-1567426">
            <a:off x="1722016" y="4191715"/>
            <a:ext cx="74379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 sz="16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Air Flow</a:t>
            </a:r>
            <a:endParaRPr lang="en-GB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 rot="-1931833">
            <a:off x="3161879" y="5012452"/>
            <a:ext cx="74379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 sz="16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Air Flow</a:t>
            </a:r>
            <a:endParaRPr lang="en-GB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0" name="Text Box 14"/>
          <p:cNvSpPr txBox="1">
            <a:spLocks noChangeArrowheads="1"/>
          </p:cNvSpPr>
          <p:nvPr/>
        </p:nvSpPr>
        <p:spPr bwMode="auto">
          <a:xfrm>
            <a:off x="7597775" y="1165225"/>
            <a:ext cx="917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MAPMT</a:t>
            </a:r>
            <a:endParaRPr lang="en-GB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1" name="Text Box 15"/>
          <p:cNvSpPr txBox="1">
            <a:spLocks noChangeArrowheads="1"/>
          </p:cNvSpPr>
          <p:nvPr/>
        </p:nvSpPr>
        <p:spPr bwMode="auto">
          <a:xfrm>
            <a:off x="6948488" y="1741488"/>
            <a:ext cx="158216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FEBrick Array</a:t>
            </a:r>
            <a:endParaRPr lang="en-GB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7327900" y="2389188"/>
            <a:ext cx="11874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Backplane</a:t>
            </a:r>
            <a:endParaRPr lang="en-GB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3" name="Text Box 17"/>
          <p:cNvSpPr txBox="1">
            <a:spLocks noChangeArrowheads="1"/>
          </p:cNvSpPr>
          <p:nvPr/>
        </p:nvSpPr>
        <p:spPr bwMode="auto">
          <a:xfrm>
            <a:off x="6878638" y="3468688"/>
            <a:ext cx="16526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ProDacq array</a:t>
            </a:r>
            <a:endParaRPr lang="en-GB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4" name="Text Box 18"/>
          <p:cNvSpPr txBox="1">
            <a:spLocks noChangeArrowheads="1"/>
          </p:cNvSpPr>
          <p:nvPr/>
        </p:nvSpPr>
        <p:spPr bwMode="auto">
          <a:xfrm>
            <a:off x="7315200" y="4476750"/>
            <a:ext cx="12001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pt-PT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Mainboard</a:t>
            </a:r>
            <a:endParaRPr lang="en-GB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5" name="Text Box 19"/>
          <p:cNvSpPr txBox="1">
            <a:spLocks noChangeArrowheads="1"/>
          </p:cNvSpPr>
          <p:nvPr/>
        </p:nvSpPr>
        <p:spPr bwMode="auto">
          <a:xfrm>
            <a:off x="179388" y="5035550"/>
            <a:ext cx="148277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GB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Front-END</a:t>
            </a:r>
          </a:p>
          <a:p>
            <a:pPr algn="l"/>
            <a:r>
              <a:rPr lang="en-GB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Power Board</a:t>
            </a:r>
          </a:p>
          <a:p>
            <a:pPr algn="l"/>
            <a:r>
              <a:rPr lang="en-GB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(HV &amp; LV)</a:t>
            </a:r>
          </a:p>
        </p:txBody>
      </p:sp>
      <p:sp>
        <p:nvSpPr>
          <p:cNvPr id="15376" name="Line 20"/>
          <p:cNvSpPr>
            <a:spLocks noChangeShapeType="1"/>
          </p:cNvSpPr>
          <p:nvPr/>
        </p:nvSpPr>
        <p:spPr bwMode="auto">
          <a:xfrm flipH="1">
            <a:off x="6659563" y="1341438"/>
            <a:ext cx="3603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7" name="Line 21"/>
          <p:cNvSpPr>
            <a:spLocks noChangeShapeType="1"/>
          </p:cNvSpPr>
          <p:nvPr/>
        </p:nvSpPr>
        <p:spPr bwMode="auto">
          <a:xfrm flipH="1">
            <a:off x="6588125" y="1916113"/>
            <a:ext cx="3603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8" name="Line 22"/>
          <p:cNvSpPr>
            <a:spLocks noChangeShapeType="1"/>
          </p:cNvSpPr>
          <p:nvPr/>
        </p:nvSpPr>
        <p:spPr bwMode="auto">
          <a:xfrm flipH="1">
            <a:off x="6804025" y="2565400"/>
            <a:ext cx="3603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79" name="Line 23"/>
          <p:cNvSpPr>
            <a:spLocks noChangeShapeType="1"/>
          </p:cNvSpPr>
          <p:nvPr/>
        </p:nvSpPr>
        <p:spPr bwMode="auto">
          <a:xfrm flipH="1">
            <a:off x="6443663" y="4652963"/>
            <a:ext cx="3603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80" name="Line 24"/>
          <p:cNvSpPr>
            <a:spLocks noChangeShapeType="1"/>
          </p:cNvSpPr>
          <p:nvPr/>
        </p:nvSpPr>
        <p:spPr bwMode="auto">
          <a:xfrm flipH="1">
            <a:off x="6372225" y="3644900"/>
            <a:ext cx="3603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81" name="Line 25"/>
          <p:cNvSpPr>
            <a:spLocks noChangeShapeType="1"/>
          </p:cNvSpPr>
          <p:nvPr/>
        </p:nvSpPr>
        <p:spPr bwMode="auto">
          <a:xfrm flipV="1">
            <a:off x="684213" y="4221163"/>
            <a:ext cx="719137" cy="792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 useBgFill="1">
        <p:nvSpPr>
          <p:cNvPr id="74781" name="Freeform 29"/>
          <p:cNvSpPr>
            <a:spLocks/>
          </p:cNvSpPr>
          <p:nvPr/>
        </p:nvSpPr>
        <p:spPr bwMode="auto">
          <a:xfrm>
            <a:off x="107950" y="4365625"/>
            <a:ext cx="8856663" cy="2519363"/>
          </a:xfrm>
          <a:custGeom>
            <a:avLst/>
            <a:gdLst>
              <a:gd name="T0" fmla="*/ 0 w 5579"/>
              <a:gd name="T1" fmla="*/ 1043 h 1587"/>
              <a:gd name="T2" fmla="*/ 1043 w 5579"/>
              <a:gd name="T3" fmla="*/ 1043 h 1587"/>
              <a:gd name="T4" fmla="*/ 998 w 5579"/>
              <a:gd name="T5" fmla="*/ 589 h 1587"/>
              <a:gd name="T6" fmla="*/ 635 w 5579"/>
              <a:gd name="T7" fmla="*/ 317 h 1587"/>
              <a:gd name="T8" fmla="*/ 907 w 5579"/>
              <a:gd name="T9" fmla="*/ 136 h 1587"/>
              <a:gd name="T10" fmla="*/ 2494 w 5579"/>
              <a:gd name="T11" fmla="*/ 1224 h 1587"/>
              <a:gd name="T12" fmla="*/ 3810 w 5579"/>
              <a:gd name="T13" fmla="*/ 0 h 1587"/>
              <a:gd name="T14" fmla="*/ 5579 w 5579"/>
              <a:gd name="T15" fmla="*/ 0 h 1587"/>
              <a:gd name="T16" fmla="*/ 5579 w 5579"/>
              <a:gd name="T17" fmla="*/ 1542 h 1587"/>
              <a:gd name="T18" fmla="*/ 2086 w 5579"/>
              <a:gd name="T19" fmla="*/ 1587 h 1587"/>
              <a:gd name="T20" fmla="*/ 45 w 5579"/>
              <a:gd name="T21" fmla="*/ 1587 h 1587"/>
              <a:gd name="T22" fmla="*/ 0 w 5579"/>
              <a:gd name="T23" fmla="*/ 1043 h 15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79"/>
              <a:gd name="T37" fmla="*/ 0 h 1587"/>
              <a:gd name="T38" fmla="*/ 5579 w 5579"/>
              <a:gd name="T39" fmla="*/ 1587 h 15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79" h="1587">
                <a:moveTo>
                  <a:pt x="0" y="1043"/>
                </a:moveTo>
                <a:lnTo>
                  <a:pt x="1043" y="1043"/>
                </a:lnTo>
                <a:lnTo>
                  <a:pt x="998" y="589"/>
                </a:lnTo>
                <a:lnTo>
                  <a:pt x="635" y="317"/>
                </a:lnTo>
                <a:lnTo>
                  <a:pt x="907" y="136"/>
                </a:lnTo>
                <a:lnTo>
                  <a:pt x="2494" y="1224"/>
                </a:lnTo>
                <a:lnTo>
                  <a:pt x="3810" y="0"/>
                </a:lnTo>
                <a:lnTo>
                  <a:pt x="5579" y="0"/>
                </a:lnTo>
                <a:lnTo>
                  <a:pt x="5579" y="1542"/>
                </a:lnTo>
                <a:lnTo>
                  <a:pt x="2086" y="1587"/>
                </a:lnTo>
                <a:lnTo>
                  <a:pt x="45" y="1587"/>
                </a:lnTo>
                <a:lnTo>
                  <a:pt x="0" y="1043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 useBgFill="1">
        <p:nvSpPr>
          <p:cNvPr id="74783" name="Freeform 31"/>
          <p:cNvSpPr>
            <a:spLocks/>
          </p:cNvSpPr>
          <p:nvPr/>
        </p:nvSpPr>
        <p:spPr bwMode="auto">
          <a:xfrm>
            <a:off x="34925" y="2708275"/>
            <a:ext cx="8858250" cy="3744913"/>
          </a:xfrm>
          <a:custGeom>
            <a:avLst/>
            <a:gdLst>
              <a:gd name="T0" fmla="*/ 46 w 5580"/>
              <a:gd name="T1" fmla="*/ 227 h 2359"/>
              <a:gd name="T2" fmla="*/ 590 w 5580"/>
              <a:gd name="T3" fmla="*/ 0 h 2359"/>
              <a:gd name="T4" fmla="*/ 817 w 5580"/>
              <a:gd name="T5" fmla="*/ 136 h 2359"/>
              <a:gd name="T6" fmla="*/ 908 w 5580"/>
              <a:gd name="T7" fmla="*/ 227 h 2359"/>
              <a:gd name="T8" fmla="*/ 817 w 5580"/>
              <a:gd name="T9" fmla="*/ 454 h 2359"/>
              <a:gd name="T10" fmla="*/ 1270 w 5580"/>
              <a:gd name="T11" fmla="*/ 273 h 2359"/>
              <a:gd name="T12" fmla="*/ 1769 w 5580"/>
              <a:gd name="T13" fmla="*/ 545 h 2359"/>
              <a:gd name="T14" fmla="*/ 1905 w 5580"/>
              <a:gd name="T15" fmla="*/ 681 h 2359"/>
              <a:gd name="T16" fmla="*/ 1815 w 5580"/>
              <a:gd name="T17" fmla="*/ 998 h 2359"/>
              <a:gd name="T18" fmla="*/ 2223 w 5580"/>
              <a:gd name="T19" fmla="*/ 726 h 2359"/>
              <a:gd name="T20" fmla="*/ 2722 w 5580"/>
              <a:gd name="T21" fmla="*/ 998 h 2359"/>
              <a:gd name="T22" fmla="*/ 3992 w 5580"/>
              <a:gd name="T23" fmla="*/ 91 h 2359"/>
              <a:gd name="T24" fmla="*/ 5580 w 5580"/>
              <a:gd name="T25" fmla="*/ 91 h 2359"/>
              <a:gd name="T26" fmla="*/ 5580 w 5580"/>
              <a:gd name="T27" fmla="*/ 1134 h 2359"/>
              <a:gd name="T28" fmla="*/ 3856 w 5580"/>
              <a:gd name="T29" fmla="*/ 1180 h 2359"/>
              <a:gd name="T30" fmla="*/ 2586 w 5580"/>
              <a:gd name="T31" fmla="*/ 2359 h 2359"/>
              <a:gd name="T32" fmla="*/ 0 w 5580"/>
              <a:gd name="T33" fmla="*/ 2042 h 2359"/>
              <a:gd name="T34" fmla="*/ 182 w 5580"/>
              <a:gd name="T35" fmla="*/ 273 h 23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580"/>
              <a:gd name="T55" fmla="*/ 0 h 2359"/>
              <a:gd name="T56" fmla="*/ 5580 w 5580"/>
              <a:gd name="T57" fmla="*/ 2359 h 23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580" h="2359">
                <a:moveTo>
                  <a:pt x="46" y="227"/>
                </a:moveTo>
                <a:lnTo>
                  <a:pt x="590" y="0"/>
                </a:lnTo>
                <a:lnTo>
                  <a:pt x="817" y="136"/>
                </a:lnTo>
                <a:lnTo>
                  <a:pt x="908" y="227"/>
                </a:lnTo>
                <a:lnTo>
                  <a:pt x="817" y="454"/>
                </a:lnTo>
                <a:lnTo>
                  <a:pt x="1270" y="273"/>
                </a:lnTo>
                <a:lnTo>
                  <a:pt x="1769" y="545"/>
                </a:lnTo>
                <a:lnTo>
                  <a:pt x="1905" y="681"/>
                </a:lnTo>
                <a:lnTo>
                  <a:pt x="1815" y="998"/>
                </a:lnTo>
                <a:lnTo>
                  <a:pt x="2223" y="726"/>
                </a:lnTo>
                <a:lnTo>
                  <a:pt x="2722" y="998"/>
                </a:lnTo>
                <a:lnTo>
                  <a:pt x="3992" y="91"/>
                </a:lnTo>
                <a:lnTo>
                  <a:pt x="5580" y="91"/>
                </a:lnTo>
                <a:lnTo>
                  <a:pt x="5580" y="1134"/>
                </a:lnTo>
                <a:lnTo>
                  <a:pt x="3856" y="1180"/>
                </a:lnTo>
                <a:lnTo>
                  <a:pt x="2586" y="2359"/>
                </a:lnTo>
                <a:lnTo>
                  <a:pt x="0" y="2042"/>
                </a:lnTo>
                <a:lnTo>
                  <a:pt x="182" y="273"/>
                </a:lnTo>
              </a:path>
            </a:pathLst>
          </a:custGeom>
          <a:ln w="9525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 useBgFill="1">
        <p:nvSpPr>
          <p:cNvPr id="74782" name="Freeform 30"/>
          <p:cNvSpPr>
            <a:spLocks/>
          </p:cNvSpPr>
          <p:nvPr/>
        </p:nvSpPr>
        <p:spPr bwMode="auto">
          <a:xfrm>
            <a:off x="179388" y="2349500"/>
            <a:ext cx="8640762" cy="2303463"/>
          </a:xfrm>
          <a:custGeom>
            <a:avLst/>
            <a:gdLst>
              <a:gd name="T0" fmla="*/ 0 w 5443"/>
              <a:gd name="T1" fmla="*/ 317 h 1451"/>
              <a:gd name="T2" fmla="*/ 635 w 5443"/>
              <a:gd name="T3" fmla="*/ 90 h 1451"/>
              <a:gd name="T4" fmla="*/ 862 w 5443"/>
              <a:gd name="T5" fmla="*/ 226 h 1451"/>
              <a:gd name="T6" fmla="*/ 726 w 5443"/>
              <a:gd name="T7" fmla="*/ 272 h 1451"/>
              <a:gd name="T8" fmla="*/ 817 w 5443"/>
              <a:gd name="T9" fmla="*/ 453 h 1451"/>
              <a:gd name="T10" fmla="*/ 726 w 5443"/>
              <a:gd name="T11" fmla="*/ 680 h 1451"/>
              <a:gd name="T12" fmla="*/ 1316 w 5443"/>
              <a:gd name="T13" fmla="*/ 453 h 1451"/>
              <a:gd name="T14" fmla="*/ 1860 w 5443"/>
              <a:gd name="T15" fmla="*/ 680 h 1451"/>
              <a:gd name="T16" fmla="*/ 1678 w 5443"/>
              <a:gd name="T17" fmla="*/ 771 h 1451"/>
              <a:gd name="T18" fmla="*/ 1814 w 5443"/>
              <a:gd name="T19" fmla="*/ 907 h 1451"/>
              <a:gd name="T20" fmla="*/ 1724 w 5443"/>
              <a:gd name="T21" fmla="*/ 1224 h 1451"/>
              <a:gd name="T22" fmla="*/ 2313 w 5443"/>
              <a:gd name="T23" fmla="*/ 861 h 1451"/>
              <a:gd name="T24" fmla="*/ 2540 w 5443"/>
              <a:gd name="T25" fmla="*/ 998 h 1451"/>
              <a:gd name="T26" fmla="*/ 4128 w 5443"/>
              <a:gd name="T27" fmla="*/ 0 h 1451"/>
              <a:gd name="T28" fmla="*/ 5443 w 5443"/>
              <a:gd name="T29" fmla="*/ 0 h 1451"/>
              <a:gd name="T30" fmla="*/ 5352 w 5443"/>
              <a:gd name="T31" fmla="*/ 544 h 1451"/>
              <a:gd name="T32" fmla="*/ 2722 w 5443"/>
              <a:gd name="T33" fmla="*/ 1451 h 1451"/>
              <a:gd name="T34" fmla="*/ 1179 w 5443"/>
              <a:gd name="T35" fmla="*/ 1179 h 1451"/>
              <a:gd name="T36" fmla="*/ 91 w 5443"/>
              <a:gd name="T37" fmla="*/ 499 h 145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443"/>
              <a:gd name="T58" fmla="*/ 0 h 1451"/>
              <a:gd name="T59" fmla="*/ 5443 w 5443"/>
              <a:gd name="T60" fmla="*/ 1451 h 145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443" h="1451">
                <a:moveTo>
                  <a:pt x="0" y="317"/>
                </a:moveTo>
                <a:lnTo>
                  <a:pt x="635" y="90"/>
                </a:lnTo>
                <a:lnTo>
                  <a:pt x="862" y="226"/>
                </a:lnTo>
                <a:lnTo>
                  <a:pt x="726" y="272"/>
                </a:lnTo>
                <a:lnTo>
                  <a:pt x="817" y="453"/>
                </a:lnTo>
                <a:lnTo>
                  <a:pt x="726" y="680"/>
                </a:lnTo>
                <a:lnTo>
                  <a:pt x="1316" y="453"/>
                </a:lnTo>
                <a:lnTo>
                  <a:pt x="1860" y="680"/>
                </a:lnTo>
                <a:lnTo>
                  <a:pt x="1678" y="771"/>
                </a:lnTo>
                <a:lnTo>
                  <a:pt x="1814" y="907"/>
                </a:lnTo>
                <a:lnTo>
                  <a:pt x="1724" y="1224"/>
                </a:lnTo>
                <a:lnTo>
                  <a:pt x="2313" y="861"/>
                </a:lnTo>
                <a:lnTo>
                  <a:pt x="2540" y="998"/>
                </a:lnTo>
                <a:lnTo>
                  <a:pt x="4128" y="0"/>
                </a:lnTo>
                <a:lnTo>
                  <a:pt x="5443" y="0"/>
                </a:lnTo>
                <a:lnTo>
                  <a:pt x="5352" y="544"/>
                </a:lnTo>
                <a:lnTo>
                  <a:pt x="2722" y="1451"/>
                </a:lnTo>
                <a:lnTo>
                  <a:pt x="1179" y="1179"/>
                </a:lnTo>
                <a:lnTo>
                  <a:pt x="91" y="499"/>
                </a:lnTo>
              </a:path>
            </a:pathLst>
          </a:custGeom>
          <a:ln w="9525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 useBgFill="1">
        <p:nvSpPr>
          <p:cNvPr id="74784" name="Freeform 32"/>
          <p:cNvSpPr>
            <a:spLocks/>
          </p:cNvSpPr>
          <p:nvPr/>
        </p:nvSpPr>
        <p:spPr bwMode="auto">
          <a:xfrm>
            <a:off x="34925" y="1412875"/>
            <a:ext cx="9001125" cy="3028950"/>
          </a:xfrm>
          <a:custGeom>
            <a:avLst/>
            <a:gdLst>
              <a:gd name="T0" fmla="*/ 0 w 5670"/>
              <a:gd name="T1" fmla="*/ 0 h 1908"/>
              <a:gd name="T2" fmla="*/ 771 w 5670"/>
              <a:gd name="T3" fmla="*/ 45 h 1908"/>
              <a:gd name="T4" fmla="*/ 2722 w 5670"/>
              <a:gd name="T5" fmla="*/ 771 h 1908"/>
              <a:gd name="T6" fmla="*/ 4173 w 5670"/>
              <a:gd name="T7" fmla="*/ 45 h 1908"/>
              <a:gd name="T8" fmla="*/ 5670 w 5670"/>
              <a:gd name="T9" fmla="*/ 91 h 1908"/>
              <a:gd name="T10" fmla="*/ 5534 w 5670"/>
              <a:gd name="T11" fmla="*/ 1089 h 1908"/>
              <a:gd name="T12" fmla="*/ 1838 w 5670"/>
              <a:gd name="T13" fmla="*/ 1908 h 1908"/>
              <a:gd name="T14" fmla="*/ 0 w 5670"/>
              <a:gd name="T15" fmla="*/ 907 h 1908"/>
              <a:gd name="T16" fmla="*/ 0 w 5670"/>
              <a:gd name="T17" fmla="*/ 0 h 1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0"/>
              <a:gd name="T28" fmla="*/ 0 h 1908"/>
              <a:gd name="T29" fmla="*/ 5670 w 5670"/>
              <a:gd name="T30" fmla="*/ 1908 h 19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0" h="1908">
                <a:moveTo>
                  <a:pt x="0" y="0"/>
                </a:moveTo>
                <a:lnTo>
                  <a:pt x="771" y="45"/>
                </a:lnTo>
                <a:lnTo>
                  <a:pt x="2722" y="771"/>
                </a:lnTo>
                <a:lnTo>
                  <a:pt x="4173" y="45"/>
                </a:lnTo>
                <a:lnTo>
                  <a:pt x="5670" y="91"/>
                </a:lnTo>
                <a:lnTo>
                  <a:pt x="5534" y="1089"/>
                </a:lnTo>
                <a:lnTo>
                  <a:pt x="1838" y="1908"/>
                </a:lnTo>
                <a:lnTo>
                  <a:pt x="0" y="907"/>
                </a:lnTo>
                <a:lnTo>
                  <a:pt x="0" y="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 useBgFill="1">
        <p:nvSpPr>
          <p:cNvPr id="74785" name="Freeform 33"/>
          <p:cNvSpPr>
            <a:spLocks/>
          </p:cNvSpPr>
          <p:nvPr/>
        </p:nvSpPr>
        <p:spPr bwMode="auto">
          <a:xfrm>
            <a:off x="1116013" y="476250"/>
            <a:ext cx="7559675" cy="2160588"/>
          </a:xfrm>
          <a:custGeom>
            <a:avLst/>
            <a:gdLst>
              <a:gd name="T0" fmla="*/ 1678 w 4762"/>
              <a:gd name="T1" fmla="*/ 0 h 1361"/>
              <a:gd name="T2" fmla="*/ 0 w 4762"/>
              <a:gd name="T3" fmla="*/ 454 h 1361"/>
              <a:gd name="T4" fmla="*/ 90 w 4762"/>
              <a:gd name="T5" fmla="*/ 635 h 1361"/>
              <a:gd name="T6" fmla="*/ 2041 w 4762"/>
              <a:gd name="T7" fmla="*/ 1361 h 1361"/>
              <a:gd name="T8" fmla="*/ 3492 w 4762"/>
              <a:gd name="T9" fmla="*/ 681 h 1361"/>
              <a:gd name="T10" fmla="*/ 4762 w 4762"/>
              <a:gd name="T11" fmla="*/ 681 h 1361"/>
              <a:gd name="T12" fmla="*/ 4762 w 4762"/>
              <a:gd name="T13" fmla="*/ 409 h 1361"/>
              <a:gd name="T14" fmla="*/ 3492 w 4762"/>
              <a:gd name="T15" fmla="*/ 454 h 1361"/>
              <a:gd name="T16" fmla="*/ 1678 w 4762"/>
              <a:gd name="T17" fmla="*/ 0 h 13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62"/>
              <a:gd name="T28" fmla="*/ 0 h 1361"/>
              <a:gd name="T29" fmla="*/ 4762 w 4762"/>
              <a:gd name="T30" fmla="*/ 1361 h 13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62" h="1361">
                <a:moveTo>
                  <a:pt x="1678" y="0"/>
                </a:moveTo>
                <a:lnTo>
                  <a:pt x="0" y="454"/>
                </a:lnTo>
                <a:lnTo>
                  <a:pt x="90" y="635"/>
                </a:lnTo>
                <a:lnTo>
                  <a:pt x="2041" y="1361"/>
                </a:lnTo>
                <a:lnTo>
                  <a:pt x="3492" y="681"/>
                </a:lnTo>
                <a:lnTo>
                  <a:pt x="4762" y="681"/>
                </a:lnTo>
                <a:lnTo>
                  <a:pt x="4762" y="409"/>
                </a:lnTo>
                <a:lnTo>
                  <a:pt x="3492" y="454"/>
                </a:lnTo>
                <a:lnTo>
                  <a:pt x="1678" y="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7" name="Title 2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Gaw</a:t>
            </a:r>
            <a:r>
              <a:rPr lang="pt-PT" dirty="0" smtClean="0"/>
              <a:t> Focal </a:t>
            </a:r>
            <a:r>
              <a:rPr lang="pt-PT" dirty="0" err="1" smtClean="0"/>
              <a:t>Surface</a:t>
            </a: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5143512"/>
            <a:ext cx="1601077" cy="154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74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74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74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74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81" grpId="0" animBg="1"/>
      <p:bldP spid="74783" grpId="0" animBg="1"/>
      <p:bldP spid="74782" grpId="0" animBg="1"/>
      <p:bldP spid="74784" grpId="0" animBg="1"/>
      <p:bldP spid="7478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Interface to ProDacq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6" descr="IMG_3119.JPG"/>
          <p:cNvPicPr>
            <a:picLocks noChangeAspect="1"/>
          </p:cNvPicPr>
          <p:nvPr/>
        </p:nvPicPr>
        <p:blipFill>
          <a:blip r:embed="rId2" cstate="print"/>
          <a:srcRect l="15714" t="19286" r="5714" b="14285"/>
          <a:stretch>
            <a:fillRect/>
          </a:stretch>
        </p:blipFill>
        <p:spPr>
          <a:xfrm>
            <a:off x="-32" y="642918"/>
            <a:ext cx="5069794" cy="2857520"/>
          </a:xfrm>
          <a:prstGeom prst="rect">
            <a:avLst/>
          </a:prstGeom>
        </p:spPr>
      </p:pic>
      <p:pic>
        <p:nvPicPr>
          <p:cNvPr id="9" name="Picture 8" descr="IMG_3125.JPG"/>
          <p:cNvPicPr>
            <a:picLocks noChangeAspect="1"/>
          </p:cNvPicPr>
          <p:nvPr/>
        </p:nvPicPr>
        <p:blipFill>
          <a:blip r:embed="rId3" cstate="print"/>
          <a:srcRect l="38204" t="35821" r="27421" b="32538"/>
          <a:stretch>
            <a:fillRect/>
          </a:stretch>
        </p:blipFill>
        <p:spPr>
          <a:xfrm>
            <a:off x="4929190" y="1142984"/>
            <a:ext cx="3958155" cy="2428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counterProDac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357430"/>
            <a:ext cx="5618719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rot="10800000">
            <a:off x="4929190" y="4786322"/>
            <a:ext cx="18573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929454" y="4500570"/>
            <a:ext cx="1000132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dirty="0" err="1" smtClean="0">
                <a:latin typeface="Calibri" pitchFamily="34" charset="0"/>
              </a:rPr>
              <a:t>Cyclic</a:t>
            </a:r>
            <a:r>
              <a:rPr lang="pt-PT" dirty="0" smtClean="0">
                <a:latin typeface="Calibri" pitchFamily="34" charset="0"/>
              </a:rPr>
              <a:t> </a:t>
            </a:r>
          </a:p>
          <a:p>
            <a:r>
              <a:rPr lang="pt-PT" dirty="0" err="1" smtClean="0">
                <a:latin typeface="Calibri" pitchFamily="34" charset="0"/>
              </a:rPr>
              <a:t>counter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z="2400" b="1" smtClean="0">
                <a:latin typeface="Calibri" pitchFamily="34" charset="0"/>
              </a:rPr>
              <a:t>IST, 14/01/2009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z="2400" b="1" smtClean="0">
                <a:latin typeface="Calibri" pitchFamily="34" charset="0"/>
              </a:rPr>
              <a:pPr/>
              <a:t>25</a:t>
            </a:fld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z="2400" b="1" smtClean="0">
                <a:latin typeface="Calibri" pitchFamily="34" charset="0"/>
              </a:rPr>
              <a:t>Pedro Assis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 Diagonal Corner Rectangle 13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endParaRPr lang="pt-PT" sz="2400" b="1" dirty="0" smtClean="0">
              <a:latin typeface="Calibri" pitchFamily="34" charset="0"/>
            </a:endParaRPr>
          </a:p>
          <a:p>
            <a:r>
              <a:rPr lang="pt-PT" sz="2400" b="1" dirty="0" smtClean="0">
                <a:latin typeface="Calibri" pitchFamily="34" charset="0"/>
              </a:rPr>
              <a:t>DAQ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2428860" y="1357298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ULTRA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2428860" y="2143116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TRC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2428860" y="571480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LIP-PAD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643438" y="4071942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EUSO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4643438" y="4857760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GAW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643702" y="1142984"/>
            <a:ext cx="2286016" cy="2214578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libri" pitchFamily="34" charset="0"/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6643702" y="1142984"/>
            <a:ext cx="2286016" cy="2214578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Auger </a:t>
            </a:r>
            <a:r>
              <a:rPr lang="pt-PT" dirty="0" err="1" smtClean="0"/>
              <a:t>Fluorescence</a:t>
            </a:r>
            <a:r>
              <a:rPr lang="pt-PT" dirty="0" smtClean="0"/>
              <a:t> </a:t>
            </a:r>
            <a:r>
              <a:rPr lang="pt-PT" dirty="0" err="1" smtClean="0"/>
              <a:t>Detectors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Detailled</a:t>
            </a:r>
            <a:r>
              <a:rPr lang="pt-PT" dirty="0" smtClean="0"/>
              <a:t>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Auger </a:t>
            </a:r>
            <a:r>
              <a:rPr lang="pt-PT" dirty="0" err="1" smtClean="0"/>
              <a:t>Fluorescence</a:t>
            </a:r>
            <a:r>
              <a:rPr lang="pt-PT" dirty="0" smtClean="0"/>
              <a:t> </a:t>
            </a:r>
            <a:r>
              <a:rPr lang="pt-PT" dirty="0" err="1" smtClean="0"/>
              <a:t>Telescopes</a:t>
            </a:r>
            <a:endParaRPr lang="pt-PT" dirty="0" smtClean="0"/>
          </a:p>
          <a:p>
            <a:r>
              <a:rPr lang="pt-PT" dirty="0" err="1" smtClean="0"/>
              <a:t>Optical</a:t>
            </a:r>
            <a:r>
              <a:rPr lang="pt-PT" dirty="0" smtClean="0"/>
              <a:t> spot</a:t>
            </a:r>
          </a:p>
          <a:p>
            <a:r>
              <a:rPr lang="pt-PT" dirty="0" err="1" smtClean="0"/>
              <a:t>Efficiencies</a:t>
            </a:r>
            <a:endParaRPr lang="pt-PT" dirty="0" smtClean="0"/>
          </a:p>
          <a:p>
            <a:r>
              <a:rPr lang="pt-PT" dirty="0" err="1" smtClean="0"/>
              <a:t>Comparison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4336"/>
            <a:ext cx="8786842" cy="6787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3" descr="FDTel"/>
          <p:cNvPicPr>
            <a:picLocks noChangeAspect="1" noChangeArrowheads="1"/>
          </p:cNvPicPr>
          <p:nvPr/>
        </p:nvPicPr>
        <p:blipFill>
          <a:blip r:embed="rId3"/>
          <a:srcRect t="9052"/>
          <a:stretch>
            <a:fillRect/>
          </a:stretch>
        </p:blipFill>
        <p:spPr bwMode="auto">
          <a:xfrm>
            <a:off x="1785918" y="-142900"/>
            <a:ext cx="8286776" cy="7000924"/>
          </a:xfrm>
          <a:prstGeom prst="rect">
            <a:avLst/>
          </a:prstGeom>
          <a:noFill/>
        </p:spPr>
      </p:pic>
      <p:pic>
        <p:nvPicPr>
          <p:cNvPr id="9" name="Picture 3" descr="FDTel"/>
          <p:cNvPicPr>
            <a:picLocks noChangeAspect="1" noChangeArrowheads="1"/>
          </p:cNvPicPr>
          <p:nvPr/>
        </p:nvPicPr>
        <p:blipFill>
          <a:blip r:embed="rId3"/>
          <a:srcRect l="32759" t="9052" r="57758"/>
          <a:stretch>
            <a:fillRect/>
          </a:stretch>
        </p:blipFill>
        <p:spPr bwMode="auto">
          <a:xfrm>
            <a:off x="0" y="-142900"/>
            <a:ext cx="1785918" cy="700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3" descr="FDTel"/>
          <p:cNvPicPr>
            <a:picLocks noChangeAspect="1" noChangeArrowheads="1"/>
          </p:cNvPicPr>
          <p:nvPr/>
        </p:nvPicPr>
        <p:blipFill>
          <a:blip r:embed="rId2"/>
          <a:srcRect t="9052" r="11207"/>
          <a:stretch>
            <a:fillRect/>
          </a:stretch>
        </p:blipFill>
        <p:spPr bwMode="auto">
          <a:xfrm>
            <a:off x="1785918" y="-142900"/>
            <a:ext cx="7358082" cy="7000924"/>
          </a:xfrm>
          <a:prstGeom prst="rect">
            <a:avLst/>
          </a:prstGeom>
          <a:noFill/>
        </p:spPr>
      </p:pic>
      <p:pic>
        <p:nvPicPr>
          <p:cNvPr id="6" name="Picture 3" descr="FDTel"/>
          <p:cNvPicPr>
            <a:picLocks noChangeAspect="1" noChangeArrowheads="1"/>
          </p:cNvPicPr>
          <p:nvPr/>
        </p:nvPicPr>
        <p:blipFill>
          <a:blip r:embed="rId2"/>
          <a:srcRect l="32759" t="9052" r="57758"/>
          <a:stretch>
            <a:fillRect/>
          </a:stretch>
        </p:blipFill>
        <p:spPr bwMode="auto">
          <a:xfrm>
            <a:off x="0" y="-142900"/>
            <a:ext cx="1785918" cy="7000924"/>
          </a:xfrm>
          <a:prstGeom prst="rect">
            <a:avLst/>
          </a:prstGeom>
          <a:noFill/>
        </p:spPr>
      </p:pic>
      <p:sp>
        <p:nvSpPr>
          <p:cNvPr id="7" name="Round Diagonal Corner Rectangle 6"/>
          <p:cNvSpPr/>
          <p:nvPr/>
        </p:nvSpPr>
        <p:spPr>
          <a:xfrm>
            <a:off x="142844" y="4286256"/>
            <a:ext cx="8858280" cy="2357454"/>
          </a:xfrm>
          <a:prstGeom prst="round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5684" t="9920" r="36650" b="9920"/>
          <a:stretch>
            <a:fillRect/>
          </a:stretch>
        </p:blipFill>
        <p:spPr bwMode="auto">
          <a:xfrm>
            <a:off x="500034" y="4357694"/>
            <a:ext cx="643628" cy="2241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0603" t="14877" r="42257" b="29521"/>
          <a:stretch>
            <a:fillRect/>
          </a:stretch>
        </p:blipFill>
        <p:spPr bwMode="auto">
          <a:xfrm>
            <a:off x="1071538" y="4408488"/>
            <a:ext cx="1071570" cy="18780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40063" flipH="1">
            <a:off x="3605740" y="4008416"/>
            <a:ext cx="2660650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8" descr="element2-ne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39" r="29630"/>
          <a:stretch>
            <a:fillRect/>
          </a:stretch>
        </p:blipFill>
        <p:spPr bwMode="auto">
          <a:xfrm>
            <a:off x="7215206" y="4214818"/>
            <a:ext cx="178595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 t="3207" b="11119"/>
          <a:stretch>
            <a:fillRect/>
          </a:stretch>
        </p:blipFill>
        <p:spPr bwMode="auto">
          <a:xfrm flipH="1" flipV="1">
            <a:off x="4786314" y="2928934"/>
            <a:ext cx="4238625" cy="3816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/>
          <a:srcRect t="7484" b="18781"/>
          <a:stretch>
            <a:fillRect/>
          </a:stretch>
        </p:blipFill>
        <p:spPr bwMode="auto">
          <a:xfrm flipH="1" flipV="1">
            <a:off x="1588" y="0"/>
            <a:ext cx="4238625" cy="328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/>
          <a:srcRect t="5432" b="15167"/>
          <a:stretch>
            <a:fillRect/>
          </a:stretch>
        </p:blipFill>
        <p:spPr bwMode="auto">
          <a:xfrm flipH="1" flipV="1">
            <a:off x="0" y="3284538"/>
            <a:ext cx="4240213" cy="3573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786314" y="1000108"/>
            <a:ext cx="4357686" cy="642918"/>
          </a:xfrm>
        </p:spPr>
        <p:txBody>
          <a:bodyPr/>
          <a:lstStyle/>
          <a:p>
            <a:pPr algn="r"/>
            <a:r>
              <a:rPr lang="pt-PT" dirty="0" err="1" smtClean="0"/>
              <a:t>Parallel</a:t>
            </a:r>
            <a:r>
              <a:rPr lang="pt-PT" dirty="0" smtClean="0"/>
              <a:t> </a:t>
            </a:r>
            <a:r>
              <a:rPr lang="pt-PT" dirty="0" err="1" smtClean="0"/>
              <a:t>Rays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86182" y="2854844"/>
            <a:ext cx="325410" cy="3598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2700" indent="-12700">
              <a:lnSpc>
                <a:spcPct val="102000"/>
              </a:lnSpc>
              <a:spcAft>
                <a:spcPct val="25000"/>
              </a:spcAft>
            </a:pPr>
            <a:r>
              <a:rPr lang="pt-PT" sz="2400" dirty="0" smtClean="0">
                <a:solidFill>
                  <a:schemeClr val="bg1"/>
                </a:solidFill>
                <a:latin typeface="Comic Sans MS" pitchFamily="66" charset="0"/>
              </a:rPr>
              <a:t>0º</a:t>
            </a:r>
            <a:endParaRPr lang="pt-PT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714744" y="6426744"/>
            <a:ext cx="463268" cy="3598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2700" indent="-12700">
              <a:lnSpc>
                <a:spcPct val="102000"/>
              </a:lnSpc>
              <a:spcAft>
                <a:spcPct val="25000"/>
              </a:spcAft>
            </a:pPr>
            <a:r>
              <a:rPr lang="pt-PT" sz="2400" dirty="0" smtClean="0">
                <a:solidFill>
                  <a:schemeClr val="bg1"/>
                </a:solidFill>
                <a:latin typeface="Comic Sans MS" pitchFamily="66" charset="0"/>
              </a:rPr>
              <a:t>15º</a:t>
            </a:r>
            <a:endParaRPr lang="pt-PT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57752" y="6357958"/>
            <a:ext cx="512961" cy="3598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2700" indent="-12700">
              <a:lnSpc>
                <a:spcPct val="102000"/>
              </a:lnSpc>
              <a:spcAft>
                <a:spcPct val="25000"/>
              </a:spcAft>
            </a:pPr>
            <a:r>
              <a:rPr lang="pt-PT" sz="2400" dirty="0" smtClean="0">
                <a:solidFill>
                  <a:schemeClr val="bg1"/>
                </a:solidFill>
                <a:latin typeface="Comic Sans MS" pitchFamily="66" charset="0"/>
              </a:rPr>
              <a:t>30º</a:t>
            </a:r>
            <a:endParaRPr lang="pt-PT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643570" y="0"/>
            <a:ext cx="3500430" cy="92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7748" name="Picture 4" descr="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6725" y="646137"/>
            <a:ext cx="6137275" cy="6283325"/>
          </a:xfrm>
          <a:prstGeom prst="rect">
            <a:avLst/>
          </a:prstGeom>
          <a:noFill/>
        </p:spPr>
      </p:pic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180975" y="1460525"/>
            <a:ext cx="14081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 dirty="0" err="1">
                <a:latin typeface="Calibri" pitchFamily="34" charset="0"/>
              </a:rPr>
              <a:t>Ground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array</a:t>
            </a:r>
            <a:endParaRPr lang="pt-PT" sz="2000" dirty="0">
              <a:latin typeface="Calibri" pitchFamily="34" charset="0"/>
            </a:endParaRPr>
          </a:p>
          <a:p>
            <a:r>
              <a:rPr lang="pt-PT" sz="1800" dirty="0">
                <a:latin typeface="Calibri" pitchFamily="34" charset="0"/>
              </a:rPr>
              <a:t>Ex: AGASA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180975" y="2309837"/>
            <a:ext cx="24274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 dirty="0" err="1" smtClean="0">
                <a:latin typeface="Calibri" pitchFamily="34" charset="0"/>
              </a:rPr>
              <a:t>Fluorescence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detection</a:t>
            </a:r>
            <a:endParaRPr lang="pt-PT" sz="2000" dirty="0">
              <a:latin typeface="Calibri" pitchFamily="34" charset="0"/>
            </a:endParaRPr>
          </a:p>
          <a:p>
            <a:r>
              <a:rPr lang="pt-PT" sz="1800" dirty="0">
                <a:latin typeface="Calibri" pitchFamily="34" charset="0"/>
              </a:rPr>
              <a:t>Ex: </a:t>
            </a:r>
            <a:r>
              <a:rPr lang="pt-PT" sz="1800" dirty="0" err="1">
                <a:latin typeface="Calibri" pitchFamily="34" charset="0"/>
              </a:rPr>
              <a:t>HiRes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180975" y="4564087"/>
            <a:ext cx="20942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 dirty="0">
                <a:latin typeface="Calibri" pitchFamily="34" charset="0"/>
              </a:rPr>
              <a:t>AUGER</a:t>
            </a:r>
          </a:p>
          <a:p>
            <a:r>
              <a:rPr lang="pt-PT" sz="1800" dirty="0" smtClean="0">
                <a:latin typeface="Calibri" pitchFamily="34" charset="0"/>
              </a:rPr>
              <a:t>(</a:t>
            </a:r>
            <a:r>
              <a:rPr lang="pt-PT" sz="1800" dirty="0" err="1" smtClean="0">
                <a:latin typeface="Calibri" pitchFamily="34" charset="0"/>
              </a:rPr>
              <a:t>Array</a:t>
            </a:r>
            <a:r>
              <a:rPr lang="pt-PT" sz="1800" dirty="0" smtClean="0">
                <a:latin typeface="Calibri" pitchFamily="34" charset="0"/>
              </a:rPr>
              <a:t> </a:t>
            </a:r>
            <a:r>
              <a:rPr lang="pt-PT" sz="1800" dirty="0">
                <a:latin typeface="Calibri" pitchFamily="34" charset="0"/>
              </a:rPr>
              <a:t>+ </a:t>
            </a:r>
            <a:r>
              <a:rPr lang="pt-PT" sz="1800" dirty="0" err="1" smtClean="0">
                <a:latin typeface="Calibri" pitchFamily="34" charset="0"/>
              </a:rPr>
              <a:t>Fluorescence</a:t>
            </a:r>
            <a:r>
              <a:rPr lang="pt-PT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87753" name="Text Box 9"/>
          <p:cNvSpPr txBox="1">
            <a:spLocks noChangeArrowheads="1"/>
          </p:cNvSpPr>
          <p:nvPr/>
        </p:nvSpPr>
        <p:spPr bwMode="auto">
          <a:xfrm>
            <a:off x="180975" y="3125812"/>
            <a:ext cx="21868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 dirty="0" err="1" smtClean="0">
                <a:latin typeface="Calibri" pitchFamily="34" charset="0"/>
              </a:rPr>
              <a:t>C</a:t>
            </a:r>
            <a:r>
              <a:rPr lang="pt-PT" sz="2000" dirty="0" err="1" smtClean="0">
                <a:latin typeface="Calibri" pitchFamily="34" charset="0"/>
              </a:rPr>
              <a:t>herenkov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Telescope</a:t>
            </a:r>
            <a:endParaRPr lang="pt-PT" sz="2000" dirty="0">
              <a:latin typeface="Calibri" pitchFamily="34" charset="0"/>
            </a:endParaRPr>
          </a:p>
          <a:p>
            <a:r>
              <a:rPr lang="pt-PT" sz="1800" dirty="0">
                <a:latin typeface="Calibri" pitchFamily="34" charset="0"/>
              </a:rPr>
              <a:t>Ex: MAGIC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87754" name="Text Box 10"/>
          <p:cNvSpPr txBox="1">
            <a:spLocks noChangeArrowheads="1"/>
          </p:cNvSpPr>
          <p:nvPr/>
        </p:nvSpPr>
        <p:spPr bwMode="auto">
          <a:xfrm>
            <a:off x="180975" y="5376887"/>
            <a:ext cx="26019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pt-PT" sz="2000" dirty="0">
                <a:latin typeface="Calibri" pitchFamily="34" charset="0"/>
              </a:rPr>
              <a:t>EUSO</a:t>
            </a:r>
          </a:p>
          <a:p>
            <a:r>
              <a:rPr lang="pt-PT" sz="1800" dirty="0" smtClean="0">
                <a:latin typeface="Calibri" pitchFamily="34" charset="0"/>
              </a:rPr>
              <a:t>(</a:t>
            </a:r>
            <a:r>
              <a:rPr lang="pt-PT" sz="1800" dirty="0" err="1" smtClean="0">
                <a:latin typeface="Calibri" pitchFamily="34" charset="0"/>
              </a:rPr>
              <a:t>Fluorescence</a:t>
            </a:r>
            <a:r>
              <a:rPr lang="pt-PT" sz="1800" dirty="0" smtClean="0">
                <a:latin typeface="Calibri" pitchFamily="34" charset="0"/>
              </a:rPr>
              <a:t> </a:t>
            </a:r>
            <a:r>
              <a:rPr lang="pt-PT" sz="1800" dirty="0">
                <a:latin typeface="Calibri" pitchFamily="34" charset="0"/>
              </a:rPr>
              <a:t>+ </a:t>
            </a:r>
            <a:r>
              <a:rPr lang="pt-PT" sz="1800" dirty="0" err="1">
                <a:latin typeface="Calibri" pitchFamily="34" charset="0"/>
              </a:rPr>
              <a:t>Cherenkov</a:t>
            </a:r>
            <a:r>
              <a:rPr lang="pt-PT" sz="1800" dirty="0">
                <a:latin typeface="Calibri" pitchFamily="34" charset="0"/>
              </a:rPr>
              <a:t> </a:t>
            </a:r>
            <a:r>
              <a:rPr lang="pt-PT" sz="1800" dirty="0" err="1" smtClean="0">
                <a:latin typeface="Calibri" pitchFamily="34" charset="0"/>
              </a:rPr>
              <a:t>seen</a:t>
            </a:r>
            <a:r>
              <a:rPr lang="pt-PT" sz="1800" dirty="0" smtClean="0">
                <a:latin typeface="Calibri" pitchFamily="34" charset="0"/>
              </a:rPr>
              <a:t> </a:t>
            </a:r>
            <a:r>
              <a:rPr lang="pt-PT" sz="1800" dirty="0" err="1" smtClean="0">
                <a:latin typeface="Calibri" pitchFamily="34" charset="0"/>
              </a:rPr>
              <a:t>from</a:t>
            </a:r>
            <a:r>
              <a:rPr lang="pt-PT" sz="1800" dirty="0" smtClean="0">
                <a:latin typeface="Calibri" pitchFamily="34" charset="0"/>
              </a:rPr>
              <a:t> </a:t>
            </a:r>
            <a:r>
              <a:rPr lang="pt-PT" sz="1800" dirty="0" err="1" smtClean="0">
                <a:latin typeface="Calibri" pitchFamily="34" charset="0"/>
              </a:rPr>
              <a:t>space</a:t>
            </a:r>
            <a:r>
              <a:rPr lang="pt-PT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87757" name="Text Box 13"/>
          <p:cNvSpPr txBox="1">
            <a:spLocks noChangeArrowheads="1"/>
          </p:cNvSpPr>
          <p:nvPr/>
        </p:nvSpPr>
        <p:spPr bwMode="auto">
          <a:xfrm>
            <a:off x="0" y="3944962"/>
            <a:ext cx="3005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/>
            <a:r>
              <a:rPr lang="pt-PT" sz="2400" dirty="0" err="1" smtClean="0">
                <a:latin typeface="Calibri" pitchFamily="34" charset="0"/>
              </a:rPr>
              <a:t>High</a:t>
            </a:r>
            <a:r>
              <a:rPr lang="pt-PT" sz="2400" dirty="0" smtClean="0">
                <a:latin typeface="Calibri" pitchFamily="34" charset="0"/>
              </a:rPr>
              <a:t> </a:t>
            </a:r>
            <a:r>
              <a:rPr lang="pt-PT" sz="2400" dirty="0" err="1" smtClean="0">
                <a:latin typeface="Calibri" pitchFamily="34" charset="0"/>
              </a:rPr>
              <a:t>Statistics</a:t>
            </a:r>
            <a:r>
              <a:rPr lang="pt-PT" sz="2400" dirty="0" smtClean="0">
                <a:latin typeface="Calibri" pitchFamily="34" charset="0"/>
              </a:rPr>
              <a:t>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87771" name="Freeform 27"/>
          <p:cNvSpPr>
            <a:spLocks/>
          </p:cNvSpPr>
          <p:nvPr/>
        </p:nvSpPr>
        <p:spPr bwMode="auto">
          <a:xfrm>
            <a:off x="3503613" y="3876700"/>
            <a:ext cx="1492250" cy="798512"/>
          </a:xfrm>
          <a:custGeom>
            <a:avLst/>
            <a:gdLst/>
            <a:ahLst/>
            <a:cxnLst>
              <a:cxn ang="0">
                <a:pos x="465" y="3"/>
              </a:cxn>
              <a:cxn ang="0">
                <a:pos x="389" y="11"/>
              </a:cxn>
              <a:cxn ang="0">
                <a:pos x="297" y="27"/>
              </a:cxn>
              <a:cxn ang="0">
                <a:pos x="201" y="63"/>
              </a:cxn>
              <a:cxn ang="0">
                <a:pos x="177" y="79"/>
              </a:cxn>
              <a:cxn ang="0">
                <a:pos x="165" y="87"/>
              </a:cxn>
              <a:cxn ang="0">
                <a:pos x="133" y="115"/>
              </a:cxn>
              <a:cxn ang="0">
                <a:pos x="109" y="131"/>
              </a:cxn>
              <a:cxn ang="0">
                <a:pos x="77" y="171"/>
              </a:cxn>
              <a:cxn ang="0">
                <a:pos x="57" y="187"/>
              </a:cxn>
              <a:cxn ang="0">
                <a:pos x="25" y="231"/>
              </a:cxn>
              <a:cxn ang="0">
                <a:pos x="1" y="291"/>
              </a:cxn>
              <a:cxn ang="0">
                <a:pos x="5" y="387"/>
              </a:cxn>
              <a:cxn ang="0">
                <a:pos x="17" y="391"/>
              </a:cxn>
              <a:cxn ang="0">
                <a:pos x="21" y="407"/>
              </a:cxn>
              <a:cxn ang="0">
                <a:pos x="45" y="423"/>
              </a:cxn>
              <a:cxn ang="0">
                <a:pos x="233" y="479"/>
              </a:cxn>
              <a:cxn ang="0">
                <a:pos x="345" y="495"/>
              </a:cxn>
              <a:cxn ang="0">
                <a:pos x="633" y="491"/>
              </a:cxn>
              <a:cxn ang="0">
                <a:pos x="737" y="471"/>
              </a:cxn>
              <a:cxn ang="0">
                <a:pos x="813" y="455"/>
              </a:cxn>
              <a:cxn ang="0">
                <a:pos x="909" y="419"/>
              </a:cxn>
              <a:cxn ang="0">
                <a:pos x="925" y="395"/>
              </a:cxn>
              <a:cxn ang="0">
                <a:pos x="933" y="383"/>
              </a:cxn>
              <a:cxn ang="0">
                <a:pos x="933" y="287"/>
              </a:cxn>
              <a:cxn ang="0">
                <a:pos x="897" y="215"/>
              </a:cxn>
              <a:cxn ang="0">
                <a:pos x="853" y="147"/>
              </a:cxn>
              <a:cxn ang="0">
                <a:pos x="833" y="131"/>
              </a:cxn>
              <a:cxn ang="0">
                <a:pos x="809" y="115"/>
              </a:cxn>
              <a:cxn ang="0">
                <a:pos x="741" y="71"/>
              </a:cxn>
              <a:cxn ang="0">
                <a:pos x="597" y="23"/>
              </a:cxn>
              <a:cxn ang="0">
                <a:pos x="465" y="3"/>
              </a:cxn>
            </a:cxnLst>
            <a:rect l="0" t="0" r="r" b="b"/>
            <a:pathLst>
              <a:path w="940" h="503">
                <a:moveTo>
                  <a:pt x="465" y="3"/>
                </a:moveTo>
                <a:cubicBezTo>
                  <a:pt x="422" y="14"/>
                  <a:pt x="481" y="0"/>
                  <a:pt x="389" y="11"/>
                </a:cubicBezTo>
                <a:cubicBezTo>
                  <a:pt x="358" y="15"/>
                  <a:pt x="329" y="23"/>
                  <a:pt x="297" y="27"/>
                </a:cubicBezTo>
                <a:cubicBezTo>
                  <a:pt x="265" y="38"/>
                  <a:pt x="234" y="52"/>
                  <a:pt x="201" y="63"/>
                </a:cubicBezTo>
                <a:cubicBezTo>
                  <a:pt x="192" y="66"/>
                  <a:pt x="185" y="74"/>
                  <a:pt x="177" y="79"/>
                </a:cubicBezTo>
                <a:cubicBezTo>
                  <a:pt x="173" y="82"/>
                  <a:pt x="165" y="87"/>
                  <a:pt x="165" y="87"/>
                </a:cubicBezTo>
                <a:cubicBezTo>
                  <a:pt x="152" y="107"/>
                  <a:pt x="161" y="96"/>
                  <a:pt x="133" y="115"/>
                </a:cubicBezTo>
                <a:cubicBezTo>
                  <a:pt x="125" y="120"/>
                  <a:pt x="109" y="131"/>
                  <a:pt x="109" y="131"/>
                </a:cubicBezTo>
                <a:cubicBezTo>
                  <a:pt x="98" y="148"/>
                  <a:pt x="97" y="164"/>
                  <a:pt x="77" y="171"/>
                </a:cubicBezTo>
                <a:cubicBezTo>
                  <a:pt x="54" y="205"/>
                  <a:pt x="85" y="165"/>
                  <a:pt x="57" y="187"/>
                </a:cubicBezTo>
                <a:cubicBezTo>
                  <a:pt x="42" y="199"/>
                  <a:pt x="46" y="217"/>
                  <a:pt x="25" y="231"/>
                </a:cubicBezTo>
                <a:cubicBezTo>
                  <a:pt x="18" y="252"/>
                  <a:pt x="13" y="273"/>
                  <a:pt x="1" y="291"/>
                </a:cubicBezTo>
                <a:cubicBezTo>
                  <a:pt x="2" y="323"/>
                  <a:pt x="0" y="355"/>
                  <a:pt x="5" y="387"/>
                </a:cubicBezTo>
                <a:cubicBezTo>
                  <a:pt x="6" y="391"/>
                  <a:pt x="14" y="388"/>
                  <a:pt x="17" y="391"/>
                </a:cubicBezTo>
                <a:cubicBezTo>
                  <a:pt x="20" y="395"/>
                  <a:pt x="17" y="403"/>
                  <a:pt x="21" y="407"/>
                </a:cubicBezTo>
                <a:cubicBezTo>
                  <a:pt x="27" y="414"/>
                  <a:pt x="37" y="418"/>
                  <a:pt x="45" y="423"/>
                </a:cubicBezTo>
                <a:cubicBezTo>
                  <a:pt x="102" y="461"/>
                  <a:pt x="165" y="473"/>
                  <a:pt x="233" y="479"/>
                </a:cubicBezTo>
                <a:cubicBezTo>
                  <a:pt x="270" y="486"/>
                  <a:pt x="308" y="488"/>
                  <a:pt x="345" y="495"/>
                </a:cubicBezTo>
                <a:cubicBezTo>
                  <a:pt x="440" y="492"/>
                  <a:pt x="539" y="503"/>
                  <a:pt x="633" y="491"/>
                </a:cubicBezTo>
                <a:cubicBezTo>
                  <a:pt x="667" y="480"/>
                  <a:pt x="702" y="480"/>
                  <a:pt x="737" y="471"/>
                </a:cubicBezTo>
                <a:cubicBezTo>
                  <a:pt x="765" y="464"/>
                  <a:pt x="783" y="458"/>
                  <a:pt x="813" y="455"/>
                </a:cubicBezTo>
                <a:cubicBezTo>
                  <a:pt x="846" y="444"/>
                  <a:pt x="877" y="430"/>
                  <a:pt x="909" y="419"/>
                </a:cubicBezTo>
                <a:cubicBezTo>
                  <a:pt x="914" y="411"/>
                  <a:pt x="920" y="403"/>
                  <a:pt x="925" y="395"/>
                </a:cubicBezTo>
                <a:cubicBezTo>
                  <a:pt x="928" y="391"/>
                  <a:pt x="933" y="383"/>
                  <a:pt x="933" y="383"/>
                </a:cubicBezTo>
                <a:cubicBezTo>
                  <a:pt x="936" y="341"/>
                  <a:pt x="940" y="326"/>
                  <a:pt x="933" y="287"/>
                </a:cubicBezTo>
                <a:cubicBezTo>
                  <a:pt x="928" y="260"/>
                  <a:pt x="909" y="239"/>
                  <a:pt x="897" y="215"/>
                </a:cubicBezTo>
                <a:cubicBezTo>
                  <a:pt x="885" y="190"/>
                  <a:pt x="877" y="163"/>
                  <a:pt x="853" y="147"/>
                </a:cubicBezTo>
                <a:cubicBezTo>
                  <a:pt x="838" y="125"/>
                  <a:pt x="853" y="142"/>
                  <a:pt x="833" y="131"/>
                </a:cubicBezTo>
                <a:cubicBezTo>
                  <a:pt x="825" y="126"/>
                  <a:pt x="809" y="115"/>
                  <a:pt x="809" y="115"/>
                </a:cubicBezTo>
                <a:cubicBezTo>
                  <a:pt x="795" y="93"/>
                  <a:pt x="764" y="83"/>
                  <a:pt x="741" y="71"/>
                </a:cubicBezTo>
                <a:cubicBezTo>
                  <a:pt x="696" y="48"/>
                  <a:pt x="647" y="29"/>
                  <a:pt x="597" y="23"/>
                </a:cubicBezTo>
                <a:cubicBezTo>
                  <a:pt x="555" y="9"/>
                  <a:pt x="510" y="3"/>
                  <a:pt x="465" y="3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692525" y="4891112"/>
            <a:ext cx="3567113" cy="1104900"/>
            <a:chOff x="2326" y="3036"/>
            <a:chExt cx="2247" cy="696"/>
          </a:xfrm>
        </p:grpSpPr>
        <p:sp>
          <p:nvSpPr>
            <p:cNvPr id="287772" name="Freeform 28"/>
            <p:cNvSpPr>
              <a:spLocks/>
            </p:cNvSpPr>
            <p:nvPr/>
          </p:nvSpPr>
          <p:spPr bwMode="auto">
            <a:xfrm>
              <a:off x="2326" y="3536"/>
              <a:ext cx="491" cy="192"/>
            </a:xfrm>
            <a:custGeom>
              <a:avLst/>
              <a:gdLst/>
              <a:ahLst/>
              <a:cxnLst>
                <a:cxn ang="0">
                  <a:pos x="486" y="40"/>
                </a:cxn>
                <a:cxn ang="0">
                  <a:pos x="410" y="12"/>
                </a:cxn>
                <a:cxn ang="0">
                  <a:pos x="286" y="0"/>
                </a:cxn>
                <a:cxn ang="0">
                  <a:pos x="106" y="8"/>
                </a:cxn>
                <a:cxn ang="0">
                  <a:pos x="46" y="16"/>
                </a:cxn>
                <a:cxn ang="0">
                  <a:pos x="22" y="24"/>
                </a:cxn>
                <a:cxn ang="0">
                  <a:pos x="2" y="84"/>
                </a:cxn>
                <a:cxn ang="0">
                  <a:pos x="10" y="152"/>
                </a:cxn>
                <a:cxn ang="0">
                  <a:pos x="34" y="160"/>
                </a:cxn>
                <a:cxn ang="0">
                  <a:pos x="58" y="176"/>
                </a:cxn>
                <a:cxn ang="0">
                  <a:pos x="162" y="188"/>
                </a:cxn>
                <a:cxn ang="0">
                  <a:pos x="298" y="192"/>
                </a:cxn>
                <a:cxn ang="0">
                  <a:pos x="418" y="180"/>
                </a:cxn>
                <a:cxn ang="0">
                  <a:pos x="470" y="168"/>
                </a:cxn>
                <a:cxn ang="0">
                  <a:pos x="490" y="112"/>
                </a:cxn>
                <a:cxn ang="0">
                  <a:pos x="486" y="72"/>
                </a:cxn>
                <a:cxn ang="0">
                  <a:pos x="486" y="40"/>
                </a:cxn>
              </a:cxnLst>
              <a:rect l="0" t="0" r="r" b="b"/>
              <a:pathLst>
                <a:path w="491" h="192">
                  <a:moveTo>
                    <a:pt x="486" y="40"/>
                  </a:moveTo>
                  <a:cubicBezTo>
                    <a:pt x="460" y="31"/>
                    <a:pt x="437" y="16"/>
                    <a:pt x="410" y="12"/>
                  </a:cubicBezTo>
                  <a:cubicBezTo>
                    <a:pt x="369" y="6"/>
                    <a:pt x="327" y="6"/>
                    <a:pt x="286" y="0"/>
                  </a:cubicBezTo>
                  <a:cubicBezTo>
                    <a:pt x="169" y="4"/>
                    <a:pt x="186" y="1"/>
                    <a:pt x="106" y="8"/>
                  </a:cubicBezTo>
                  <a:cubicBezTo>
                    <a:pt x="88" y="10"/>
                    <a:pt x="65" y="11"/>
                    <a:pt x="46" y="16"/>
                  </a:cubicBezTo>
                  <a:cubicBezTo>
                    <a:pt x="38" y="18"/>
                    <a:pt x="22" y="24"/>
                    <a:pt x="22" y="24"/>
                  </a:cubicBezTo>
                  <a:cubicBezTo>
                    <a:pt x="9" y="43"/>
                    <a:pt x="6" y="62"/>
                    <a:pt x="2" y="84"/>
                  </a:cubicBezTo>
                  <a:cubicBezTo>
                    <a:pt x="6" y="106"/>
                    <a:pt x="0" y="132"/>
                    <a:pt x="10" y="152"/>
                  </a:cubicBezTo>
                  <a:cubicBezTo>
                    <a:pt x="14" y="160"/>
                    <a:pt x="26" y="157"/>
                    <a:pt x="34" y="160"/>
                  </a:cubicBezTo>
                  <a:cubicBezTo>
                    <a:pt x="43" y="163"/>
                    <a:pt x="49" y="173"/>
                    <a:pt x="58" y="176"/>
                  </a:cubicBezTo>
                  <a:cubicBezTo>
                    <a:pt x="93" y="188"/>
                    <a:pt x="123" y="187"/>
                    <a:pt x="162" y="188"/>
                  </a:cubicBezTo>
                  <a:cubicBezTo>
                    <a:pt x="207" y="190"/>
                    <a:pt x="253" y="191"/>
                    <a:pt x="298" y="192"/>
                  </a:cubicBezTo>
                  <a:cubicBezTo>
                    <a:pt x="342" y="189"/>
                    <a:pt x="375" y="184"/>
                    <a:pt x="418" y="180"/>
                  </a:cubicBezTo>
                  <a:cubicBezTo>
                    <a:pt x="457" y="170"/>
                    <a:pt x="439" y="174"/>
                    <a:pt x="470" y="168"/>
                  </a:cubicBezTo>
                  <a:cubicBezTo>
                    <a:pt x="491" y="154"/>
                    <a:pt x="483" y="134"/>
                    <a:pt x="490" y="112"/>
                  </a:cubicBezTo>
                  <a:cubicBezTo>
                    <a:pt x="480" y="83"/>
                    <a:pt x="480" y="96"/>
                    <a:pt x="486" y="72"/>
                  </a:cubicBezTo>
                  <a:cubicBezTo>
                    <a:pt x="482" y="42"/>
                    <a:pt x="475" y="51"/>
                    <a:pt x="486" y="40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7773" name="Freeform 29"/>
            <p:cNvSpPr>
              <a:spLocks/>
            </p:cNvSpPr>
            <p:nvPr/>
          </p:nvSpPr>
          <p:spPr bwMode="auto">
            <a:xfrm>
              <a:off x="3250" y="3540"/>
              <a:ext cx="491" cy="192"/>
            </a:xfrm>
            <a:custGeom>
              <a:avLst/>
              <a:gdLst/>
              <a:ahLst/>
              <a:cxnLst>
                <a:cxn ang="0">
                  <a:pos x="486" y="40"/>
                </a:cxn>
                <a:cxn ang="0">
                  <a:pos x="410" y="12"/>
                </a:cxn>
                <a:cxn ang="0">
                  <a:pos x="286" y="0"/>
                </a:cxn>
                <a:cxn ang="0">
                  <a:pos x="106" y="8"/>
                </a:cxn>
                <a:cxn ang="0">
                  <a:pos x="46" y="16"/>
                </a:cxn>
                <a:cxn ang="0">
                  <a:pos x="22" y="24"/>
                </a:cxn>
                <a:cxn ang="0">
                  <a:pos x="2" y="84"/>
                </a:cxn>
                <a:cxn ang="0">
                  <a:pos x="10" y="152"/>
                </a:cxn>
                <a:cxn ang="0">
                  <a:pos x="34" y="160"/>
                </a:cxn>
                <a:cxn ang="0">
                  <a:pos x="58" y="176"/>
                </a:cxn>
                <a:cxn ang="0">
                  <a:pos x="162" y="188"/>
                </a:cxn>
                <a:cxn ang="0">
                  <a:pos x="298" y="192"/>
                </a:cxn>
                <a:cxn ang="0">
                  <a:pos x="418" y="180"/>
                </a:cxn>
                <a:cxn ang="0">
                  <a:pos x="470" y="168"/>
                </a:cxn>
                <a:cxn ang="0">
                  <a:pos x="490" y="112"/>
                </a:cxn>
                <a:cxn ang="0">
                  <a:pos x="486" y="72"/>
                </a:cxn>
                <a:cxn ang="0">
                  <a:pos x="486" y="40"/>
                </a:cxn>
              </a:cxnLst>
              <a:rect l="0" t="0" r="r" b="b"/>
              <a:pathLst>
                <a:path w="491" h="192">
                  <a:moveTo>
                    <a:pt x="486" y="40"/>
                  </a:moveTo>
                  <a:cubicBezTo>
                    <a:pt x="460" y="31"/>
                    <a:pt x="437" y="16"/>
                    <a:pt x="410" y="12"/>
                  </a:cubicBezTo>
                  <a:cubicBezTo>
                    <a:pt x="369" y="6"/>
                    <a:pt x="327" y="6"/>
                    <a:pt x="286" y="0"/>
                  </a:cubicBezTo>
                  <a:cubicBezTo>
                    <a:pt x="169" y="4"/>
                    <a:pt x="186" y="1"/>
                    <a:pt x="106" y="8"/>
                  </a:cubicBezTo>
                  <a:cubicBezTo>
                    <a:pt x="88" y="10"/>
                    <a:pt x="65" y="11"/>
                    <a:pt x="46" y="16"/>
                  </a:cubicBezTo>
                  <a:cubicBezTo>
                    <a:pt x="38" y="18"/>
                    <a:pt x="22" y="24"/>
                    <a:pt x="22" y="24"/>
                  </a:cubicBezTo>
                  <a:cubicBezTo>
                    <a:pt x="9" y="43"/>
                    <a:pt x="6" y="62"/>
                    <a:pt x="2" y="84"/>
                  </a:cubicBezTo>
                  <a:cubicBezTo>
                    <a:pt x="6" y="106"/>
                    <a:pt x="0" y="132"/>
                    <a:pt x="10" y="152"/>
                  </a:cubicBezTo>
                  <a:cubicBezTo>
                    <a:pt x="14" y="160"/>
                    <a:pt x="26" y="157"/>
                    <a:pt x="34" y="160"/>
                  </a:cubicBezTo>
                  <a:cubicBezTo>
                    <a:pt x="43" y="163"/>
                    <a:pt x="49" y="173"/>
                    <a:pt x="58" y="176"/>
                  </a:cubicBezTo>
                  <a:cubicBezTo>
                    <a:pt x="93" y="188"/>
                    <a:pt x="123" y="187"/>
                    <a:pt x="162" y="188"/>
                  </a:cubicBezTo>
                  <a:cubicBezTo>
                    <a:pt x="207" y="190"/>
                    <a:pt x="253" y="191"/>
                    <a:pt x="298" y="192"/>
                  </a:cubicBezTo>
                  <a:cubicBezTo>
                    <a:pt x="342" y="189"/>
                    <a:pt x="375" y="184"/>
                    <a:pt x="418" y="180"/>
                  </a:cubicBezTo>
                  <a:cubicBezTo>
                    <a:pt x="457" y="170"/>
                    <a:pt x="439" y="174"/>
                    <a:pt x="470" y="168"/>
                  </a:cubicBezTo>
                  <a:cubicBezTo>
                    <a:pt x="491" y="154"/>
                    <a:pt x="483" y="134"/>
                    <a:pt x="490" y="112"/>
                  </a:cubicBezTo>
                  <a:cubicBezTo>
                    <a:pt x="480" y="83"/>
                    <a:pt x="480" y="96"/>
                    <a:pt x="486" y="72"/>
                  </a:cubicBezTo>
                  <a:cubicBezTo>
                    <a:pt x="482" y="42"/>
                    <a:pt x="475" y="51"/>
                    <a:pt x="486" y="40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7774" name="Freeform 30"/>
            <p:cNvSpPr>
              <a:spLocks/>
            </p:cNvSpPr>
            <p:nvPr/>
          </p:nvSpPr>
          <p:spPr bwMode="auto">
            <a:xfrm>
              <a:off x="4082" y="3536"/>
              <a:ext cx="491" cy="192"/>
            </a:xfrm>
            <a:custGeom>
              <a:avLst/>
              <a:gdLst/>
              <a:ahLst/>
              <a:cxnLst>
                <a:cxn ang="0">
                  <a:pos x="486" y="40"/>
                </a:cxn>
                <a:cxn ang="0">
                  <a:pos x="410" y="12"/>
                </a:cxn>
                <a:cxn ang="0">
                  <a:pos x="286" y="0"/>
                </a:cxn>
                <a:cxn ang="0">
                  <a:pos x="106" y="8"/>
                </a:cxn>
                <a:cxn ang="0">
                  <a:pos x="46" y="16"/>
                </a:cxn>
                <a:cxn ang="0">
                  <a:pos x="22" y="24"/>
                </a:cxn>
                <a:cxn ang="0">
                  <a:pos x="2" y="84"/>
                </a:cxn>
                <a:cxn ang="0">
                  <a:pos x="10" y="152"/>
                </a:cxn>
                <a:cxn ang="0">
                  <a:pos x="34" y="160"/>
                </a:cxn>
                <a:cxn ang="0">
                  <a:pos x="58" y="176"/>
                </a:cxn>
                <a:cxn ang="0">
                  <a:pos x="162" y="188"/>
                </a:cxn>
                <a:cxn ang="0">
                  <a:pos x="298" y="192"/>
                </a:cxn>
                <a:cxn ang="0">
                  <a:pos x="418" y="180"/>
                </a:cxn>
                <a:cxn ang="0">
                  <a:pos x="470" y="168"/>
                </a:cxn>
                <a:cxn ang="0">
                  <a:pos x="490" y="112"/>
                </a:cxn>
                <a:cxn ang="0">
                  <a:pos x="486" y="72"/>
                </a:cxn>
                <a:cxn ang="0">
                  <a:pos x="486" y="40"/>
                </a:cxn>
              </a:cxnLst>
              <a:rect l="0" t="0" r="r" b="b"/>
              <a:pathLst>
                <a:path w="491" h="192">
                  <a:moveTo>
                    <a:pt x="486" y="40"/>
                  </a:moveTo>
                  <a:cubicBezTo>
                    <a:pt x="460" y="31"/>
                    <a:pt x="437" y="16"/>
                    <a:pt x="410" y="12"/>
                  </a:cubicBezTo>
                  <a:cubicBezTo>
                    <a:pt x="369" y="6"/>
                    <a:pt x="327" y="6"/>
                    <a:pt x="286" y="0"/>
                  </a:cubicBezTo>
                  <a:cubicBezTo>
                    <a:pt x="169" y="4"/>
                    <a:pt x="186" y="1"/>
                    <a:pt x="106" y="8"/>
                  </a:cubicBezTo>
                  <a:cubicBezTo>
                    <a:pt x="88" y="10"/>
                    <a:pt x="65" y="11"/>
                    <a:pt x="46" y="16"/>
                  </a:cubicBezTo>
                  <a:cubicBezTo>
                    <a:pt x="38" y="18"/>
                    <a:pt x="22" y="24"/>
                    <a:pt x="22" y="24"/>
                  </a:cubicBezTo>
                  <a:cubicBezTo>
                    <a:pt x="9" y="43"/>
                    <a:pt x="6" y="62"/>
                    <a:pt x="2" y="84"/>
                  </a:cubicBezTo>
                  <a:cubicBezTo>
                    <a:pt x="6" y="106"/>
                    <a:pt x="0" y="132"/>
                    <a:pt x="10" y="152"/>
                  </a:cubicBezTo>
                  <a:cubicBezTo>
                    <a:pt x="14" y="160"/>
                    <a:pt x="26" y="157"/>
                    <a:pt x="34" y="160"/>
                  </a:cubicBezTo>
                  <a:cubicBezTo>
                    <a:pt x="43" y="163"/>
                    <a:pt x="49" y="173"/>
                    <a:pt x="58" y="176"/>
                  </a:cubicBezTo>
                  <a:cubicBezTo>
                    <a:pt x="93" y="188"/>
                    <a:pt x="123" y="187"/>
                    <a:pt x="162" y="188"/>
                  </a:cubicBezTo>
                  <a:cubicBezTo>
                    <a:pt x="207" y="190"/>
                    <a:pt x="253" y="191"/>
                    <a:pt x="298" y="192"/>
                  </a:cubicBezTo>
                  <a:cubicBezTo>
                    <a:pt x="342" y="189"/>
                    <a:pt x="375" y="184"/>
                    <a:pt x="418" y="180"/>
                  </a:cubicBezTo>
                  <a:cubicBezTo>
                    <a:pt x="457" y="170"/>
                    <a:pt x="439" y="174"/>
                    <a:pt x="470" y="168"/>
                  </a:cubicBezTo>
                  <a:cubicBezTo>
                    <a:pt x="491" y="154"/>
                    <a:pt x="483" y="134"/>
                    <a:pt x="490" y="112"/>
                  </a:cubicBezTo>
                  <a:cubicBezTo>
                    <a:pt x="480" y="83"/>
                    <a:pt x="480" y="96"/>
                    <a:pt x="486" y="72"/>
                  </a:cubicBezTo>
                  <a:cubicBezTo>
                    <a:pt x="482" y="42"/>
                    <a:pt x="475" y="51"/>
                    <a:pt x="486" y="40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7777" name="Freeform 33"/>
            <p:cNvSpPr>
              <a:spLocks/>
            </p:cNvSpPr>
            <p:nvPr/>
          </p:nvSpPr>
          <p:spPr bwMode="auto">
            <a:xfrm>
              <a:off x="2896" y="3248"/>
              <a:ext cx="396" cy="144"/>
            </a:xfrm>
            <a:custGeom>
              <a:avLst/>
              <a:gdLst/>
              <a:ahLst/>
              <a:cxnLst>
                <a:cxn ang="0">
                  <a:pos x="396" y="28"/>
                </a:cxn>
                <a:cxn ang="0">
                  <a:pos x="216" y="0"/>
                </a:cxn>
                <a:cxn ang="0">
                  <a:pos x="28" y="20"/>
                </a:cxn>
                <a:cxn ang="0">
                  <a:pos x="0" y="44"/>
                </a:cxn>
                <a:cxn ang="0">
                  <a:pos x="12" y="116"/>
                </a:cxn>
                <a:cxn ang="0">
                  <a:pos x="36" y="124"/>
                </a:cxn>
                <a:cxn ang="0">
                  <a:pos x="96" y="136"/>
                </a:cxn>
                <a:cxn ang="0">
                  <a:pos x="128" y="144"/>
                </a:cxn>
                <a:cxn ang="0">
                  <a:pos x="280" y="140"/>
                </a:cxn>
                <a:cxn ang="0">
                  <a:pos x="376" y="120"/>
                </a:cxn>
                <a:cxn ang="0">
                  <a:pos x="392" y="84"/>
                </a:cxn>
                <a:cxn ang="0">
                  <a:pos x="388" y="56"/>
                </a:cxn>
                <a:cxn ang="0">
                  <a:pos x="396" y="28"/>
                </a:cxn>
              </a:cxnLst>
              <a:rect l="0" t="0" r="r" b="b"/>
              <a:pathLst>
                <a:path w="396" h="144">
                  <a:moveTo>
                    <a:pt x="396" y="28"/>
                  </a:moveTo>
                  <a:cubicBezTo>
                    <a:pt x="315" y="1"/>
                    <a:pt x="345" y="4"/>
                    <a:pt x="216" y="0"/>
                  </a:cubicBezTo>
                  <a:cubicBezTo>
                    <a:pt x="153" y="6"/>
                    <a:pt x="91" y="13"/>
                    <a:pt x="28" y="20"/>
                  </a:cubicBezTo>
                  <a:cubicBezTo>
                    <a:pt x="12" y="25"/>
                    <a:pt x="5" y="28"/>
                    <a:pt x="0" y="44"/>
                  </a:cubicBezTo>
                  <a:cubicBezTo>
                    <a:pt x="8" y="67"/>
                    <a:pt x="1" y="94"/>
                    <a:pt x="12" y="116"/>
                  </a:cubicBezTo>
                  <a:cubicBezTo>
                    <a:pt x="16" y="124"/>
                    <a:pt x="28" y="121"/>
                    <a:pt x="36" y="124"/>
                  </a:cubicBezTo>
                  <a:cubicBezTo>
                    <a:pt x="55" y="130"/>
                    <a:pt x="77" y="132"/>
                    <a:pt x="96" y="136"/>
                  </a:cubicBezTo>
                  <a:cubicBezTo>
                    <a:pt x="107" y="138"/>
                    <a:pt x="128" y="144"/>
                    <a:pt x="128" y="144"/>
                  </a:cubicBezTo>
                  <a:cubicBezTo>
                    <a:pt x="179" y="138"/>
                    <a:pt x="229" y="144"/>
                    <a:pt x="280" y="140"/>
                  </a:cubicBezTo>
                  <a:cubicBezTo>
                    <a:pt x="307" y="131"/>
                    <a:pt x="346" y="126"/>
                    <a:pt x="376" y="120"/>
                  </a:cubicBezTo>
                  <a:cubicBezTo>
                    <a:pt x="383" y="109"/>
                    <a:pt x="392" y="84"/>
                    <a:pt x="392" y="84"/>
                  </a:cubicBezTo>
                  <a:cubicBezTo>
                    <a:pt x="391" y="75"/>
                    <a:pt x="390" y="65"/>
                    <a:pt x="388" y="56"/>
                  </a:cubicBezTo>
                  <a:cubicBezTo>
                    <a:pt x="381" y="26"/>
                    <a:pt x="370" y="35"/>
                    <a:pt x="396" y="28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7779" name="Freeform 35"/>
            <p:cNvSpPr>
              <a:spLocks/>
            </p:cNvSpPr>
            <p:nvPr/>
          </p:nvSpPr>
          <p:spPr bwMode="auto">
            <a:xfrm>
              <a:off x="3716" y="3252"/>
              <a:ext cx="396" cy="144"/>
            </a:xfrm>
            <a:custGeom>
              <a:avLst/>
              <a:gdLst/>
              <a:ahLst/>
              <a:cxnLst>
                <a:cxn ang="0">
                  <a:pos x="396" y="28"/>
                </a:cxn>
                <a:cxn ang="0">
                  <a:pos x="216" y="0"/>
                </a:cxn>
                <a:cxn ang="0">
                  <a:pos x="28" y="20"/>
                </a:cxn>
                <a:cxn ang="0">
                  <a:pos x="0" y="44"/>
                </a:cxn>
                <a:cxn ang="0">
                  <a:pos x="12" y="116"/>
                </a:cxn>
                <a:cxn ang="0">
                  <a:pos x="36" y="124"/>
                </a:cxn>
                <a:cxn ang="0">
                  <a:pos x="96" y="136"/>
                </a:cxn>
                <a:cxn ang="0">
                  <a:pos x="128" y="144"/>
                </a:cxn>
                <a:cxn ang="0">
                  <a:pos x="280" y="140"/>
                </a:cxn>
                <a:cxn ang="0">
                  <a:pos x="376" y="120"/>
                </a:cxn>
                <a:cxn ang="0">
                  <a:pos x="392" y="84"/>
                </a:cxn>
                <a:cxn ang="0">
                  <a:pos x="388" y="56"/>
                </a:cxn>
                <a:cxn ang="0">
                  <a:pos x="396" y="28"/>
                </a:cxn>
              </a:cxnLst>
              <a:rect l="0" t="0" r="r" b="b"/>
              <a:pathLst>
                <a:path w="396" h="144">
                  <a:moveTo>
                    <a:pt x="396" y="28"/>
                  </a:moveTo>
                  <a:cubicBezTo>
                    <a:pt x="315" y="1"/>
                    <a:pt x="345" y="4"/>
                    <a:pt x="216" y="0"/>
                  </a:cubicBezTo>
                  <a:cubicBezTo>
                    <a:pt x="153" y="6"/>
                    <a:pt x="91" y="13"/>
                    <a:pt x="28" y="20"/>
                  </a:cubicBezTo>
                  <a:cubicBezTo>
                    <a:pt x="12" y="25"/>
                    <a:pt x="5" y="28"/>
                    <a:pt x="0" y="44"/>
                  </a:cubicBezTo>
                  <a:cubicBezTo>
                    <a:pt x="8" y="67"/>
                    <a:pt x="1" y="94"/>
                    <a:pt x="12" y="116"/>
                  </a:cubicBezTo>
                  <a:cubicBezTo>
                    <a:pt x="16" y="124"/>
                    <a:pt x="28" y="121"/>
                    <a:pt x="36" y="124"/>
                  </a:cubicBezTo>
                  <a:cubicBezTo>
                    <a:pt x="55" y="130"/>
                    <a:pt x="77" y="132"/>
                    <a:pt x="96" y="136"/>
                  </a:cubicBezTo>
                  <a:cubicBezTo>
                    <a:pt x="107" y="138"/>
                    <a:pt x="128" y="144"/>
                    <a:pt x="128" y="144"/>
                  </a:cubicBezTo>
                  <a:cubicBezTo>
                    <a:pt x="179" y="138"/>
                    <a:pt x="229" y="144"/>
                    <a:pt x="280" y="140"/>
                  </a:cubicBezTo>
                  <a:cubicBezTo>
                    <a:pt x="307" y="131"/>
                    <a:pt x="346" y="126"/>
                    <a:pt x="376" y="120"/>
                  </a:cubicBezTo>
                  <a:cubicBezTo>
                    <a:pt x="383" y="109"/>
                    <a:pt x="392" y="84"/>
                    <a:pt x="392" y="84"/>
                  </a:cubicBezTo>
                  <a:cubicBezTo>
                    <a:pt x="391" y="75"/>
                    <a:pt x="390" y="65"/>
                    <a:pt x="388" y="56"/>
                  </a:cubicBezTo>
                  <a:cubicBezTo>
                    <a:pt x="381" y="26"/>
                    <a:pt x="370" y="35"/>
                    <a:pt x="396" y="28"/>
                  </a:cubicBez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7780" name="Freeform 36"/>
            <p:cNvSpPr>
              <a:spLocks/>
            </p:cNvSpPr>
            <p:nvPr/>
          </p:nvSpPr>
          <p:spPr bwMode="auto">
            <a:xfrm>
              <a:off x="3284" y="3036"/>
              <a:ext cx="364" cy="140"/>
            </a:xfrm>
            <a:custGeom>
              <a:avLst/>
              <a:gdLst/>
              <a:ahLst/>
              <a:cxnLst>
                <a:cxn ang="0">
                  <a:pos x="216" y="12"/>
                </a:cxn>
                <a:cxn ang="0">
                  <a:pos x="44" y="36"/>
                </a:cxn>
                <a:cxn ang="0">
                  <a:pos x="24" y="52"/>
                </a:cxn>
                <a:cxn ang="0">
                  <a:pos x="32" y="76"/>
                </a:cxn>
                <a:cxn ang="0">
                  <a:pos x="112" y="136"/>
                </a:cxn>
                <a:cxn ang="0">
                  <a:pos x="196" y="140"/>
                </a:cxn>
                <a:cxn ang="0">
                  <a:pos x="352" y="128"/>
                </a:cxn>
                <a:cxn ang="0">
                  <a:pos x="364" y="120"/>
                </a:cxn>
                <a:cxn ang="0">
                  <a:pos x="356" y="40"/>
                </a:cxn>
                <a:cxn ang="0">
                  <a:pos x="320" y="28"/>
                </a:cxn>
                <a:cxn ang="0">
                  <a:pos x="164" y="12"/>
                </a:cxn>
              </a:cxnLst>
              <a:rect l="0" t="0" r="r" b="b"/>
              <a:pathLst>
                <a:path w="364" h="140">
                  <a:moveTo>
                    <a:pt x="216" y="12"/>
                  </a:moveTo>
                  <a:cubicBezTo>
                    <a:pt x="155" y="17"/>
                    <a:pt x="103" y="31"/>
                    <a:pt x="44" y="36"/>
                  </a:cubicBezTo>
                  <a:cubicBezTo>
                    <a:pt x="37" y="38"/>
                    <a:pt x="24" y="40"/>
                    <a:pt x="24" y="52"/>
                  </a:cubicBezTo>
                  <a:cubicBezTo>
                    <a:pt x="24" y="60"/>
                    <a:pt x="32" y="76"/>
                    <a:pt x="32" y="76"/>
                  </a:cubicBezTo>
                  <a:cubicBezTo>
                    <a:pt x="0" y="124"/>
                    <a:pt x="83" y="134"/>
                    <a:pt x="112" y="136"/>
                  </a:cubicBezTo>
                  <a:cubicBezTo>
                    <a:pt x="140" y="138"/>
                    <a:pt x="168" y="139"/>
                    <a:pt x="196" y="140"/>
                  </a:cubicBezTo>
                  <a:cubicBezTo>
                    <a:pt x="275" y="137"/>
                    <a:pt x="294" y="140"/>
                    <a:pt x="352" y="128"/>
                  </a:cubicBezTo>
                  <a:cubicBezTo>
                    <a:pt x="356" y="125"/>
                    <a:pt x="363" y="125"/>
                    <a:pt x="364" y="120"/>
                  </a:cubicBezTo>
                  <a:cubicBezTo>
                    <a:pt x="364" y="119"/>
                    <a:pt x="357" y="42"/>
                    <a:pt x="356" y="40"/>
                  </a:cubicBezTo>
                  <a:cubicBezTo>
                    <a:pt x="352" y="33"/>
                    <a:pt x="328" y="33"/>
                    <a:pt x="320" y="28"/>
                  </a:cubicBezTo>
                  <a:cubicBezTo>
                    <a:pt x="278" y="0"/>
                    <a:pt x="211" y="12"/>
                    <a:pt x="164" y="12"/>
                  </a:cubicBezTo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7781" name="Freeform 37"/>
            <p:cNvSpPr>
              <a:spLocks/>
            </p:cNvSpPr>
            <p:nvPr/>
          </p:nvSpPr>
          <p:spPr bwMode="auto">
            <a:xfrm>
              <a:off x="4088" y="3036"/>
              <a:ext cx="364" cy="140"/>
            </a:xfrm>
            <a:custGeom>
              <a:avLst/>
              <a:gdLst/>
              <a:ahLst/>
              <a:cxnLst>
                <a:cxn ang="0">
                  <a:pos x="216" y="12"/>
                </a:cxn>
                <a:cxn ang="0">
                  <a:pos x="44" y="36"/>
                </a:cxn>
                <a:cxn ang="0">
                  <a:pos x="24" y="52"/>
                </a:cxn>
                <a:cxn ang="0">
                  <a:pos x="32" y="76"/>
                </a:cxn>
                <a:cxn ang="0">
                  <a:pos x="112" y="136"/>
                </a:cxn>
                <a:cxn ang="0">
                  <a:pos x="196" y="140"/>
                </a:cxn>
                <a:cxn ang="0">
                  <a:pos x="352" y="128"/>
                </a:cxn>
                <a:cxn ang="0">
                  <a:pos x="364" y="120"/>
                </a:cxn>
                <a:cxn ang="0">
                  <a:pos x="356" y="40"/>
                </a:cxn>
                <a:cxn ang="0">
                  <a:pos x="320" y="28"/>
                </a:cxn>
                <a:cxn ang="0">
                  <a:pos x="164" y="12"/>
                </a:cxn>
              </a:cxnLst>
              <a:rect l="0" t="0" r="r" b="b"/>
              <a:pathLst>
                <a:path w="364" h="140">
                  <a:moveTo>
                    <a:pt x="216" y="12"/>
                  </a:moveTo>
                  <a:cubicBezTo>
                    <a:pt x="155" y="17"/>
                    <a:pt x="103" y="31"/>
                    <a:pt x="44" y="36"/>
                  </a:cubicBezTo>
                  <a:cubicBezTo>
                    <a:pt x="37" y="38"/>
                    <a:pt x="24" y="40"/>
                    <a:pt x="24" y="52"/>
                  </a:cubicBezTo>
                  <a:cubicBezTo>
                    <a:pt x="24" y="60"/>
                    <a:pt x="32" y="76"/>
                    <a:pt x="32" y="76"/>
                  </a:cubicBezTo>
                  <a:cubicBezTo>
                    <a:pt x="0" y="124"/>
                    <a:pt x="83" y="134"/>
                    <a:pt x="112" y="136"/>
                  </a:cubicBezTo>
                  <a:cubicBezTo>
                    <a:pt x="140" y="138"/>
                    <a:pt x="168" y="139"/>
                    <a:pt x="196" y="140"/>
                  </a:cubicBezTo>
                  <a:cubicBezTo>
                    <a:pt x="275" y="137"/>
                    <a:pt x="294" y="140"/>
                    <a:pt x="352" y="128"/>
                  </a:cubicBezTo>
                  <a:cubicBezTo>
                    <a:pt x="356" y="125"/>
                    <a:pt x="363" y="125"/>
                    <a:pt x="364" y="120"/>
                  </a:cubicBezTo>
                  <a:cubicBezTo>
                    <a:pt x="364" y="119"/>
                    <a:pt x="357" y="42"/>
                    <a:pt x="356" y="40"/>
                  </a:cubicBezTo>
                  <a:cubicBezTo>
                    <a:pt x="352" y="33"/>
                    <a:pt x="328" y="33"/>
                    <a:pt x="320" y="28"/>
                  </a:cubicBezTo>
                  <a:cubicBezTo>
                    <a:pt x="278" y="0"/>
                    <a:pt x="211" y="12"/>
                    <a:pt x="164" y="12"/>
                  </a:cubicBezTo>
                </a:path>
              </a:pathLst>
            </a:cu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7783" name="Freeform 39"/>
          <p:cNvSpPr>
            <a:spLocks/>
          </p:cNvSpPr>
          <p:nvPr/>
        </p:nvSpPr>
        <p:spPr bwMode="auto">
          <a:xfrm>
            <a:off x="8161338" y="5221312"/>
            <a:ext cx="703262" cy="1079500"/>
          </a:xfrm>
          <a:custGeom>
            <a:avLst/>
            <a:gdLst/>
            <a:ahLst/>
            <a:cxnLst>
              <a:cxn ang="0">
                <a:pos x="375" y="80"/>
              </a:cxn>
              <a:cxn ang="0">
                <a:pos x="123" y="36"/>
              </a:cxn>
              <a:cxn ang="0">
                <a:pos x="71" y="0"/>
              </a:cxn>
              <a:cxn ang="0">
                <a:pos x="27" y="56"/>
              </a:cxn>
              <a:cxn ang="0">
                <a:pos x="79" y="96"/>
              </a:cxn>
              <a:cxn ang="0">
                <a:pos x="103" y="416"/>
              </a:cxn>
              <a:cxn ang="0">
                <a:pos x="7" y="436"/>
              </a:cxn>
              <a:cxn ang="0">
                <a:pos x="11" y="472"/>
              </a:cxn>
              <a:cxn ang="0">
                <a:pos x="35" y="480"/>
              </a:cxn>
              <a:cxn ang="0">
                <a:pos x="103" y="468"/>
              </a:cxn>
              <a:cxn ang="0">
                <a:pos x="199" y="432"/>
              </a:cxn>
              <a:cxn ang="0">
                <a:pos x="223" y="420"/>
              </a:cxn>
              <a:cxn ang="0">
                <a:pos x="235" y="412"/>
              </a:cxn>
              <a:cxn ang="0">
                <a:pos x="231" y="680"/>
              </a:cxn>
              <a:cxn ang="0">
                <a:pos x="315" y="680"/>
              </a:cxn>
              <a:cxn ang="0">
                <a:pos x="315" y="344"/>
              </a:cxn>
              <a:cxn ang="0">
                <a:pos x="323" y="324"/>
              </a:cxn>
              <a:cxn ang="0">
                <a:pos x="335" y="320"/>
              </a:cxn>
              <a:cxn ang="0">
                <a:pos x="367" y="276"/>
              </a:cxn>
              <a:cxn ang="0">
                <a:pos x="383" y="232"/>
              </a:cxn>
              <a:cxn ang="0">
                <a:pos x="419" y="160"/>
              </a:cxn>
              <a:cxn ang="0">
                <a:pos x="423" y="116"/>
              </a:cxn>
              <a:cxn ang="0">
                <a:pos x="431" y="80"/>
              </a:cxn>
              <a:cxn ang="0">
                <a:pos x="383" y="16"/>
              </a:cxn>
              <a:cxn ang="0">
                <a:pos x="375" y="80"/>
              </a:cxn>
            </a:cxnLst>
            <a:rect l="0" t="0" r="r" b="b"/>
            <a:pathLst>
              <a:path w="443" h="680">
                <a:moveTo>
                  <a:pt x="375" y="80"/>
                </a:moveTo>
                <a:lnTo>
                  <a:pt x="123" y="36"/>
                </a:lnTo>
                <a:lnTo>
                  <a:pt x="71" y="0"/>
                </a:lnTo>
                <a:lnTo>
                  <a:pt x="27" y="56"/>
                </a:lnTo>
                <a:lnTo>
                  <a:pt x="79" y="96"/>
                </a:lnTo>
                <a:lnTo>
                  <a:pt x="103" y="416"/>
                </a:lnTo>
                <a:cubicBezTo>
                  <a:pt x="71" y="421"/>
                  <a:pt x="39" y="431"/>
                  <a:pt x="7" y="436"/>
                </a:cubicBezTo>
                <a:cubicBezTo>
                  <a:pt x="0" y="456"/>
                  <a:pt x="2" y="444"/>
                  <a:pt x="11" y="472"/>
                </a:cubicBezTo>
                <a:cubicBezTo>
                  <a:pt x="14" y="480"/>
                  <a:pt x="35" y="480"/>
                  <a:pt x="35" y="480"/>
                </a:cubicBezTo>
                <a:cubicBezTo>
                  <a:pt x="60" y="474"/>
                  <a:pt x="75" y="471"/>
                  <a:pt x="103" y="468"/>
                </a:cubicBezTo>
                <a:cubicBezTo>
                  <a:pt x="136" y="457"/>
                  <a:pt x="168" y="447"/>
                  <a:pt x="199" y="432"/>
                </a:cubicBezTo>
                <a:cubicBezTo>
                  <a:pt x="207" y="428"/>
                  <a:pt x="215" y="424"/>
                  <a:pt x="223" y="420"/>
                </a:cubicBezTo>
                <a:cubicBezTo>
                  <a:pt x="227" y="418"/>
                  <a:pt x="235" y="412"/>
                  <a:pt x="235" y="412"/>
                </a:cubicBezTo>
                <a:lnTo>
                  <a:pt x="231" y="680"/>
                </a:lnTo>
                <a:lnTo>
                  <a:pt x="315" y="680"/>
                </a:lnTo>
                <a:lnTo>
                  <a:pt x="315" y="344"/>
                </a:lnTo>
                <a:cubicBezTo>
                  <a:pt x="318" y="337"/>
                  <a:pt x="318" y="330"/>
                  <a:pt x="323" y="324"/>
                </a:cubicBezTo>
                <a:cubicBezTo>
                  <a:pt x="326" y="321"/>
                  <a:pt x="332" y="323"/>
                  <a:pt x="335" y="320"/>
                </a:cubicBezTo>
                <a:cubicBezTo>
                  <a:pt x="352" y="303"/>
                  <a:pt x="349" y="288"/>
                  <a:pt x="367" y="276"/>
                </a:cubicBezTo>
                <a:cubicBezTo>
                  <a:pt x="372" y="261"/>
                  <a:pt x="376" y="246"/>
                  <a:pt x="383" y="232"/>
                </a:cubicBezTo>
                <a:cubicBezTo>
                  <a:pt x="398" y="210"/>
                  <a:pt x="404" y="183"/>
                  <a:pt x="419" y="160"/>
                </a:cubicBezTo>
                <a:cubicBezTo>
                  <a:pt x="424" y="141"/>
                  <a:pt x="428" y="135"/>
                  <a:pt x="423" y="116"/>
                </a:cubicBezTo>
                <a:cubicBezTo>
                  <a:pt x="428" y="100"/>
                  <a:pt x="437" y="97"/>
                  <a:pt x="431" y="80"/>
                </a:cubicBezTo>
                <a:cubicBezTo>
                  <a:pt x="426" y="16"/>
                  <a:pt x="443" y="10"/>
                  <a:pt x="383" y="16"/>
                </a:cubicBezTo>
                <a:cubicBezTo>
                  <a:pt x="386" y="42"/>
                  <a:pt x="394" y="61"/>
                  <a:pt x="375" y="80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785" name="Freeform 41"/>
          <p:cNvSpPr>
            <a:spLocks/>
          </p:cNvSpPr>
          <p:nvPr/>
        </p:nvSpPr>
        <p:spPr bwMode="auto">
          <a:xfrm>
            <a:off x="7296150" y="750912"/>
            <a:ext cx="971550" cy="1295400"/>
          </a:xfrm>
          <a:custGeom>
            <a:avLst/>
            <a:gdLst/>
            <a:ahLst/>
            <a:cxnLst>
              <a:cxn ang="0">
                <a:pos x="20" y="64"/>
              </a:cxn>
              <a:cxn ang="0">
                <a:pos x="20" y="212"/>
              </a:cxn>
              <a:cxn ang="0">
                <a:pos x="0" y="228"/>
              </a:cxn>
              <a:cxn ang="0">
                <a:pos x="4" y="412"/>
              </a:cxn>
              <a:cxn ang="0">
                <a:pos x="44" y="664"/>
              </a:cxn>
              <a:cxn ang="0">
                <a:pos x="52" y="724"/>
              </a:cxn>
              <a:cxn ang="0">
                <a:pos x="160" y="796"/>
              </a:cxn>
              <a:cxn ang="0">
                <a:pos x="272" y="816"/>
              </a:cxn>
              <a:cxn ang="0">
                <a:pos x="432" y="804"/>
              </a:cxn>
              <a:cxn ang="0">
                <a:pos x="544" y="768"/>
              </a:cxn>
              <a:cxn ang="0">
                <a:pos x="564" y="732"/>
              </a:cxn>
              <a:cxn ang="0">
                <a:pos x="576" y="664"/>
              </a:cxn>
              <a:cxn ang="0">
                <a:pos x="612" y="404"/>
              </a:cxn>
              <a:cxn ang="0">
                <a:pos x="608" y="228"/>
              </a:cxn>
              <a:cxn ang="0">
                <a:pos x="596" y="204"/>
              </a:cxn>
              <a:cxn ang="0">
                <a:pos x="600" y="104"/>
              </a:cxn>
              <a:cxn ang="0">
                <a:pos x="484" y="16"/>
              </a:cxn>
              <a:cxn ang="0">
                <a:pos x="328" y="0"/>
              </a:cxn>
              <a:cxn ang="0">
                <a:pos x="100" y="24"/>
              </a:cxn>
              <a:cxn ang="0">
                <a:pos x="20" y="64"/>
              </a:cxn>
            </a:cxnLst>
            <a:rect l="0" t="0" r="r" b="b"/>
            <a:pathLst>
              <a:path w="612" h="816">
                <a:moveTo>
                  <a:pt x="20" y="64"/>
                </a:moveTo>
                <a:lnTo>
                  <a:pt x="20" y="212"/>
                </a:lnTo>
                <a:lnTo>
                  <a:pt x="0" y="228"/>
                </a:lnTo>
                <a:lnTo>
                  <a:pt x="4" y="412"/>
                </a:lnTo>
                <a:lnTo>
                  <a:pt x="44" y="664"/>
                </a:lnTo>
                <a:cubicBezTo>
                  <a:pt x="47" y="684"/>
                  <a:pt x="48" y="704"/>
                  <a:pt x="52" y="724"/>
                </a:cubicBezTo>
                <a:cubicBezTo>
                  <a:pt x="62" y="775"/>
                  <a:pt x="116" y="790"/>
                  <a:pt x="160" y="796"/>
                </a:cubicBezTo>
                <a:cubicBezTo>
                  <a:pt x="197" y="808"/>
                  <a:pt x="233" y="811"/>
                  <a:pt x="272" y="816"/>
                </a:cubicBezTo>
                <a:cubicBezTo>
                  <a:pt x="325" y="809"/>
                  <a:pt x="379" y="809"/>
                  <a:pt x="432" y="804"/>
                </a:cubicBezTo>
                <a:cubicBezTo>
                  <a:pt x="469" y="792"/>
                  <a:pt x="512" y="790"/>
                  <a:pt x="544" y="768"/>
                </a:cubicBezTo>
                <a:cubicBezTo>
                  <a:pt x="555" y="751"/>
                  <a:pt x="564" y="754"/>
                  <a:pt x="564" y="732"/>
                </a:cubicBezTo>
                <a:lnTo>
                  <a:pt x="576" y="664"/>
                </a:lnTo>
                <a:lnTo>
                  <a:pt x="612" y="404"/>
                </a:lnTo>
                <a:lnTo>
                  <a:pt x="608" y="228"/>
                </a:lnTo>
                <a:lnTo>
                  <a:pt x="596" y="204"/>
                </a:lnTo>
                <a:lnTo>
                  <a:pt x="600" y="104"/>
                </a:lnTo>
                <a:lnTo>
                  <a:pt x="484" y="16"/>
                </a:lnTo>
                <a:lnTo>
                  <a:pt x="328" y="0"/>
                </a:lnTo>
                <a:lnTo>
                  <a:pt x="100" y="24"/>
                </a:lnTo>
                <a:lnTo>
                  <a:pt x="20" y="6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EAS </a:t>
            </a:r>
            <a:r>
              <a:rPr lang="pt-PT" dirty="0" err="1" smtClean="0"/>
              <a:t>Detection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7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7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7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7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0" grpId="0"/>
      <p:bldP spid="287751" grpId="0"/>
      <p:bldP spid="287752" grpId="0"/>
      <p:bldP spid="287753" grpId="0"/>
      <p:bldP spid="287754" grpId="0"/>
      <p:bldP spid="287757" grpId="0"/>
      <p:bldP spid="287771" grpId="0" animBg="1"/>
      <p:bldP spid="287771" grpId="1" animBg="1"/>
      <p:bldP spid="287783" grpId="0" animBg="1"/>
      <p:bldP spid="2877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PT" smtClean="0"/>
              <a:t>a shower in the camera</a:t>
            </a:r>
            <a:endParaRPr lang="en-GB" smtClean="0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25" y="1543070"/>
            <a:ext cx="4476750" cy="4743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Optical</a:t>
            </a:r>
            <a:r>
              <a:rPr lang="pt-PT" dirty="0" smtClean="0"/>
              <a:t> Spot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AllNoCamNoLensInd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llNoCamIndi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4348" y="1428736"/>
            <a:ext cx="329237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Calibri" pitchFamily="34" charset="0"/>
              </a:rPr>
              <a:t>Central </a:t>
            </a:r>
            <a:r>
              <a:rPr lang="pt-PT" sz="2000" b="1" dirty="0" err="1" smtClean="0">
                <a:latin typeface="Calibri" pitchFamily="34" charset="0"/>
              </a:rPr>
              <a:t>contribution</a:t>
            </a:r>
            <a:endParaRPr lang="pt-PT" sz="2000" b="1" dirty="0" smtClean="0">
              <a:latin typeface="Calibri" pitchFamily="34" charset="0"/>
            </a:endParaRPr>
          </a:p>
          <a:p>
            <a:pPr algn="ctr"/>
            <a:r>
              <a:rPr lang="pt-PT" sz="2000" b="1" dirty="0" smtClean="0">
                <a:latin typeface="Calibri" pitchFamily="34" charset="0"/>
              </a:rPr>
              <a:t>(no </a:t>
            </a:r>
            <a:r>
              <a:rPr lang="pt-PT" sz="2000" b="1" dirty="0" err="1" smtClean="0">
                <a:latin typeface="Calibri" pitchFamily="34" charset="0"/>
              </a:rPr>
              <a:t>lens</a:t>
            </a:r>
            <a:r>
              <a:rPr lang="pt-PT" sz="2000" b="1" dirty="0" smtClean="0">
                <a:latin typeface="Calibri" pitchFamily="34" charset="0"/>
              </a:rPr>
              <a:t>)</a:t>
            </a:r>
          </a:p>
          <a:p>
            <a:r>
              <a:rPr lang="pt-PT" sz="2000" b="1" dirty="0" err="1" smtClean="0">
                <a:latin typeface="Calibri" pitchFamily="34" charset="0"/>
              </a:rPr>
              <a:t>Without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Camera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Obscuration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5838" y="1714488"/>
            <a:ext cx="329237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000" b="1" dirty="0" err="1" smtClean="0">
                <a:latin typeface="Calibri" pitchFamily="34" charset="0"/>
              </a:rPr>
              <a:t>All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photons</a:t>
            </a:r>
            <a:endParaRPr lang="pt-PT" sz="2000" b="1" dirty="0" smtClean="0">
              <a:latin typeface="Calibri" pitchFamily="34" charset="0"/>
            </a:endParaRPr>
          </a:p>
          <a:p>
            <a:r>
              <a:rPr lang="pt-PT" sz="2000" b="1" dirty="0" err="1" smtClean="0">
                <a:latin typeface="Calibri" pitchFamily="34" charset="0"/>
              </a:rPr>
              <a:t>Without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Camera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Obscuration</a:t>
            </a:r>
            <a:endParaRPr lang="en-US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Optical</a:t>
            </a:r>
            <a:r>
              <a:rPr lang="pt-PT" dirty="0" smtClean="0"/>
              <a:t> </a:t>
            </a:r>
            <a:r>
              <a:rPr lang="pt-PT" dirty="0" err="1" smtClean="0"/>
              <a:t>Aberration</a:t>
            </a:r>
            <a:r>
              <a:rPr lang="pt-PT" dirty="0" smtClean="0"/>
              <a:t/>
            </a:r>
            <a:br>
              <a:rPr lang="pt-PT" dirty="0" smtClean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RAngvsRIn.png"/>
          <p:cNvPicPr>
            <a:picLocks noChangeAspect="1"/>
          </p:cNvPicPr>
          <p:nvPr/>
        </p:nvPicPr>
        <p:blipFill>
          <a:blip r:embed="rId2"/>
          <a:srcRect r="9841"/>
          <a:stretch>
            <a:fillRect/>
          </a:stretch>
        </p:blipFill>
        <p:spPr>
          <a:xfrm>
            <a:off x="285720" y="3690940"/>
            <a:ext cx="4057680" cy="3024208"/>
          </a:xfrm>
          <a:prstGeom prst="rect">
            <a:avLst/>
          </a:prstGeom>
        </p:spPr>
      </p:pic>
      <p:pic>
        <p:nvPicPr>
          <p:cNvPr id="13" name="Picture 7" descr="FDTel"/>
          <p:cNvPicPr>
            <a:picLocks noChangeAspect="1" noChangeArrowheads="1"/>
          </p:cNvPicPr>
          <p:nvPr/>
        </p:nvPicPr>
        <p:blipFill>
          <a:blip r:embed="rId3" cstate="print"/>
          <a:srcRect t="9052"/>
          <a:stretch>
            <a:fillRect/>
          </a:stretch>
        </p:blipFill>
        <p:spPr bwMode="auto">
          <a:xfrm>
            <a:off x="6429388" y="1474239"/>
            <a:ext cx="2500330" cy="2026199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4929190" y="3857628"/>
            <a:ext cx="1992776" cy="1643074"/>
            <a:chOff x="4929190" y="3857628"/>
            <a:chExt cx="1992776" cy="1643074"/>
          </a:xfrm>
        </p:grpSpPr>
        <p:sp>
          <p:nvSpPr>
            <p:cNvPr id="12" name="Oval 11"/>
            <p:cNvSpPr/>
            <p:nvPr/>
          </p:nvSpPr>
          <p:spPr>
            <a:xfrm>
              <a:off x="4929190" y="3857628"/>
              <a:ext cx="1643074" cy="16430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214942" y="4143380"/>
              <a:ext cx="1071570" cy="10715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5786446" y="3929066"/>
              <a:ext cx="714380" cy="7143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929322" y="4357694"/>
              <a:ext cx="992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err="1" smtClean="0">
                  <a:solidFill>
                    <a:schemeClr val="accent1"/>
                  </a:solidFill>
                  <a:latin typeface="Calibri" pitchFamily="34" charset="0"/>
                </a:rPr>
                <a:t>R</a:t>
              </a:r>
              <a:r>
                <a:rPr lang="pt-PT" baseline="-25000" dirty="0" err="1" smtClean="0">
                  <a:solidFill>
                    <a:schemeClr val="accent1"/>
                  </a:solidFill>
                  <a:latin typeface="Calibri" pitchFamily="34" charset="0"/>
                </a:rPr>
                <a:t>Diaphragm</a:t>
              </a:r>
              <a:endParaRPr lang="en-US" baseline="-25000" dirty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15206" y="3857628"/>
            <a:ext cx="1571636" cy="1571636"/>
            <a:chOff x="7215206" y="3857628"/>
            <a:chExt cx="1571636" cy="1571636"/>
          </a:xfrm>
        </p:grpSpPr>
        <p:pic>
          <p:nvPicPr>
            <p:cNvPr id="11" name="Picture 10" descr="AllNoCamIndiv.png"/>
            <p:cNvPicPr>
              <a:picLocks noChangeAspect="1"/>
            </p:cNvPicPr>
            <p:nvPr/>
          </p:nvPicPr>
          <p:blipFill>
            <a:blip r:embed="rId4"/>
            <a:srcRect l="11338" t="11753" r="62207" b="60824"/>
            <a:stretch>
              <a:fillRect/>
            </a:stretch>
          </p:blipFill>
          <p:spPr>
            <a:xfrm>
              <a:off x="7215206" y="3857628"/>
              <a:ext cx="1571636" cy="1571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8053412" y="3876678"/>
              <a:ext cx="714380" cy="7143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001024" y="3905912"/>
              <a:ext cx="3337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b="1" dirty="0" smtClean="0">
                  <a:solidFill>
                    <a:schemeClr val="accent1"/>
                  </a:solidFill>
                  <a:latin typeface="Calibri" pitchFamily="34" charset="0"/>
                </a:rPr>
                <a:t>ζ</a:t>
              </a:r>
              <a:endParaRPr lang="en-US" sz="3200" b="1" dirty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5720" y="642918"/>
            <a:ext cx="4095780" cy="3045376"/>
            <a:chOff x="285720" y="642918"/>
            <a:chExt cx="4095780" cy="3045376"/>
          </a:xfrm>
        </p:grpSpPr>
        <p:pic>
          <p:nvPicPr>
            <p:cNvPr id="7" name="Picture 6" descr="testRangvsRNoCamNoLensRaxis.png"/>
            <p:cNvPicPr>
              <a:picLocks noChangeAspect="1"/>
            </p:cNvPicPr>
            <p:nvPr/>
          </p:nvPicPr>
          <p:blipFill>
            <a:blip r:embed="rId5"/>
            <a:srcRect l="4905" r="9627"/>
            <a:stretch>
              <a:fillRect/>
            </a:stretch>
          </p:blipFill>
          <p:spPr>
            <a:xfrm>
              <a:off x="508000" y="642918"/>
              <a:ext cx="3873500" cy="3045376"/>
            </a:xfrm>
            <a:prstGeom prst="rect">
              <a:avLst/>
            </a:prstGeom>
          </p:spPr>
        </p:pic>
        <p:pic>
          <p:nvPicPr>
            <p:cNvPr id="25" name="Picture 24" descr="RAngvsRIn.png"/>
            <p:cNvPicPr>
              <a:picLocks noChangeAspect="1"/>
            </p:cNvPicPr>
            <p:nvPr/>
          </p:nvPicPr>
          <p:blipFill>
            <a:blip r:embed="rId2"/>
            <a:srcRect r="95238" b="71654"/>
            <a:stretch>
              <a:fillRect/>
            </a:stretch>
          </p:blipFill>
          <p:spPr>
            <a:xfrm>
              <a:off x="285720" y="642918"/>
              <a:ext cx="214314" cy="85725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-32" y="48790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latin typeface="Calibri" pitchFamily="34" charset="0"/>
              </a:rPr>
              <a:t>Parallel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rays</a:t>
            </a:r>
            <a:r>
              <a:rPr lang="pt-PT" dirty="0" smtClean="0">
                <a:latin typeface="Calibri" pitchFamily="34" charset="0"/>
              </a:rPr>
              <a:t> – 0º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43504" y="5715016"/>
            <a:ext cx="12138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PT" dirty="0" err="1" smtClean="0">
                <a:latin typeface="Calibri" pitchFamily="34" charset="0"/>
              </a:rPr>
              <a:t>Diaphragm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43768" y="5702874"/>
            <a:ext cx="14190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PT" dirty="0" smtClean="0">
                <a:latin typeface="Calibri" pitchFamily="34" charset="0"/>
              </a:rPr>
              <a:t>Focal </a:t>
            </a:r>
            <a:r>
              <a:rPr lang="pt-PT" dirty="0" err="1" smtClean="0">
                <a:latin typeface="Calibri" pitchFamily="34" charset="0"/>
              </a:rPr>
              <a:t>Surface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Optical</a:t>
            </a:r>
            <a:r>
              <a:rPr lang="pt-PT" dirty="0" smtClean="0"/>
              <a:t> Spot – </a:t>
            </a:r>
            <a:r>
              <a:rPr lang="pt-PT" dirty="0" err="1" smtClean="0"/>
              <a:t>Camera</a:t>
            </a:r>
            <a:r>
              <a:rPr lang="pt-PT" dirty="0" smtClean="0"/>
              <a:t> </a:t>
            </a:r>
            <a:r>
              <a:rPr lang="pt-PT" dirty="0" err="1" smtClean="0"/>
              <a:t>Obscuration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9" name="Picture 8" descr="AllInd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932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llNoCamIndi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72644" y="2071678"/>
            <a:ext cx="329237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PT" sz="2000" b="1" dirty="0" err="1" smtClean="0">
                <a:latin typeface="Calibri" pitchFamily="34" charset="0"/>
              </a:rPr>
              <a:t>Without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Camera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Obscuration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0921" y="2071678"/>
            <a:ext cx="292849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PT" sz="2000" b="1" dirty="0" err="1" smtClean="0">
                <a:latin typeface="Calibri" pitchFamily="34" charset="0"/>
              </a:rPr>
              <a:t>With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Camera</a:t>
            </a:r>
            <a:r>
              <a:rPr lang="pt-PT" sz="2000" b="1" dirty="0" smtClean="0">
                <a:latin typeface="Calibri" pitchFamily="34" charset="0"/>
              </a:rPr>
              <a:t> </a:t>
            </a:r>
            <a:r>
              <a:rPr lang="pt-PT" sz="2000" b="1" dirty="0" err="1" smtClean="0">
                <a:latin typeface="Calibri" pitchFamily="34" charset="0"/>
              </a:rPr>
              <a:t>Obscuration</a:t>
            </a:r>
            <a:endParaRPr lang="en-US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286512" cy="642918"/>
          </a:xfrm>
        </p:spPr>
        <p:txBody>
          <a:bodyPr>
            <a:noAutofit/>
          </a:bodyPr>
          <a:lstStyle/>
          <a:p>
            <a:r>
              <a:rPr lang="pt-PT" sz="2400" dirty="0" smtClean="0"/>
              <a:t>Central</a:t>
            </a:r>
            <a:r>
              <a:rPr lang="pt-PT" sz="2400" dirty="0" smtClean="0"/>
              <a:t> </a:t>
            </a:r>
            <a:r>
              <a:rPr lang="pt-PT" sz="2400" dirty="0" smtClean="0"/>
              <a:t>/ </a:t>
            </a:r>
            <a:r>
              <a:rPr lang="pt-PT" sz="2400" dirty="0" err="1" smtClean="0"/>
              <a:t>peripherical</a:t>
            </a:r>
            <a:r>
              <a:rPr lang="pt-PT" sz="2400" dirty="0" smtClean="0"/>
              <a:t> </a:t>
            </a:r>
            <a:r>
              <a:rPr lang="pt-PT" sz="2400" dirty="0" err="1" smtClean="0"/>
              <a:t>contributions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8" name="Picture 7" descr="CumulNoCamNormalizedTO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54" y="1357298"/>
            <a:ext cx="7789492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16200000">
            <a:off x="-23987" y="2271684"/>
            <a:ext cx="1821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err="1" smtClean="0">
                <a:latin typeface="Calibri" pitchFamily="34" charset="0"/>
              </a:rPr>
              <a:t>Fraction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of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light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686" y="270247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latin typeface="Calibri" pitchFamily="34" charset="0"/>
              </a:rPr>
              <a:t>All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2311" y="2928934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smtClean="0">
                <a:solidFill>
                  <a:srgbClr val="FF0000"/>
                </a:solidFill>
                <a:latin typeface="Calibri" pitchFamily="34" charset="0"/>
              </a:rPr>
              <a:t>Central</a:t>
            </a:r>
          </a:p>
          <a:p>
            <a:pPr algn="ctr"/>
            <a:r>
              <a:rPr lang="pt-PT" dirty="0" smtClean="0">
                <a:solidFill>
                  <a:srgbClr val="FF0000"/>
                </a:solidFill>
                <a:latin typeface="Calibri" pitchFamily="34" charset="0"/>
              </a:rPr>
              <a:t>(No </a:t>
            </a:r>
            <a:r>
              <a:rPr lang="pt-PT" dirty="0" err="1" smtClean="0">
                <a:solidFill>
                  <a:srgbClr val="FF0000"/>
                </a:solidFill>
                <a:latin typeface="Calibri" pitchFamily="34" charset="0"/>
              </a:rPr>
              <a:t>Lens</a:t>
            </a:r>
            <a:r>
              <a:rPr lang="pt-PT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2333" y="4497181"/>
            <a:ext cx="1298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0000FF"/>
                </a:solidFill>
                <a:latin typeface="Calibri" pitchFamily="34" charset="0"/>
              </a:rPr>
              <a:t>Peripherical</a:t>
            </a:r>
            <a:endParaRPr lang="pt-PT" dirty="0" smtClean="0">
              <a:solidFill>
                <a:srgbClr val="0000FF"/>
              </a:solidFill>
              <a:latin typeface="Calibri" pitchFamily="34" charset="0"/>
            </a:endParaRPr>
          </a:p>
          <a:p>
            <a:pPr algn="ctr"/>
            <a:r>
              <a:rPr lang="pt-PT" dirty="0" smtClean="0">
                <a:solidFill>
                  <a:srgbClr val="0000FF"/>
                </a:solidFill>
                <a:latin typeface="Calibri" pitchFamily="34" charset="0"/>
              </a:rPr>
              <a:t>(</a:t>
            </a:r>
            <a:r>
              <a:rPr lang="pt-PT" dirty="0" err="1" smtClean="0">
                <a:solidFill>
                  <a:srgbClr val="0000FF"/>
                </a:solidFill>
                <a:latin typeface="Calibri" pitchFamily="34" charset="0"/>
              </a:rPr>
              <a:t>Only</a:t>
            </a:r>
            <a:r>
              <a:rPr lang="pt-PT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pt-PT" dirty="0" err="1" smtClean="0">
                <a:solidFill>
                  <a:srgbClr val="0000FF"/>
                </a:solidFill>
                <a:latin typeface="Calibri" pitchFamily="34" charset="0"/>
              </a:rPr>
              <a:t>Lens</a:t>
            </a:r>
            <a:r>
              <a:rPr lang="pt-PT" dirty="0" smtClean="0">
                <a:solidFill>
                  <a:srgbClr val="0000FF"/>
                </a:solidFill>
                <a:latin typeface="Calibri" pitchFamily="34" charset="0"/>
              </a:rPr>
              <a:t>)</a:t>
            </a:r>
            <a:endParaRPr lang="en-US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071670" y="2815292"/>
            <a:ext cx="428628" cy="158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71736" y="2643182"/>
            <a:ext cx="441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latin typeface="Calibri" pitchFamily="34" charset="0"/>
              </a:rPr>
              <a:t>KG</a:t>
            </a:r>
          </a:p>
          <a:p>
            <a:r>
              <a:rPr lang="pt-PT" dirty="0" smtClean="0">
                <a:latin typeface="Calibri" pitchFamily="34" charset="0"/>
              </a:rPr>
              <a:t>LX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71670" y="3099946"/>
            <a:ext cx="42862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SpotPMTPixCen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469"/>
            <a:ext cx="3000364" cy="2894531"/>
          </a:xfrm>
          <a:prstGeom prst="rect">
            <a:avLst/>
          </a:prstGeom>
        </p:spPr>
      </p:pic>
      <p:pic>
        <p:nvPicPr>
          <p:cNvPr id="7" name="Picture 6" descr="SpotHISTOPMTMercedes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3781647"/>
            <a:ext cx="2908611" cy="2790625"/>
          </a:xfrm>
          <a:prstGeom prst="rect">
            <a:avLst/>
          </a:prstGeom>
        </p:spPr>
      </p:pic>
      <p:pic>
        <p:nvPicPr>
          <p:cNvPr id="8" name="Picture 7" descr="SpotHISTOPMTPixCen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3314"/>
            <a:ext cx="3057528" cy="2933501"/>
          </a:xfrm>
          <a:prstGeom prst="rect">
            <a:avLst/>
          </a:prstGeom>
        </p:spPr>
      </p:pic>
      <p:pic>
        <p:nvPicPr>
          <p:cNvPr id="9" name="Picture 8" descr="SpotPMTMercedesCenter.png"/>
          <p:cNvPicPr>
            <a:picLocks noChangeAspect="1"/>
          </p:cNvPicPr>
          <p:nvPr/>
        </p:nvPicPr>
        <p:blipFill>
          <a:blip r:embed="rId5"/>
          <a:srcRect r="6621"/>
          <a:stretch>
            <a:fillRect/>
          </a:stretch>
        </p:blipFill>
        <p:spPr>
          <a:xfrm>
            <a:off x="3007517" y="410403"/>
            <a:ext cx="2921805" cy="3018597"/>
          </a:xfrm>
          <a:prstGeom prst="rect">
            <a:avLst/>
          </a:prstGeom>
        </p:spPr>
      </p:pic>
      <p:pic>
        <p:nvPicPr>
          <p:cNvPr id="10" name="Picture 9" descr="FSAngleDistMercedesCent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60" y="4071942"/>
            <a:ext cx="3256730" cy="2090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Spot @ PMTs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0765" y="3068421"/>
            <a:ext cx="879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>
                <a:latin typeface="Calibri" pitchFamily="34" charset="0"/>
              </a:rPr>
              <a:t>PMT</a:t>
            </a:r>
          </a:p>
          <a:p>
            <a:pPr algn="ctr"/>
            <a:r>
              <a:rPr lang="pt-PT" b="1" dirty="0" smtClean="0">
                <a:latin typeface="Calibri" pitchFamily="34" charset="0"/>
              </a:rPr>
              <a:t>(</a:t>
            </a:r>
            <a:r>
              <a:rPr lang="pt-PT" b="1" dirty="0" err="1" smtClean="0">
                <a:latin typeface="Calibri" pitchFamily="34" charset="0"/>
              </a:rPr>
              <a:t>direct</a:t>
            </a:r>
            <a:r>
              <a:rPr lang="pt-PT" b="1" dirty="0" smtClean="0">
                <a:latin typeface="Calibri" pitchFamily="34" charset="0"/>
              </a:rPr>
              <a:t>)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7582" y="3068421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00FF"/>
                </a:solidFill>
                <a:latin typeface="Calibri" pitchFamily="34" charset="0"/>
              </a:rPr>
              <a:t>PMT</a:t>
            </a:r>
            <a:endParaRPr 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6808" y="2071678"/>
            <a:ext cx="111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err="1" smtClean="0">
                <a:solidFill>
                  <a:srgbClr val="FF0000"/>
                </a:solidFill>
                <a:latin typeface="Calibri" pitchFamily="34" charset="0"/>
              </a:rPr>
              <a:t>Reflect</a:t>
            </a:r>
            <a:endParaRPr lang="pt-PT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pt-PT" b="1" dirty="0" smtClean="0">
                <a:solidFill>
                  <a:srgbClr val="FF0000"/>
                </a:solidFill>
                <a:latin typeface="Calibri" pitchFamily="34" charset="0"/>
              </a:rPr>
              <a:t>Mercedes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2071678"/>
            <a:ext cx="1114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err="1" smtClean="0">
                <a:solidFill>
                  <a:srgbClr val="008000"/>
                </a:solidFill>
                <a:latin typeface="Calibri" pitchFamily="34" charset="0"/>
              </a:rPr>
              <a:t>Reflect</a:t>
            </a:r>
            <a:endParaRPr lang="pt-PT" b="1" dirty="0" smtClean="0">
              <a:solidFill>
                <a:srgbClr val="008000"/>
              </a:solidFill>
              <a:latin typeface="Calibri" pitchFamily="34" charset="0"/>
            </a:endParaRPr>
          </a:p>
          <a:p>
            <a:pPr algn="ctr"/>
            <a:r>
              <a:rPr lang="pt-PT" b="1" dirty="0" smtClean="0">
                <a:solidFill>
                  <a:srgbClr val="008000"/>
                </a:solidFill>
                <a:latin typeface="Calibri" pitchFamily="34" charset="0"/>
              </a:rPr>
              <a:t>Mercedes</a:t>
            </a:r>
          </a:p>
          <a:p>
            <a:pPr algn="ctr"/>
            <a:r>
              <a:rPr lang="pt-PT" b="1" dirty="0" smtClean="0">
                <a:solidFill>
                  <a:srgbClr val="008000"/>
                </a:solidFill>
                <a:latin typeface="Calibri" pitchFamily="34" charset="0"/>
              </a:rPr>
              <a:t>(</a:t>
            </a:r>
            <a:r>
              <a:rPr lang="pt-PT" b="1" dirty="0" err="1" smtClean="0">
                <a:solidFill>
                  <a:srgbClr val="008000"/>
                </a:solidFill>
                <a:latin typeface="Calibri" pitchFamily="34" charset="0"/>
              </a:rPr>
              <a:t>lost</a:t>
            </a:r>
            <a:r>
              <a:rPr lang="pt-PT" b="1" dirty="0" smtClean="0">
                <a:solidFill>
                  <a:srgbClr val="008000"/>
                </a:solidFill>
                <a:latin typeface="Calibri" pitchFamily="34" charset="0"/>
              </a:rPr>
              <a:t>)</a:t>
            </a:r>
            <a:endParaRPr lang="en-US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9322" y="1071546"/>
            <a:ext cx="113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CC0099"/>
                </a:solidFill>
                <a:latin typeface="Calibri" pitchFamily="34" charset="0"/>
              </a:rPr>
              <a:t>Spot </a:t>
            </a:r>
            <a:r>
              <a:rPr lang="pt-PT" b="1" dirty="0" err="1" smtClean="0">
                <a:solidFill>
                  <a:srgbClr val="CC0099"/>
                </a:solidFill>
                <a:latin typeface="Calibri" pitchFamily="34" charset="0"/>
              </a:rPr>
              <a:t>at</a:t>
            </a:r>
            <a:r>
              <a:rPr lang="pt-PT" b="1" dirty="0" smtClean="0">
                <a:solidFill>
                  <a:srgbClr val="CC0099"/>
                </a:solidFill>
                <a:latin typeface="Calibri" pitchFamily="34" charset="0"/>
              </a:rPr>
              <a:t> FS</a:t>
            </a:r>
            <a:endParaRPr lang="en-US" b="1" dirty="0">
              <a:solidFill>
                <a:srgbClr val="CC0099"/>
              </a:solidFill>
              <a:latin typeface="Calibri" pitchFamily="34" charset="0"/>
            </a:endParaRPr>
          </a:p>
        </p:txBody>
      </p:sp>
      <p:cxnSp>
        <p:nvCxnSpPr>
          <p:cNvPr id="27" name="Curved Connector 26"/>
          <p:cNvCxnSpPr>
            <a:stCxn id="15" idx="2"/>
            <a:endCxn id="11" idx="0"/>
          </p:cNvCxnSpPr>
          <p:nvPr/>
        </p:nvCxnSpPr>
        <p:spPr>
          <a:xfrm rot="5400000">
            <a:off x="5678654" y="2252693"/>
            <a:ext cx="1627543" cy="391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15" idx="2"/>
            <a:endCxn id="13" idx="0"/>
          </p:cNvCxnSpPr>
          <p:nvPr/>
        </p:nvCxnSpPr>
        <p:spPr>
          <a:xfrm rot="16200000" flipH="1">
            <a:off x="6653748" y="1281510"/>
            <a:ext cx="630800" cy="94953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5" idx="2"/>
            <a:endCxn id="14" idx="0"/>
          </p:cNvCxnSpPr>
          <p:nvPr/>
        </p:nvCxnSpPr>
        <p:spPr>
          <a:xfrm rot="16200000" flipH="1">
            <a:off x="7210856" y="724402"/>
            <a:ext cx="630800" cy="206375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3" idx="2"/>
            <a:endCxn id="12" idx="0"/>
          </p:cNvCxnSpPr>
          <p:nvPr/>
        </p:nvCxnSpPr>
        <p:spPr>
          <a:xfrm rot="16200000" flipH="1">
            <a:off x="7271515" y="2890409"/>
            <a:ext cx="350412" cy="561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64556" y="3488296"/>
            <a:ext cx="2217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Density</a:t>
            </a:r>
            <a:r>
              <a:rPr lang="pt-P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</a:t>
            </a:r>
            <a:r>
              <a:rPr lang="pt-PT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Maps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57950" y="3957584"/>
            <a:ext cx="2602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Large</a:t>
            </a:r>
            <a:r>
              <a:rPr lang="pt-PT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</a:t>
            </a:r>
            <a:r>
              <a:rPr lang="pt-PT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Incidence</a:t>
            </a:r>
            <a:r>
              <a:rPr lang="pt-PT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</a:t>
            </a:r>
            <a:r>
              <a:rPr lang="pt-PT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Angles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52" grpId="0"/>
      <p:bldP spid="5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Optical</a:t>
            </a:r>
            <a:r>
              <a:rPr lang="pt-PT" dirty="0" smtClean="0"/>
              <a:t> </a:t>
            </a:r>
            <a:r>
              <a:rPr lang="pt-PT" dirty="0" err="1" smtClean="0"/>
              <a:t>Efficiency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Eff_Gap_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43" y="1500174"/>
            <a:ext cx="7358114" cy="4723728"/>
          </a:xfrm>
          <a:prstGeom prst="rect">
            <a:avLst/>
          </a:prstGeom>
        </p:spPr>
      </p:pic>
      <p:pic>
        <p:nvPicPr>
          <p:cNvPr id="9" name="Picture 8" descr="SpotZoomTese.png"/>
          <p:cNvPicPr>
            <a:picLocks noChangeAspect="1"/>
          </p:cNvPicPr>
          <p:nvPr/>
        </p:nvPicPr>
        <p:blipFill>
          <a:blip r:embed="rId3"/>
          <a:srcRect l="50000" t="5725" r="3703"/>
          <a:stretch>
            <a:fillRect/>
          </a:stretch>
        </p:blipFill>
        <p:spPr>
          <a:xfrm>
            <a:off x="6215074" y="4071942"/>
            <a:ext cx="2500330" cy="2352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7356" y="3000372"/>
            <a:ext cx="214314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latin typeface="Calibri" pitchFamily="34" charset="0"/>
              </a:rPr>
              <a:t>Overall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 err="1" smtClean="0">
                <a:latin typeface="Calibri" pitchFamily="34" charset="0"/>
              </a:rPr>
              <a:t>Efficiencies</a:t>
            </a:r>
            <a:endParaRPr lang="pt-PT" dirty="0" smtClean="0">
              <a:latin typeface="Calibri" pitchFamily="34" charset="0"/>
            </a:endParaRPr>
          </a:p>
          <a:p>
            <a:r>
              <a:rPr lang="pt-PT" dirty="0" smtClean="0">
                <a:solidFill>
                  <a:srgbClr val="FF0000"/>
                </a:solidFill>
                <a:latin typeface="Calibri" pitchFamily="34" charset="0"/>
              </a:rPr>
              <a:t>KG: 54.17%</a:t>
            </a:r>
          </a:p>
          <a:p>
            <a:r>
              <a:rPr lang="pt-PT" dirty="0" smtClean="0">
                <a:solidFill>
                  <a:srgbClr val="0000FF"/>
                </a:solidFill>
                <a:latin typeface="Calibri" pitchFamily="34" charset="0"/>
              </a:rPr>
              <a:t>LX: 53.11%</a:t>
            </a:r>
          </a:p>
          <a:p>
            <a:r>
              <a:rPr lang="pt-PT" dirty="0" smtClean="0">
                <a:solidFill>
                  <a:srgbClr val="7030A0"/>
                </a:solidFill>
                <a:latin typeface="Calibri" pitchFamily="34" charset="0"/>
              </a:rPr>
              <a:t>LX (</a:t>
            </a:r>
            <a:r>
              <a:rPr lang="el-GR" dirty="0" smtClean="0">
                <a:solidFill>
                  <a:srgbClr val="7030A0"/>
                </a:solidFill>
                <a:latin typeface="Calibri" pitchFamily="34" charset="0"/>
              </a:rPr>
              <a:t>ζ</a:t>
            </a:r>
            <a:r>
              <a:rPr lang="pt-PT" dirty="0" smtClean="0">
                <a:solidFill>
                  <a:srgbClr val="7030A0"/>
                </a:solidFill>
                <a:latin typeface="Calibri" pitchFamily="34" charset="0"/>
              </a:rPr>
              <a:t>&lt;0.27</a:t>
            </a:r>
            <a:r>
              <a:rPr lang="pt-PT" baseline="30000" dirty="0" smtClean="0">
                <a:solidFill>
                  <a:srgbClr val="7030A0"/>
                </a:solidFill>
                <a:latin typeface="Calibri" pitchFamily="34" charset="0"/>
              </a:rPr>
              <a:t>o</a:t>
            </a:r>
            <a:r>
              <a:rPr lang="pt-PT" dirty="0" smtClean="0">
                <a:solidFill>
                  <a:srgbClr val="7030A0"/>
                </a:solidFill>
                <a:latin typeface="Calibri" pitchFamily="34" charset="0"/>
              </a:rPr>
              <a:t>): 52.22%</a:t>
            </a:r>
            <a:endParaRPr lang="en-US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SpotTeseAbsolute_Gap.png"/>
          <p:cNvPicPr>
            <a:picLocks noChangeAspect="1"/>
          </p:cNvPicPr>
          <p:nvPr/>
        </p:nvPicPr>
        <p:blipFill>
          <a:blip r:embed="rId2"/>
          <a:srcRect l="50000" t="5814" r="2381"/>
          <a:stretch>
            <a:fillRect/>
          </a:stretch>
        </p:blipFill>
        <p:spPr>
          <a:xfrm>
            <a:off x="428628" y="0"/>
            <a:ext cx="4000496" cy="3600420"/>
          </a:xfrm>
          <a:prstGeom prst="rect">
            <a:avLst/>
          </a:prstGeom>
        </p:spPr>
      </p:pic>
      <p:pic>
        <p:nvPicPr>
          <p:cNvPr id="8" name="Picture 4" descr="P8310044"/>
          <p:cNvPicPr>
            <a:picLocks noChangeAspect="1" noChangeArrowheads="1"/>
          </p:cNvPicPr>
          <p:nvPr/>
        </p:nvPicPr>
        <p:blipFill>
          <a:blip r:embed="rId3" cstate="print"/>
          <a:srcRect t="19524" b="4811"/>
          <a:stretch>
            <a:fillRect/>
          </a:stretch>
        </p:blipFill>
        <p:spPr bwMode="auto">
          <a:xfrm>
            <a:off x="9429784" y="500042"/>
            <a:ext cx="4981163" cy="50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4098" y="3804425"/>
            <a:ext cx="4433858" cy="305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71438" y="2857496"/>
            <a:ext cx="9001156" cy="371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708555"/>
            <a:ext cx="4286280" cy="279227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14752"/>
            <a:ext cx="4066628" cy="27488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072330" y="2857496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 err="1" smtClean="0"/>
              <a:t>Julia</a:t>
            </a:r>
            <a:r>
              <a:rPr lang="pt-PT" sz="1400" dirty="0" smtClean="0"/>
              <a:t> </a:t>
            </a:r>
            <a:r>
              <a:rPr lang="pt-PT" sz="1400" dirty="0" err="1" smtClean="0"/>
              <a:t>Parrisius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50199" y="3381449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Data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7752" y="3381449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>
                <a:latin typeface="Calibri" pitchFamily="34" charset="0"/>
              </a:rPr>
              <a:t>Simulation</a:t>
            </a:r>
            <a:r>
              <a:rPr lang="pt-PT" sz="2400" b="1" dirty="0" smtClean="0">
                <a:latin typeface="Calibri" pitchFamily="34" charset="0"/>
              </a:rPr>
              <a:t> w/ </a:t>
            </a:r>
            <a:r>
              <a:rPr lang="pt-PT" sz="2400" b="1" dirty="0" err="1" smtClean="0">
                <a:latin typeface="Calibri" pitchFamily="34" charset="0"/>
              </a:rPr>
              <a:t>TelSimLX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1670" y="2824459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 smtClean="0">
                <a:latin typeface="Calibri" pitchFamily="34" charset="0"/>
              </a:rPr>
              <a:t>Calibration</a:t>
            </a:r>
            <a:r>
              <a:rPr lang="pt-PT" sz="2400" b="1" dirty="0" smtClean="0">
                <a:latin typeface="Calibri" pitchFamily="34" charset="0"/>
              </a:rPr>
              <a:t> </a:t>
            </a:r>
            <a:r>
              <a:rPr lang="pt-PT" sz="2400" b="1" dirty="0" err="1" smtClean="0">
                <a:latin typeface="Calibri" pitchFamily="34" charset="0"/>
              </a:rPr>
              <a:t>Studies</a:t>
            </a:r>
            <a:r>
              <a:rPr lang="pt-PT" sz="2400" b="1" dirty="0" smtClean="0">
                <a:latin typeface="Calibri" pitchFamily="34" charset="0"/>
              </a:rPr>
              <a:t> </a:t>
            </a:r>
            <a:r>
              <a:rPr lang="pt-PT" sz="2400" b="1" dirty="0" err="1" smtClean="0">
                <a:latin typeface="Calibri" pitchFamily="34" charset="0"/>
              </a:rPr>
              <a:t>with</a:t>
            </a:r>
            <a:r>
              <a:rPr lang="pt-PT" sz="2400" b="1" dirty="0" smtClean="0">
                <a:latin typeface="Calibri" pitchFamily="34" charset="0"/>
              </a:rPr>
              <a:t> </a:t>
            </a:r>
            <a:r>
              <a:rPr lang="pt-PT" sz="2400" b="1" dirty="0" err="1" smtClean="0">
                <a:latin typeface="Calibri" pitchFamily="34" charset="0"/>
              </a:rPr>
              <a:t>point</a:t>
            </a:r>
            <a:r>
              <a:rPr lang="pt-PT" sz="2400" b="1" dirty="0" smtClean="0">
                <a:latin typeface="Calibri" pitchFamily="34" charset="0"/>
              </a:rPr>
              <a:t> </a:t>
            </a:r>
            <a:r>
              <a:rPr lang="pt-PT" sz="2400" b="1" dirty="0" err="1" smtClean="0">
                <a:latin typeface="Calibri" pitchFamily="34" charset="0"/>
              </a:rPr>
              <a:t>source</a:t>
            </a:r>
            <a:endParaRPr lang="en-US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Laser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05camera_data_las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4572000" cy="3854723"/>
          </a:xfrm>
          <a:prstGeom prst="rect">
            <a:avLst/>
          </a:prstGeom>
        </p:spPr>
      </p:pic>
      <p:pic>
        <p:nvPicPr>
          <p:cNvPr id="7" name="Picture 6" descr="05camera_data_laser.png"/>
          <p:cNvPicPr>
            <a:picLocks noChangeAspect="1"/>
          </p:cNvPicPr>
          <p:nvPr/>
        </p:nvPicPr>
        <p:blipFill>
          <a:blip r:embed="rId2"/>
          <a:srcRect l="51064" t="33151" r="34042" b="34042"/>
          <a:stretch>
            <a:fillRect/>
          </a:stretch>
        </p:blipFill>
        <p:spPr>
          <a:xfrm>
            <a:off x="1071538" y="1306271"/>
            <a:ext cx="2286016" cy="4245458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910238" cy="265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08OqueTuQuiser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4065648"/>
            <a:ext cx="3786214" cy="2522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z="2400" b="1" smtClean="0">
                <a:latin typeface="Calibri" pitchFamily="34" charset="0"/>
              </a:rPr>
              <a:t>IST, 14/01/2009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z="2400" b="1" smtClean="0">
                <a:latin typeface="Calibri" pitchFamily="34" charset="0"/>
              </a:rPr>
              <a:pPr/>
              <a:t>39</a:t>
            </a:fld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z="2400" b="1" smtClean="0">
                <a:latin typeface="Calibri" pitchFamily="34" charset="0"/>
              </a:rPr>
              <a:t>Pedro Assis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 Diagonal Corner Rectangle 13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75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r>
              <a:rPr lang="pt-PT" sz="2400" b="1" dirty="0" smtClean="0">
                <a:latin typeface="Calibri" pitchFamily="34" charset="0"/>
              </a:rPr>
              <a:t> </a:t>
            </a:r>
            <a:r>
              <a:rPr lang="pt-PT" sz="2400" b="1" dirty="0" smtClean="0">
                <a:latin typeface="Calibri" pitchFamily="34" charset="0"/>
              </a:rPr>
              <a:t>DAQ</a:t>
            </a:r>
            <a:r>
              <a:rPr lang="pt-PT" sz="2400" b="1" dirty="0" smtClean="0">
                <a:latin typeface="Calibri" pitchFamily="34" charset="0"/>
              </a:rPr>
              <a:t> </a:t>
            </a:r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pt-PT" sz="2400" b="1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PT" sz="2000" dirty="0" smtClean="0">
                <a:latin typeface="Calibri" pitchFamily="34" charset="0"/>
              </a:rPr>
              <a:t>LIP-PAD </a:t>
            </a:r>
            <a:r>
              <a:rPr lang="pt-PT" sz="2000" dirty="0" err="1" smtClean="0">
                <a:latin typeface="Calibri" pitchFamily="34" charset="0"/>
              </a:rPr>
              <a:t>board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used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in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small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cosmic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ray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experiments</a:t>
            </a:r>
            <a:endParaRPr lang="pt-PT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PT" sz="2000" dirty="0" smtClean="0">
                <a:latin typeface="Calibri" pitchFamily="34" charset="0"/>
              </a:rPr>
              <a:t>Data for </a:t>
            </a:r>
            <a:r>
              <a:rPr lang="pt-PT" sz="2000" dirty="0" err="1" smtClean="0">
                <a:latin typeface="Calibri" pitchFamily="34" charset="0"/>
              </a:rPr>
              <a:t>reflected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Cherenkov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light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successfully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acquired</a:t>
            </a:r>
            <a:endParaRPr lang="pt-PT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PT" sz="2000" dirty="0" err="1" smtClean="0">
                <a:latin typeface="Calibri" pitchFamily="34" charset="0"/>
              </a:rPr>
              <a:t>New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board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will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increase</a:t>
            </a:r>
            <a:r>
              <a:rPr lang="pt-PT" sz="2000" dirty="0" smtClean="0">
                <a:latin typeface="Calibri" pitchFamily="34" charset="0"/>
              </a:rPr>
              <a:t> performance </a:t>
            </a:r>
            <a:r>
              <a:rPr lang="pt-PT" sz="2000" dirty="0" err="1" smtClean="0">
                <a:latin typeface="Calibri" pitchFamily="34" charset="0"/>
              </a:rPr>
              <a:t>and</a:t>
            </a:r>
            <a:r>
              <a:rPr lang="pt-PT" sz="2000" dirty="0" smtClean="0">
                <a:latin typeface="Calibri" pitchFamily="34" charset="0"/>
              </a:rPr>
              <a:t> </a:t>
            </a:r>
          </a:p>
          <a:p>
            <a:r>
              <a:rPr lang="pt-PT" sz="2000" dirty="0" err="1" smtClean="0">
                <a:latin typeface="Calibri" pitchFamily="34" charset="0"/>
              </a:rPr>
              <a:t>autonomy</a:t>
            </a:r>
            <a:endParaRPr lang="pt-PT" sz="20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Calibri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75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r"/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pt-PT" sz="2400" b="1" dirty="0" smtClean="0">
              <a:latin typeface="Calibri" pitchFamily="34" charset="0"/>
            </a:endParaRPr>
          </a:p>
          <a:p>
            <a:pPr algn="r">
              <a:buFont typeface="Wingdings" pitchFamily="2" charset="2"/>
              <a:buChar char="Ø"/>
            </a:pPr>
            <a:r>
              <a:rPr lang="pt-PT" sz="2000" dirty="0" smtClean="0">
                <a:latin typeface="Calibri" pitchFamily="34" charset="0"/>
              </a:rPr>
              <a:t>Design </a:t>
            </a:r>
            <a:r>
              <a:rPr lang="pt-PT" sz="2000" dirty="0" err="1" smtClean="0">
                <a:latin typeface="Calibri" pitchFamily="34" charset="0"/>
              </a:rPr>
              <a:t>and</a:t>
            </a:r>
            <a:r>
              <a:rPr lang="pt-PT" sz="2000" dirty="0" smtClean="0">
                <a:latin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</a:rPr>
              <a:t>implementation</a:t>
            </a:r>
            <a:endParaRPr lang="pt-PT" sz="2000" dirty="0" smtClean="0">
              <a:latin typeface="Calibri" pitchFamily="34" charset="0"/>
            </a:endParaRPr>
          </a:p>
          <a:p>
            <a:pPr algn="r">
              <a:buFont typeface="Wingdings" pitchFamily="2" charset="2"/>
              <a:buChar char="Ø"/>
            </a:pPr>
            <a:r>
              <a:rPr lang="pt-PT" sz="2000" dirty="0" smtClean="0">
                <a:latin typeface="Calibri" pitchFamily="34" charset="0"/>
              </a:rPr>
              <a:t>Performance </a:t>
            </a:r>
            <a:r>
              <a:rPr lang="pt-PT" sz="2000" dirty="0" err="1" smtClean="0">
                <a:latin typeface="Calibri" pitchFamily="34" charset="0"/>
              </a:rPr>
              <a:t>estimation</a:t>
            </a:r>
            <a:endParaRPr lang="pt-PT" sz="2000" dirty="0" smtClean="0">
              <a:latin typeface="Calibri" pitchFamily="34" charset="0"/>
            </a:endParaRPr>
          </a:p>
          <a:p>
            <a:pPr algn="r"/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429388" y="1142984"/>
            <a:ext cx="2500330" cy="3357586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75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  <a:p>
            <a:pPr>
              <a:buFont typeface="Wingdings" pitchFamily="2" charset="2"/>
              <a:buChar char="Ø"/>
            </a:pPr>
            <a:r>
              <a:rPr lang="pt-PT" sz="2000" dirty="0" err="1" smtClean="0">
                <a:latin typeface="Calibri" pitchFamily="34" charset="0"/>
              </a:rPr>
              <a:t>Detailled</a:t>
            </a:r>
            <a:r>
              <a:rPr lang="pt-PT" sz="2000" dirty="0" smtClean="0">
                <a:latin typeface="Calibri" pitchFamily="34" charset="0"/>
              </a:rPr>
              <a:t> Geant4 </a:t>
            </a:r>
            <a:r>
              <a:rPr lang="pt-PT" sz="2000" dirty="0" err="1" smtClean="0">
                <a:latin typeface="Calibri" pitchFamily="34" charset="0"/>
              </a:rPr>
              <a:t>Simulation</a:t>
            </a:r>
            <a:endParaRPr lang="pt-PT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PT" sz="2000" dirty="0" smtClean="0">
                <a:latin typeface="Calibri" pitchFamily="34" charset="0"/>
              </a:rPr>
              <a:t>Performance </a:t>
            </a:r>
            <a:r>
              <a:rPr lang="pt-PT" sz="2000" dirty="0" err="1" smtClean="0">
                <a:latin typeface="Calibri" pitchFamily="34" charset="0"/>
              </a:rPr>
              <a:t>studies</a:t>
            </a:r>
            <a:endParaRPr lang="pt-PT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PT" sz="2000" dirty="0" err="1" smtClean="0">
                <a:latin typeface="Calibri" pitchFamily="34" charset="0"/>
              </a:rPr>
              <a:t>Comparison</a:t>
            </a:r>
            <a:r>
              <a:rPr lang="pt-PT" sz="2000" dirty="0" smtClean="0">
                <a:latin typeface="Calibri" pitchFamily="34" charset="0"/>
              </a:rPr>
              <a:t> w/ data</a:t>
            </a:r>
            <a:endParaRPr lang="pt-PT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Pierre Auger </a:t>
            </a:r>
            <a:r>
              <a:rPr lang="pt-PT" dirty="0" err="1" smtClean="0"/>
              <a:t>Observatory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4" descr="click for larger imag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089934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2763" y="4068870"/>
            <a:ext cx="2830483" cy="21863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Content Placeholder 7" descr="inside_surface_detecto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41289" y="4000504"/>
            <a:ext cx="2803770" cy="232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www.auger.org/admin/Reports/Monthly_Report_Apr_May_2008/sd-array-status_Ingo-20080611.jpg"/>
          <p:cNvPicPr>
            <a:picLocks noChangeAspect="1" noChangeArrowheads="1"/>
          </p:cNvPicPr>
          <p:nvPr/>
        </p:nvPicPr>
        <p:blipFill>
          <a:blip r:embed="rId7"/>
          <a:srcRect l="14566" r="22315"/>
          <a:stretch>
            <a:fillRect/>
          </a:stretch>
        </p:blipFill>
        <p:spPr bwMode="auto">
          <a:xfrm>
            <a:off x="857224" y="857232"/>
            <a:ext cx="3571900" cy="293079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28628"/>
            <a:ext cx="6429388" cy="642918"/>
          </a:xfrm>
          <a:prstGeom prst="rect">
            <a:avLst/>
          </a:prstGeom>
        </p:spPr>
        <p:txBody>
          <a:bodyPr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South</a:t>
            </a:r>
            <a:r>
              <a:rPr kumimoji="0" lang="pt-PT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Site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572250"/>
            <a:ext cx="2011363" cy="285750"/>
          </a:xfrm>
        </p:spPr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3938" y="6572250"/>
            <a:ext cx="500062" cy="285750"/>
          </a:xfrm>
        </p:spPr>
        <p:txBody>
          <a:bodyPr/>
          <a:lstStyle/>
          <a:p>
            <a:fld id="{2BBB5E19-F10A-4C2F-BF6F-11C513378A2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72250"/>
            <a:ext cx="3200400" cy="285750"/>
          </a:xfrm>
        </p:spPr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6" descr="CR_GammaTeV_Sky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211" y="5598024"/>
            <a:ext cx="2675730" cy="1260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43174" y="3631919"/>
            <a:ext cx="2520000" cy="172227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5597755"/>
            <a:ext cx="251950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3485411"/>
            <a:ext cx="2520000" cy="201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8" descr="Dfak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3163" y="1142984"/>
            <a:ext cx="2890837" cy="1933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913108" y="1071546"/>
            <a:ext cx="230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alibri" pitchFamily="34" charset="0"/>
              </a:rPr>
              <a:t>Calar Alto </a:t>
            </a:r>
            <a:r>
              <a:rPr lang="pt-PT" dirty="0" err="1" smtClean="0">
                <a:solidFill>
                  <a:schemeClr val="bg1"/>
                </a:solidFill>
                <a:latin typeface="Calibri" pitchFamily="34" charset="0"/>
              </a:rPr>
              <a:t>Observatory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1142984"/>
            <a:ext cx="2577600" cy="193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500430" y="2773916"/>
            <a:ext cx="260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  <a:latin typeface="Calibri" pitchFamily="34" charset="0"/>
              </a:rPr>
              <a:t>Auger </a:t>
            </a:r>
            <a:r>
              <a:rPr lang="pt-PT" dirty="0" err="1" smtClean="0">
                <a:solidFill>
                  <a:schemeClr val="bg1"/>
                </a:solidFill>
                <a:latin typeface="Calibri" pitchFamily="34" charset="0"/>
              </a:rPr>
              <a:t>North</a:t>
            </a:r>
            <a:r>
              <a:rPr lang="pt-PT" dirty="0" smtClean="0">
                <a:solidFill>
                  <a:schemeClr val="bg1"/>
                </a:solidFill>
                <a:latin typeface="Calibri" pitchFamily="34" charset="0"/>
              </a:rPr>
              <a:t> – 20 000km</a:t>
            </a:r>
            <a:r>
              <a:rPr lang="pt-PT" baseline="30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en-US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Backup slides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72250"/>
            <a:ext cx="2011363" cy="285750"/>
          </a:xfrm>
        </p:spPr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43938" y="6572250"/>
            <a:ext cx="500062" cy="285750"/>
          </a:xfrm>
        </p:spPr>
        <p:txBody>
          <a:bodyPr/>
          <a:lstStyle/>
          <a:p>
            <a:fld id="{C2902B7B-9ECF-4CC8-8A90-F46D2227361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572250"/>
            <a:ext cx="3200400" cy="285750"/>
          </a:xfrm>
        </p:spPr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02B7B-9ECF-4CC8-8A90-F46D2227361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2757488"/>
            <a:ext cx="3630613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0" y="2841625"/>
            <a:ext cx="37338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02B7B-9ECF-4CC8-8A90-F46D22273611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109"/>
          <p:cNvPicPr>
            <a:picLocks noChangeAspect="1" noChangeArrowheads="1"/>
          </p:cNvPicPr>
          <p:nvPr/>
        </p:nvPicPr>
        <p:blipFill>
          <a:blip r:embed="rId3"/>
          <a:srcRect l="35561" t="15692" r="39404" b="45653"/>
          <a:stretch>
            <a:fillRect/>
          </a:stretch>
        </p:blipFill>
        <p:spPr bwMode="auto">
          <a:xfrm>
            <a:off x="1276350" y="1849438"/>
            <a:ext cx="2382838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0"/>
          <p:cNvPicPr>
            <a:picLocks noChangeAspect="1" noChangeArrowheads="1"/>
          </p:cNvPicPr>
          <p:nvPr/>
        </p:nvPicPr>
        <p:blipFill>
          <a:blip r:embed="rId4"/>
          <a:srcRect l="35561" t="15692" r="39404" b="45653"/>
          <a:stretch>
            <a:fillRect/>
          </a:stretch>
        </p:blipFill>
        <p:spPr bwMode="auto">
          <a:xfrm>
            <a:off x="1277938" y="1828800"/>
            <a:ext cx="23812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1"/>
          <p:cNvPicPr>
            <a:picLocks noChangeAspect="1" noChangeArrowheads="1"/>
          </p:cNvPicPr>
          <p:nvPr/>
        </p:nvPicPr>
        <p:blipFill>
          <a:blip r:embed="rId5"/>
          <a:srcRect l="35561" t="15692" r="39404" b="45653"/>
          <a:stretch>
            <a:fillRect/>
          </a:stretch>
        </p:blipFill>
        <p:spPr bwMode="auto">
          <a:xfrm>
            <a:off x="1281113" y="1828800"/>
            <a:ext cx="23812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2"/>
          <p:cNvPicPr>
            <a:picLocks noChangeAspect="1" noChangeArrowheads="1"/>
          </p:cNvPicPr>
          <p:nvPr/>
        </p:nvPicPr>
        <p:blipFill>
          <a:blip r:embed="rId6"/>
          <a:srcRect l="35561" t="15692" r="39404" b="45653"/>
          <a:stretch>
            <a:fillRect/>
          </a:stretch>
        </p:blipFill>
        <p:spPr bwMode="auto">
          <a:xfrm>
            <a:off x="1289050" y="1827213"/>
            <a:ext cx="238125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13"/>
          <p:cNvPicPr>
            <a:picLocks noChangeAspect="1" noChangeArrowheads="1"/>
          </p:cNvPicPr>
          <p:nvPr/>
        </p:nvPicPr>
        <p:blipFill>
          <a:blip r:embed="rId7"/>
          <a:srcRect l="35561" t="15692" r="39404" b="45653"/>
          <a:stretch>
            <a:fillRect/>
          </a:stretch>
        </p:blipFill>
        <p:spPr bwMode="auto">
          <a:xfrm>
            <a:off x="1290638" y="1827213"/>
            <a:ext cx="238125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4"/>
          <p:cNvPicPr>
            <a:picLocks noChangeAspect="1" noChangeArrowheads="1"/>
          </p:cNvPicPr>
          <p:nvPr/>
        </p:nvPicPr>
        <p:blipFill>
          <a:blip r:embed="rId8"/>
          <a:srcRect l="35561" t="15692" r="39404" b="45653"/>
          <a:stretch>
            <a:fillRect/>
          </a:stretch>
        </p:blipFill>
        <p:spPr bwMode="auto">
          <a:xfrm>
            <a:off x="1296988" y="1827213"/>
            <a:ext cx="238125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5"/>
          <p:cNvPicPr>
            <a:picLocks noChangeAspect="1" noChangeArrowheads="1"/>
          </p:cNvPicPr>
          <p:nvPr/>
        </p:nvPicPr>
        <p:blipFill>
          <a:blip r:embed="rId9"/>
          <a:srcRect l="35561" t="15692" r="39404" b="45653"/>
          <a:stretch>
            <a:fillRect/>
          </a:stretch>
        </p:blipFill>
        <p:spPr bwMode="auto">
          <a:xfrm>
            <a:off x="1300163" y="1828800"/>
            <a:ext cx="23812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16"/>
          <p:cNvPicPr>
            <a:picLocks noChangeAspect="1" noChangeArrowheads="1"/>
          </p:cNvPicPr>
          <p:nvPr/>
        </p:nvPicPr>
        <p:blipFill>
          <a:blip r:embed="rId10"/>
          <a:srcRect l="35561" t="15692" r="39404" b="45653"/>
          <a:stretch>
            <a:fillRect/>
          </a:stretch>
        </p:blipFill>
        <p:spPr bwMode="auto">
          <a:xfrm>
            <a:off x="1304925" y="1828800"/>
            <a:ext cx="23812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17"/>
          <p:cNvPicPr>
            <a:picLocks noChangeAspect="1" noChangeArrowheads="1"/>
          </p:cNvPicPr>
          <p:nvPr/>
        </p:nvPicPr>
        <p:blipFill>
          <a:blip r:embed="rId11"/>
          <a:srcRect l="35561" t="15692" r="39404" b="45653"/>
          <a:stretch>
            <a:fillRect/>
          </a:stretch>
        </p:blipFill>
        <p:spPr bwMode="auto">
          <a:xfrm>
            <a:off x="1290638" y="1828800"/>
            <a:ext cx="238125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118"/>
          <p:cNvSpPr txBox="1">
            <a:spLocks noChangeArrowheads="1"/>
          </p:cNvSpPr>
          <p:nvPr/>
        </p:nvSpPr>
        <p:spPr bwMode="auto">
          <a:xfrm>
            <a:off x="1438275" y="182563"/>
            <a:ext cx="6461125" cy="7016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4000" b="1">
                <a:solidFill>
                  <a:srgbClr val="000099"/>
                </a:solidFill>
              </a:rPr>
              <a:t>DETECTION TECHNIQUE</a:t>
            </a:r>
          </a:p>
        </p:txBody>
      </p:sp>
      <p:sp>
        <p:nvSpPr>
          <p:cNvPr id="17" name="Rectangle 120"/>
          <p:cNvSpPr>
            <a:spLocks noChangeArrowheads="1"/>
          </p:cNvSpPr>
          <p:nvPr/>
        </p:nvSpPr>
        <p:spPr bwMode="auto">
          <a:xfrm>
            <a:off x="587375" y="1417638"/>
            <a:ext cx="3794125" cy="29591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AutoShape 121"/>
          <p:cNvCxnSpPr>
            <a:cxnSpLocks noChangeShapeType="1"/>
            <a:stCxn id="19" idx="2"/>
            <a:endCxn id="17" idx="0"/>
          </p:cNvCxnSpPr>
          <p:nvPr/>
        </p:nvCxnSpPr>
        <p:spPr bwMode="auto">
          <a:xfrm rot="5400000">
            <a:off x="2384425" y="1317626"/>
            <a:ext cx="200025" cy="0"/>
          </a:xfrm>
          <a:prstGeom prst="straightConnector1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  <a:effectLst/>
        </p:spPr>
      </p:cxnSp>
      <p:sp>
        <p:nvSpPr>
          <p:cNvPr id="19" name="Rectangle 122"/>
          <p:cNvSpPr>
            <a:spLocks noChangeArrowheads="1"/>
          </p:cNvSpPr>
          <p:nvPr/>
        </p:nvSpPr>
        <p:spPr bwMode="auto">
          <a:xfrm>
            <a:off x="1149350" y="881063"/>
            <a:ext cx="267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>
                <a:sym typeface="Wingdings" pitchFamily="2" charset="2"/>
              </a:rPr>
              <a:t>Charge Integration (Analog)</a:t>
            </a:r>
            <a:endParaRPr lang="en-US" sz="1600" b="1">
              <a:sym typeface="Wingdings" pitchFamily="2" charset="2"/>
            </a:endParaRPr>
          </a:p>
        </p:txBody>
      </p:sp>
      <p:sp>
        <p:nvSpPr>
          <p:cNvPr id="20" name="Rectangle 123"/>
          <p:cNvSpPr>
            <a:spLocks noChangeArrowheads="1"/>
          </p:cNvSpPr>
          <p:nvPr/>
        </p:nvSpPr>
        <p:spPr bwMode="auto">
          <a:xfrm>
            <a:off x="4833938" y="1430338"/>
            <a:ext cx="3794125" cy="29464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124"/>
          <p:cNvSpPr>
            <a:spLocks noChangeArrowheads="1"/>
          </p:cNvSpPr>
          <p:nvPr/>
        </p:nvSpPr>
        <p:spPr bwMode="auto">
          <a:xfrm>
            <a:off x="5205413" y="893763"/>
            <a:ext cx="3027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>
                <a:sym typeface="Wingdings" pitchFamily="2" charset="2"/>
              </a:rPr>
              <a:t>Single Photon Counting (Digital)</a:t>
            </a:r>
            <a:endParaRPr lang="en-US" sz="1600" b="1">
              <a:sym typeface="Wingdings" pitchFamily="2" charset="2"/>
            </a:endParaRPr>
          </a:p>
        </p:txBody>
      </p:sp>
      <p:cxnSp>
        <p:nvCxnSpPr>
          <p:cNvPr id="22" name="AutoShape 125"/>
          <p:cNvCxnSpPr>
            <a:cxnSpLocks noChangeShapeType="1"/>
            <a:stCxn id="21" idx="2"/>
          </p:cNvCxnSpPr>
          <p:nvPr/>
        </p:nvCxnSpPr>
        <p:spPr bwMode="auto">
          <a:xfrm rot="16200000" flipH="1">
            <a:off x="6619876" y="1330325"/>
            <a:ext cx="203200" cy="317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A5002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3" name="Rectangle 128"/>
          <p:cNvSpPr>
            <a:spLocks noChangeArrowheads="1"/>
          </p:cNvSpPr>
          <p:nvPr/>
        </p:nvSpPr>
        <p:spPr bwMode="auto">
          <a:xfrm>
            <a:off x="587375" y="1423988"/>
            <a:ext cx="3868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400" b="1">
                <a:solidFill>
                  <a:srgbClr val="000099"/>
                </a:solidFill>
                <a:sym typeface="Wingdings" pitchFamily="2" charset="2"/>
              </a:rPr>
              <a:t> 1 TeV gamma triggered event</a:t>
            </a:r>
          </a:p>
        </p:txBody>
      </p:sp>
      <p:sp>
        <p:nvSpPr>
          <p:cNvPr id="24" name="Rectangle 135"/>
          <p:cNvSpPr>
            <a:spLocks noChangeArrowheads="1"/>
          </p:cNvSpPr>
          <p:nvPr/>
        </p:nvSpPr>
        <p:spPr bwMode="auto">
          <a:xfrm>
            <a:off x="4852988" y="1441450"/>
            <a:ext cx="3868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400" b="1">
                <a:solidFill>
                  <a:srgbClr val="000099"/>
                </a:solidFill>
                <a:sym typeface="Wingdings" pitchFamily="2" charset="2"/>
              </a:rPr>
              <a:t> 1 TeV gamma triggered event</a:t>
            </a:r>
          </a:p>
        </p:txBody>
      </p:sp>
      <p:graphicFrame>
        <p:nvGraphicFramePr>
          <p:cNvPr id="25" name="Object 137"/>
          <p:cNvGraphicFramePr>
            <a:graphicFrameLocks noChangeAspect="1"/>
          </p:cNvGraphicFramePr>
          <p:nvPr/>
        </p:nvGraphicFramePr>
        <p:xfrm>
          <a:off x="1357313" y="4386263"/>
          <a:ext cx="2220912" cy="2293937"/>
        </p:xfrm>
        <a:graphic>
          <a:graphicData uri="http://schemas.openxmlformats.org/presentationml/2006/ole">
            <p:oleObj spid="_x0000_s197634" name="SPW 10.0 Graph" r:id="rId12" imgW="3691080" imgH="3812760" progId="SigmaPlotGraphicObject.9">
              <p:embed/>
            </p:oleObj>
          </a:graphicData>
        </a:graphic>
      </p:graphicFrame>
      <p:graphicFrame>
        <p:nvGraphicFramePr>
          <p:cNvPr id="26" name="Object 139"/>
          <p:cNvGraphicFramePr>
            <a:graphicFrameLocks noChangeAspect="1"/>
          </p:cNvGraphicFramePr>
          <p:nvPr/>
        </p:nvGraphicFramePr>
        <p:xfrm>
          <a:off x="5675313" y="4398963"/>
          <a:ext cx="2203450" cy="2276475"/>
        </p:xfrm>
        <a:graphic>
          <a:graphicData uri="http://schemas.openxmlformats.org/presentationml/2006/ole">
            <p:oleObj spid="_x0000_s197635" name="SPW 10.0 Graph" r:id="rId13" imgW="3691080" imgH="3812760" progId="SigmaPlotGraphicObject.9">
              <p:embed/>
            </p:oleObj>
          </a:graphicData>
        </a:graphic>
      </p:graphicFrame>
      <p:graphicFrame>
        <p:nvGraphicFramePr>
          <p:cNvPr id="27" name="Object 140"/>
          <p:cNvGraphicFramePr>
            <a:graphicFrameLocks noChangeAspect="1"/>
          </p:cNvGraphicFramePr>
          <p:nvPr/>
        </p:nvGraphicFramePr>
        <p:xfrm>
          <a:off x="5468938" y="1674813"/>
          <a:ext cx="2611437" cy="2697162"/>
        </p:xfrm>
        <a:graphic>
          <a:graphicData uri="http://schemas.openxmlformats.org/presentationml/2006/ole">
            <p:oleObj spid="_x0000_s197636" name="SPW 10.0 Graph" r:id="rId14" imgW="3691080" imgH="3812760" progId="SigmaPlotGraphicObject.9">
              <p:embed/>
            </p:oleObj>
          </a:graphicData>
        </a:graphic>
      </p:graphicFrame>
      <p:sp>
        <p:nvSpPr>
          <p:cNvPr id="28" name="Rectangle 141"/>
          <p:cNvSpPr>
            <a:spLocks noChangeArrowheads="1"/>
          </p:cNvSpPr>
          <p:nvPr/>
        </p:nvSpPr>
        <p:spPr bwMode="auto">
          <a:xfrm>
            <a:off x="7927975" y="2030413"/>
            <a:ext cx="71438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9" name="Rectangle 142"/>
          <p:cNvSpPr>
            <a:spLocks noChangeArrowheads="1"/>
          </p:cNvSpPr>
          <p:nvPr/>
        </p:nvSpPr>
        <p:spPr bwMode="auto">
          <a:xfrm>
            <a:off x="7934325" y="2189163"/>
            <a:ext cx="71438" cy="71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" name="Rectangle 143"/>
          <p:cNvSpPr>
            <a:spLocks noChangeArrowheads="1"/>
          </p:cNvSpPr>
          <p:nvPr/>
        </p:nvSpPr>
        <p:spPr bwMode="auto">
          <a:xfrm>
            <a:off x="7940675" y="2347913"/>
            <a:ext cx="71438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" name="Text Box 144"/>
          <p:cNvSpPr txBox="1">
            <a:spLocks noChangeArrowheads="1"/>
          </p:cNvSpPr>
          <p:nvPr/>
        </p:nvSpPr>
        <p:spPr bwMode="auto">
          <a:xfrm>
            <a:off x="7791450" y="1708150"/>
            <a:ext cx="1003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pe pile up</a:t>
            </a:r>
          </a:p>
        </p:txBody>
      </p:sp>
      <p:sp>
        <p:nvSpPr>
          <p:cNvPr id="32" name="Text Box 145"/>
          <p:cNvSpPr txBox="1">
            <a:spLocks noChangeArrowheads="1"/>
          </p:cNvSpPr>
          <p:nvPr/>
        </p:nvSpPr>
        <p:spPr bwMode="auto">
          <a:xfrm>
            <a:off x="8051800" y="1968500"/>
            <a:ext cx="444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000"/>
              <a:t>1 pe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000"/>
              <a:t>2 pe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000"/>
              <a:t>3 pe</a:t>
            </a:r>
          </a:p>
        </p:txBody>
      </p:sp>
      <p:sp>
        <p:nvSpPr>
          <p:cNvPr id="33" name="Rectangle 146"/>
          <p:cNvSpPr>
            <a:spLocks noChangeArrowheads="1"/>
          </p:cNvSpPr>
          <p:nvPr/>
        </p:nvSpPr>
        <p:spPr bwMode="auto">
          <a:xfrm>
            <a:off x="7874000" y="1746250"/>
            <a:ext cx="641350" cy="7683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" name="Group 153"/>
          <p:cNvGrpSpPr>
            <a:grpSpLocks/>
          </p:cNvGrpSpPr>
          <p:nvPr/>
        </p:nvGrpSpPr>
        <p:grpSpPr bwMode="auto">
          <a:xfrm>
            <a:off x="266700" y="4622800"/>
            <a:ext cx="1009650" cy="1054100"/>
            <a:chOff x="168" y="2836"/>
            <a:chExt cx="636" cy="664"/>
          </a:xfrm>
        </p:grpSpPr>
        <p:pic>
          <p:nvPicPr>
            <p:cNvPr id="35" name="Picture 14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5" y="2998"/>
              <a:ext cx="292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Text Box 149"/>
            <p:cNvSpPr txBox="1">
              <a:spLocks noChangeArrowheads="1"/>
            </p:cNvSpPr>
            <p:nvPr/>
          </p:nvSpPr>
          <p:spPr bwMode="auto">
            <a:xfrm>
              <a:off x="168" y="2836"/>
              <a:ext cx="42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Eq. pe’s</a:t>
              </a:r>
            </a:p>
          </p:txBody>
        </p:sp>
        <p:sp>
          <p:nvSpPr>
            <p:cNvPr id="37" name="Text Box 150"/>
            <p:cNvSpPr txBox="1">
              <a:spLocks noChangeArrowheads="1"/>
            </p:cNvSpPr>
            <p:nvPr/>
          </p:nvSpPr>
          <p:spPr bwMode="auto">
            <a:xfrm>
              <a:off x="268" y="3332"/>
              <a:ext cx="1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.5</a:t>
              </a:r>
            </a:p>
          </p:txBody>
        </p:sp>
        <p:sp>
          <p:nvSpPr>
            <p:cNvPr id="38" name="Text Box 151"/>
            <p:cNvSpPr txBox="1">
              <a:spLocks noChangeArrowheads="1"/>
            </p:cNvSpPr>
            <p:nvPr/>
          </p:nvSpPr>
          <p:spPr bwMode="auto">
            <a:xfrm>
              <a:off x="288" y="2960"/>
              <a:ext cx="1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8</a:t>
              </a:r>
            </a:p>
          </p:txBody>
        </p:sp>
        <p:sp>
          <p:nvSpPr>
            <p:cNvPr id="39" name="Rectangle 152"/>
            <p:cNvSpPr>
              <a:spLocks noChangeArrowheads="1"/>
            </p:cNvSpPr>
            <p:nvPr/>
          </p:nvSpPr>
          <p:spPr bwMode="auto">
            <a:xfrm>
              <a:off x="208" y="2868"/>
              <a:ext cx="596" cy="632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Text Box 154"/>
          <p:cNvSpPr txBox="1">
            <a:spLocks noChangeArrowheads="1"/>
          </p:cNvSpPr>
          <p:nvPr/>
        </p:nvSpPr>
        <p:spPr bwMode="auto">
          <a:xfrm>
            <a:off x="2012950" y="4405313"/>
            <a:ext cx="104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CC0000"/>
                </a:solidFill>
              </a:rPr>
              <a:t>0.15°</a:t>
            </a:r>
            <a:r>
              <a:rPr lang="en-US" sz="1000" b="1"/>
              <a:t> </a:t>
            </a:r>
            <a:r>
              <a:rPr lang="en-US" sz="1000" b="1">
                <a:solidFill>
                  <a:srgbClr val="CC0000"/>
                </a:solidFill>
              </a:rPr>
              <a:t>pixel</a:t>
            </a:r>
          </a:p>
        </p:txBody>
      </p:sp>
      <p:sp>
        <p:nvSpPr>
          <p:cNvPr id="41" name="Text Box 155"/>
          <p:cNvSpPr txBox="1">
            <a:spLocks noChangeArrowheads="1"/>
          </p:cNvSpPr>
          <p:nvPr/>
        </p:nvSpPr>
        <p:spPr bwMode="auto">
          <a:xfrm>
            <a:off x="6311900" y="4405313"/>
            <a:ext cx="104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0.08° pixel</a:t>
            </a:r>
          </a:p>
        </p:txBody>
      </p:sp>
      <p:sp>
        <p:nvSpPr>
          <p:cNvPr id="42" name="Text Box 156"/>
          <p:cNvSpPr txBox="1">
            <a:spLocks noChangeArrowheads="1"/>
          </p:cNvSpPr>
          <p:nvPr/>
        </p:nvSpPr>
        <p:spPr bwMode="auto">
          <a:xfrm>
            <a:off x="3581400" y="4584700"/>
            <a:ext cx="2089150" cy="83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Simulated 1TeV gamma event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 3.5 m</a:t>
            </a:r>
            <a:r>
              <a:rPr lang="en-US" sz="1200" baseline="30000"/>
              <a:t>2</a:t>
            </a:r>
            <a:r>
              <a:rPr lang="en-US" sz="1200"/>
              <a:t> area collecting optics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 overlapping sectors trigger</a:t>
            </a:r>
            <a:endParaRPr lang="en-US"/>
          </a:p>
        </p:txBody>
      </p:sp>
      <p:sp>
        <p:nvSpPr>
          <p:cNvPr id="43" name="Line 158"/>
          <p:cNvSpPr>
            <a:spLocks noChangeShapeType="1"/>
          </p:cNvSpPr>
          <p:nvPr/>
        </p:nvSpPr>
        <p:spPr bwMode="auto">
          <a:xfrm flipH="1" flipV="1">
            <a:off x="3429000" y="5676900"/>
            <a:ext cx="23495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Text Box 159"/>
          <p:cNvSpPr txBox="1">
            <a:spLocks noChangeArrowheads="1"/>
          </p:cNvSpPr>
          <p:nvPr/>
        </p:nvSpPr>
        <p:spPr bwMode="auto">
          <a:xfrm>
            <a:off x="3600450" y="5549900"/>
            <a:ext cx="210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CC0000"/>
                </a:solidFill>
                <a:sym typeface="Symbol" pitchFamily="18" charset="2"/>
              </a:rPr>
              <a:t> </a:t>
            </a:r>
            <a:r>
              <a:rPr lang="en-US" sz="1000">
                <a:solidFill>
                  <a:srgbClr val="CC0000"/>
                </a:solidFill>
              </a:rPr>
              <a:t>3 pixels (</a:t>
            </a:r>
            <a:r>
              <a:rPr lang="en-US" sz="1000">
                <a:solidFill>
                  <a:srgbClr val="CC0000"/>
                </a:solidFill>
                <a:sym typeface="Symbol" pitchFamily="18" charset="2"/>
              </a:rPr>
              <a:t> </a:t>
            </a:r>
            <a:r>
              <a:rPr lang="en-US" sz="1000">
                <a:solidFill>
                  <a:srgbClr val="CC0000"/>
                </a:solidFill>
              </a:rPr>
              <a:t>2.15 eq. pe’s) per sector</a:t>
            </a:r>
          </a:p>
        </p:txBody>
      </p:sp>
      <p:sp>
        <p:nvSpPr>
          <p:cNvPr id="45" name="Line 161"/>
          <p:cNvSpPr>
            <a:spLocks noChangeShapeType="1"/>
          </p:cNvSpPr>
          <p:nvPr/>
        </p:nvSpPr>
        <p:spPr bwMode="auto">
          <a:xfrm>
            <a:off x="5638800" y="629920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Text Box 162"/>
          <p:cNvSpPr txBox="1">
            <a:spLocks noChangeArrowheads="1"/>
          </p:cNvSpPr>
          <p:nvPr/>
        </p:nvSpPr>
        <p:spPr bwMode="auto">
          <a:xfrm>
            <a:off x="3854450" y="6165850"/>
            <a:ext cx="1841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ym typeface="Symbol" pitchFamily="18" charset="2"/>
              </a:rPr>
              <a:t> </a:t>
            </a:r>
            <a:r>
              <a:rPr lang="en-US" sz="1000"/>
              <a:t>14 pixels (pixel-on) per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643050"/>
            <a:ext cx="4530725" cy="42338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785794"/>
            <a:ext cx="379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GAW </a:t>
            </a:r>
            <a:r>
              <a:rPr lang="pt-PT" dirty="0" err="1" smtClean="0"/>
              <a:t>Collection</a:t>
            </a:r>
            <a:r>
              <a:rPr lang="pt-PT" dirty="0" smtClean="0"/>
              <a:t> </a:t>
            </a:r>
            <a:r>
              <a:rPr lang="pt-PT" dirty="0" err="1" smtClean="0"/>
              <a:t>Area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1713" y="966788"/>
            <a:ext cx="72501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b="1" dirty="0"/>
              <a:t>The detection trigger rate for a Crab-like spectrum peaks at 0.7 </a:t>
            </a:r>
            <a:r>
              <a:rPr lang="en-GB" b="1" dirty="0" err="1"/>
              <a:t>TeV</a:t>
            </a:r>
            <a:r>
              <a:rPr lang="en-GB" b="1" dirty="0"/>
              <a:t>.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6" name="Picture 3" descr="crab_spectr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3425" y="2006600"/>
            <a:ext cx="5510213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79450" y="5653088"/>
            <a:ext cx="78311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609" tIns="43804" rIns="87609" bIns="43804">
            <a:spAutoFit/>
          </a:bodyPr>
          <a:lstStyle/>
          <a:p>
            <a:pPr algn="ctr" defTabSz="876300"/>
            <a:r>
              <a:rPr lang="en-GB" b="1"/>
              <a:t>The sensitivity limit for  a Crab-like point source in 50 hours observation with 5 sigma detection limit.</a:t>
            </a:r>
            <a:r>
              <a:rPr lang="en-GB"/>
              <a:t> </a:t>
            </a:r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13163" y="195263"/>
            <a:ext cx="211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000" b="1" u="sng">
                <a:solidFill>
                  <a:srgbClr val="CC0000"/>
                </a:solidFill>
                <a:latin typeface="Arial" pitchFamily="34" charset="0"/>
              </a:rPr>
              <a:t>GAW </a:t>
            </a:r>
            <a:r>
              <a:rPr lang="en-US" sz="2000" b="1" u="sng">
                <a:solidFill>
                  <a:srgbClr val="CC0000"/>
                </a:solidFill>
                <a:latin typeface="Arial" pitchFamily="34" charset="0"/>
              </a:rPr>
              <a:t>sensitivity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074025" y="1887538"/>
            <a:ext cx="65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212850" y="614363"/>
            <a:ext cx="6216650" cy="4999037"/>
            <a:chOff x="764" y="379"/>
            <a:chExt cx="3916" cy="3149"/>
          </a:xfrm>
        </p:grpSpPr>
        <p:pic>
          <p:nvPicPr>
            <p:cNvPr id="9" name="Picture 6" descr="fig2"/>
            <p:cNvPicPr>
              <a:picLocks noChangeAspect="1" noChangeArrowheads="1"/>
            </p:cNvPicPr>
            <p:nvPr/>
          </p:nvPicPr>
          <p:blipFill>
            <a:blip r:embed="rId2"/>
            <a:srcRect t="6947" r="7411"/>
            <a:stretch>
              <a:fillRect/>
            </a:stretch>
          </p:blipFill>
          <p:spPr bwMode="auto">
            <a:xfrm>
              <a:off x="764" y="379"/>
              <a:ext cx="3916" cy="3149"/>
            </a:xfrm>
            <a:prstGeom prst="rect">
              <a:avLst/>
            </a:prstGeom>
            <a:noFill/>
          </p:spPr>
        </p:pic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616" y="1728"/>
              <a:ext cx="344" cy="12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perfil_s_f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906586"/>
            <a:ext cx="4291904" cy="288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7242" y="7141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Explore Laser Non-Uniformities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1472" y="1214422"/>
            <a:ext cx="7829576" cy="27146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Obtain the variations to the expected signal: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Parameterize the expected signal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quality cuts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perfil_c_fit.png"/>
          <p:cNvPicPr>
            <a:picLocks noChangeAspect="1"/>
          </p:cNvPicPr>
          <p:nvPr/>
        </p:nvPicPr>
        <p:blipFill>
          <a:blip r:embed="rId3"/>
          <a:srcRect t="5742"/>
          <a:stretch>
            <a:fillRect/>
          </a:stretch>
        </p:blipFill>
        <p:spPr>
          <a:xfrm>
            <a:off x="500034" y="4071942"/>
            <a:ext cx="4291903" cy="2714643"/>
          </a:xfrm>
          <a:prstGeom prst="rect">
            <a:avLst/>
          </a:prstGeom>
        </p:spPr>
      </p:pic>
      <p:pic>
        <p:nvPicPr>
          <p:cNvPr id="9" name="Content Placeholder 4" descr="residu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978023"/>
            <a:ext cx="4038600" cy="271002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08872" y="4259157"/>
            <a:ext cx="3204260" cy="2143140"/>
            <a:chOff x="5170800" y="1000108"/>
            <a:chExt cx="3204260" cy="2143140"/>
          </a:xfrm>
        </p:grpSpPr>
        <p:sp>
          <p:nvSpPr>
            <p:cNvPr id="11" name="Rectangle 10"/>
            <p:cNvSpPr/>
            <p:nvPr/>
          </p:nvSpPr>
          <p:spPr>
            <a:xfrm>
              <a:off x="5170800" y="1000108"/>
              <a:ext cx="659788" cy="2143140"/>
            </a:xfrm>
            <a:prstGeom prst="rect">
              <a:avLst/>
            </a:prstGeom>
            <a:solidFill>
              <a:schemeClr val="accent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 smtClean="0"/>
                <a:t>Mie Scattering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15206" y="1000108"/>
              <a:ext cx="1159854" cy="2143140"/>
            </a:xfrm>
            <a:prstGeom prst="rect">
              <a:avLst/>
            </a:prstGeom>
            <a:solidFill>
              <a:schemeClr val="accent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 smtClean="0"/>
                <a:t>Low Statistics</a:t>
              </a:r>
              <a:endParaRPr lang="en-US" sz="2400" dirty="0"/>
            </a:p>
          </p:txBody>
        </p:sp>
      </p:grpSp>
      <p:pic>
        <p:nvPicPr>
          <p:cNvPr id="13" name="Content Placeholder 16" descr="residuos_po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3978023"/>
            <a:ext cx="4038600" cy="27100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8596" y="2500306"/>
            <a:ext cx="1285884" cy="857256"/>
          </a:xfrm>
          <a:prstGeom prst="rect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429124" y="5263907"/>
            <a:ext cx="500066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571744"/>
            <a:ext cx="8572521" cy="81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714480" y="2500306"/>
            <a:ext cx="1357322" cy="857256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71802" y="2500306"/>
            <a:ext cx="5643602" cy="857256"/>
          </a:xfrm>
          <a:prstGeom prst="rect">
            <a:avLst/>
          </a:prstGeom>
          <a:solidFill>
            <a:srgbClr val="00206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8596" y="2143116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E9F00"/>
                </a:solidFill>
              </a:rPr>
              <a:t>Solid Angle     </a:t>
            </a:r>
            <a:r>
              <a:rPr lang="en-US" dirty="0" smtClean="0">
                <a:solidFill>
                  <a:srgbClr val="00B050"/>
                </a:solidFill>
              </a:rPr>
              <a:t>Rayleigh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002060"/>
                </a:solidFill>
              </a:rPr>
              <a:t>Attenuation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 animBg="1"/>
      <p:bldP spid="15" grpId="0" animBg="1"/>
      <p:bldP spid="17" grpId="0" animBg="1"/>
      <p:bldP spid="18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6" descr="OGFD_ProfileMercedeseffs.png"/>
          <p:cNvPicPr>
            <a:picLocks noChangeAspect="1"/>
          </p:cNvPicPr>
          <p:nvPr/>
        </p:nvPicPr>
        <p:blipFill>
          <a:blip r:embed="rId2"/>
          <a:srcRect t="12255"/>
          <a:stretch>
            <a:fillRect/>
          </a:stretch>
        </p:blipFill>
        <p:spPr>
          <a:xfrm>
            <a:off x="0" y="3429000"/>
            <a:ext cx="4526280" cy="3068952"/>
          </a:xfrm>
          <a:prstGeom prst="rect">
            <a:avLst/>
          </a:prstGeom>
        </p:spPr>
      </p:pic>
      <p:pic>
        <p:nvPicPr>
          <p:cNvPr id="84994" name="Picture 2" descr="C:\Documents and Settings\pedjor\Desktop\Talks_TEMP\pngs\11SpotVariatio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82085"/>
            <a:ext cx="4572000" cy="30742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3028890"/>
            <a:ext cx="256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Calibri" pitchFamily="34" charset="0"/>
              </a:rPr>
              <a:t>Mercedes </a:t>
            </a:r>
            <a:r>
              <a:rPr lang="pt-PT" sz="2000" b="1" dirty="0" err="1" smtClean="0">
                <a:latin typeface="Calibri" pitchFamily="34" charset="0"/>
              </a:rPr>
              <a:t>eff</a:t>
            </a:r>
            <a:r>
              <a:rPr lang="pt-PT" sz="2000" b="1" dirty="0" smtClean="0">
                <a:latin typeface="Calibri" pitchFamily="34" charset="0"/>
              </a:rPr>
              <a:t>. </a:t>
            </a:r>
            <a:r>
              <a:rPr lang="pt-PT" sz="2000" b="1" dirty="0" err="1" smtClean="0">
                <a:latin typeface="Calibri" pitchFamily="34" charset="0"/>
              </a:rPr>
              <a:t>reduced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132" y="3028890"/>
            <a:ext cx="2391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err="1" smtClean="0">
                <a:latin typeface="Calibri" pitchFamily="34" charset="0"/>
              </a:rPr>
              <a:t>Optical</a:t>
            </a:r>
            <a:r>
              <a:rPr lang="pt-PT" sz="2000" b="1" dirty="0" smtClean="0">
                <a:latin typeface="Calibri" pitchFamily="34" charset="0"/>
              </a:rPr>
              <a:t> spot </a:t>
            </a:r>
            <a:r>
              <a:rPr lang="pt-PT" sz="2000" b="1" dirty="0" err="1" smtClean="0">
                <a:latin typeface="Calibri" pitchFamily="34" charset="0"/>
              </a:rPr>
              <a:t>reduced</a:t>
            </a:r>
            <a:endParaRPr lang="en-US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END -- 2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572250"/>
            <a:ext cx="2011363" cy="285750"/>
          </a:xfrm>
        </p:spPr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3938" y="6572250"/>
            <a:ext cx="500062" cy="285750"/>
          </a:xfrm>
        </p:spPr>
        <p:txBody>
          <a:bodyPr/>
          <a:lstStyle/>
          <a:p>
            <a:fld id="{2BBB5E19-F10A-4C2F-BF6F-11C513378A2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72250"/>
            <a:ext cx="3200400" cy="285750"/>
          </a:xfrm>
        </p:spPr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EUSO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3" descr="fig04"/>
          <p:cNvPicPr>
            <a:picLocks noChangeAspect="1" noChangeArrowheads="1"/>
          </p:cNvPicPr>
          <p:nvPr/>
        </p:nvPicPr>
        <p:blipFill>
          <a:blip r:embed="rId2"/>
          <a:srcRect l="9639" t="15396" r="8626" b="20303"/>
          <a:stretch>
            <a:fillRect/>
          </a:stretch>
        </p:blipFill>
        <p:spPr bwMode="auto">
          <a:xfrm>
            <a:off x="133350" y="685800"/>
            <a:ext cx="48926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198824"/>
            <a:ext cx="18859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earthlights"/>
          <p:cNvPicPr>
            <a:picLocks noChangeAspect="1" noChangeArrowheads="1"/>
          </p:cNvPicPr>
          <p:nvPr/>
        </p:nvPicPr>
        <p:blipFill>
          <a:blip r:embed="rId4" cstate="print"/>
          <a:srcRect b="7674"/>
          <a:stretch>
            <a:fillRect/>
          </a:stretch>
        </p:blipFill>
        <p:spPr bwMode="auto">
          <a:xfrm>
            <a:off x="5516563" y="5286388"/>
            <a:ext cx="3132137" cy="1446213"/>
          </a:xfrm>
          <a:prstGeom prst="rect">
            <a:avLst/>
          </a:prstGeom>
          <a:noFill/>
        </p:spPr>
      </p:pic>
      <p:pic>
        <p:nvPicPr>
          <p:cNvPr id="13" name="Picture 3" descr="payload"/>
          <p:cNvPicPr>
            <a:picLocks noChangeAspect="1" noChangeArrowheads="1"/>
          </p:cNvPicPr>
          <p:nvPr/>
        </p:nvPicPr>
        <p:blipFill>
          <a:blip r:embed="rId5"/>
          <a:srcRect l="7426" t="16022" r="8261" b="14548"/>
          <a:stretch>
            <a:fillRect/>
          </a:stretch>
        </p:blipFill>
        <p:spPr bwMode="auto">
          <a:xfrm>
            <a:off x="5429256" y="1029108"/>
            <a:ext cx="3500462" cy="2114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Spot </a:t>
            </a:r>
            <a:r>
              <a:rPr lang="pt-PT" dirty="0" err="1" smtClean="0"/>
              <a:t>Size</a:t>
            </a:r>
            <a:r>
              <a:rPr lang="pt-PT" dirty="0" smtClean="0"/>
              <a:t> w/ input </a:t>
            </a:r>
            <a:r>
              <a:rPr lang="pt-PT" dirty="0" err="1" smtClean="0"/>
              <a:t>angle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CumulCamA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33" y="1643050"/>
            <a:ext cx="7280934" cy="4892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T_A2_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697038"/>
            <a:ext cx="7175500" cy="4827587"/>
          </a:xfrm>
          <a:prstGeom prst="rect">
            <a:avLst/>
          </a:prstGeom>
          <a:noFill/>
        </p:spPr>
      </p:pic>
      <p:sp>
        <p:nvSpPr>
          <p:cNvPr id="177158" name="Line 6"/>
          <p:cNvSpPr>
            <a:spLocks noChangeShapeType="1"/>
          </p:cNvSpPr>
          <p:nvPr/>
        </p:nvSpPr>
        <p:spPr bwMode="auto">
          <a:xfrm flipV="1">
            <a:off x="5651500" y="2708275"/>
            <a:ext cx="8651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59" name="Line 7"/>
          <p:cNvSpPr>
            <a:spLocks noChangeShapeType="1"/>
          </p:cNvSpPr>
          <p:nvPr/>
        </p:nvSpPr>
        <p:spPr bwMode="auto">
          <a:xfrm>
            <a:off x="5651500" y="3068638"/>
            <a:ext cx="1800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60" name="Line 8"/>
          <p:cNvSpPr>
            <a:spLocks noChangeShapeType="1"/>
          </p:cNvSpPr>
          <p:nvPr/>
        </p:nvSpPr>
        <p:spPr bwMode="auto">
          <a:xfrm flipH="1">
            <a:off x="7956550" y="2781300"/>
            <a:ext cx="8636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7161" name="Picture 9" descr="FDTel"/>
          <p:cNvPicPr>
            <a:picLocks noChangeAspect="1" noChangeArrowheads="1"/>
          </p:cNvPicPr>
          <p:nvPr/>
        </p:nvPicPr>
        <p:blipFill>
          <a:blip r:embed="rId3" cstate="print"/>
          <a:srcRect t="9052"/>
          <a:stretch>
            <a:fillRect/>
          </a:stretch>
        </p:blipFill>
        <p:spPr bwMode="auto">
          <a:xfrm>
            <a:off x="0" y="0"/>
            <a:ext cx="2089150" cy="2009775"/>
          </a:xfrm>
          <a:prstGeom prst="rect">
            <a:avLst/>
          </a:prstGeom>
          <a:noFill/>
        </p:spPr>
      </p:pic>
      <p:sp>
        <p:nvSpPr>
          <p:cNvPr id="177162" name="Oval 10"/>
          <p:cNvSpPr>
            <a:spLocks noChangeArrowheads="1"/>
          </p:cNvSpPr>
          <p:nvPr/>
        </p:nvSpPr>
        <p:spPr bwMode="auto">
          <a:xfrm rot="1143585">
            <a:off x="236538" y="158750"/>
            <a:ext cx="388937" cy="99695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5148263" y="6237288"/>
            <a:ext cx="3168650" cy="37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1800">
                <a:solidFill>
                  <a:schemeClr val="tx1"/>
                </a:solidFill>
              </a:rPr>
              <a:t>Photon Radius at diaphragm (m)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3348038" y="2852738"/>
            <a:ext cx="220345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>
                <a:solidFill>
                  <a:schemeClr val="tx1"/>
                </a:solidFill>
              </a:rPr>
              <a:t>Distance Filter - Lens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77166" name="Text Box 14"/>
          <p:cNvSpPr txBox="1">
            <a:spLocks noChangeArrowheads="1"/>
          </p:cNvSpPr>
          <p:nvPr/>
        </p:nvSpPr>
        <p:spPr bwMode="auto">
          <a:xfrm>
            <a:off x="7596188" y="2349500"/>
            <a:ext cx="148590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>
                <a:solidFill>
                  <a:schemeClr val="tx1"/>
                </a:solidFill>
              </a:rPr>
              <a:t>Border Effects</a:t>
            </a:r>
            <a:endParaRPr lang="en-GB" sz="2000">
              <a:solidFill>
                <a:schemeClr val="tx1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476375" y="2636838"/>
            <a:ext cx="647700" cy="647700"/>
            <a:chOff x="1156" y="2840"/>
            <a:chExt cx="408" cy="408"/>
          </a:xfrm>
        </p:grpSpPr>
        <p:sp>
          <p:nvSpPr>
            <p:cNvPr id="177168" name="Oval 16"/>
            <p:cNvSpPr>
              <a:spLocks noChangeArrowheads="1"/>
            </p:cNvSpPr>
            <p:nvPr/>
          </p:nvSpPr>
          <p:spPr bwMode="auto">
            <a:xfrm>
              <a:off x="1156" y="2840"/>
              <a:ext cx="408" cy="40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9" name="Oval 17"/>
            <p:cNvSpPr>
              <a:spLocks noChangeArrowheads="1"/>
            </p:cNvSpPr>
            <p:nvPr/>
          </p:nvSpPr>
          <p:spPr bwMode="auto">
            <a:xfrm>
              <a:off x="1201" y="2885"/>
              <a:ext cx="318" cy="31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171" name="Oval 19"/>
          <p:cNvSpPr>
            <a:spLocks noChangeArrowheads="1"/>
          </p:cNvSpPr>
          <p:nvPr/>
        </p:nvSpPr>
        <p:spPr bwMode="auto">
          <a:xfrm>
            <a:off x="250825" y="2636838"/>
            <a:ext cx="647700" cy="647700"/>
          </a:xfrm>
          <a:prstGeom prst="ellipse">
            <a:avLst/>
          </a:prstGeom>
          <a:solidFill>
            <a:srgbClr val="FF00FF">
              <a:alpha val="4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72" name="Text Box 20"/>
          <p:cNvSpPr txBox="1">
            <a:spLocks noChangeArrowheads="1"/>
          </p:cNvSpPr>
          <p:nvPr/>
        </p:nvSpPr>
        <p:spPr bwMode="auto">
          <a:xfrm>
            <a:off x="323850" y="2276475"/>
            <a:ext cx="547688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>
                <a:solidFill>
                  <a:schemeClr val="tx1"/>
                </a:solidFill>
              </a:rPr>
              <a:t>Filter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1547813" y="2276475"/>
            <a:ext cx="493712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000">
                <a:solidFill>
                  <a:schemeClr val="tx1"/>
                </a:solidFill>
              </a:rPr>
              <a:t>Lens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77177" name="Rectangle 25"/>
          <p:cNvSpPr>
            <a:spLocks noChangeArrowheads="1"/>
          </p:cNvSpPr>
          <p:nvPr/>
        </p:nvSpPr>
        <p:spPr bwMode="auto">
          <a:xfrm>
            <a:off x="827088" y="3716338"/>
            <a:ext cx="71437" cy="936625"/>
          </a:xfrm>
          <a:prstGeom prst="rect">
            <a:avLst/>
          </a:prstGeom>
          <a:solidFill>
            <a:srgbClr val="FF00FF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78" name="Rectangle 26"/>
          <p:cNvSpPr>
            <a:spLocks noChangeArrowheads="1"/>
          </p:cNvSpPr>
          <p:nvPr/>
        </p:nvSpPr>
        <p:spPr bwMode="auto">
          <a:xfrm>
            <a:off x="1331913" y="3716338"/>
            <a:ext cx="144462" cy="93662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79" name="Rectangle 27"/>
          <p:cNvSpPr>
            <a:spLocks noChangeArrowheads="1"/>
          </p:cNvSpPr>
          <p:nvPr/>
        </p:nvSpPr>
        <p:spPr bwMode="auto">
          <a:xfrm>
            <a:off x="1331913" y="3824288"/>
            <a:ext cx="14446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84" name="Line 32"/>
          <p:cNvSpPr>
            <a:spLocks noChangeShapeType="1"/>
          </p:cNvSpPr>
          <p:nvPr/>
        </p:nvSpPr>
        <p:spPr bwMode="auto">
          <a:xfrm flipV="1">
            <a:off x="900113" y="3429000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85" name="Line 33"/>
          <p:cNvSpPr>
            <a:spLocks noChangeShapeType="1"/>
          </p:cNvSpPr>
          <p:nvPr/>
        </p:nvSpPr>
        <p:spPr bwMode="auto">
          <a:xfrm flipV="1">
            <a:off x="900113" y="3573463"/>
            <a:ext cx="5032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86" name="Line 34"/>
          <p:cNvSpPr>
            <a:spLocks noChangeShapeType="1"/>
          </p:cNvSpPr>
          <p:nvPr/>
        </p:nvSpPr>
        <p:spPr bwMode="auto">
          <a:xfrm flipV="1">
            <a:off x="900113" y="3716338"/>
            <a:ext cx="5032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87" name="Line 35"/>
          <p:cNvSpPr>
            <a:spLocks noChangeShapeType="1"/>
          </p:cNvSpPr>
          <p:nvPr/>
        </p:nvSpPr>
        <p:spPr bwMode="auto">
          <a:xfrm flipV="1">
            <a:off x="900113" y="3860800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88" name="Line 36"/>
          <p:cNvSpPr>
            <a:spLocks noChangeShapeType="1"/>
          </p:cNvSpPr>
          <p:nvPr/>
        </p:nvSpPr>
        <p:spPr bwMode="auto">
          <a:xfrm flipV="1">
            <a:off x="900113" y="4005263"/>
            <a:ext cx="5032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89" name="Line 37"/>
          <p:cNvSpPr>
            <a:spLocks noChangeShapeType="1"/>
          </p:cNvSpPr>
          <p:nvPr/>
        </p:nvSpPr>
        <p:spPr bwMode="auto">
          <a:xfrm flipV="1">
            <a:off x="900113" y="4149725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90" name="Line 38"/>
          <p:cNvSpPr>
            <a:spLocks noChangeShapeType="1"/>
          </p:cNvSpPr>
          <p:nvPr/>
        </p:nvSpPr>
        <p:spPr bwMode="auto">
          <a:xfrm flipV="1">
            <a:off x="900113" y="4292600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298450" y="5157788"/>
            <a:ext cx="1439863" cy="1439862"/>
            <a:chOff x="188" y="3249"/>
            <a:chExt cx="907" cy="907"/>
          </a:xfrm>
        </p:grpSpPr>
        <p:sp>
          <p:nvSpPr>
            <p:cNvPr id="177197" name="Oval 45"/>
            <p:cNvSpPr>
              <a:spLocks noChangeArrowheads="1"/>
            </p:cNvSpPr>
            <p:nvPr/>
          </p:nvSpPr>
          <p:spPr bwMode="auto">
            <a:xfrm>
              <a:off x="188" y="3249"/>
              <a:ext cx="907" cy="907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98" name="Oval 46"/>
            <p:cNvSpPr>
              <a:spLocks noChangeArrowheads="1"/>
            </p:cNvSpPr>
            <p:nvPr/>
          </p:nvSpPr>
          <p:spPr bwMode="auto">
            <a:xfrm>
              <a:off x="359" y="3421"/>
              <a:ext cx="564" cy="562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191" name="Oval 39"/>
          <p:cNvSpPr>
            <a:spLocks noChangeArrowheads="1"/>
          </p:cNvSpPr>
          <p:nvPr/>
        </p:nvSpPr>
        <p:spPr bwMode="auto">
          <a:xfrm>
            <a:off x="179388" y="5157788"/>
            <a:ext cx="1439862" cy="1439862"/>
          </a:xfrm>
          <a:prstGeom prst="ellipse">
            <a:avLst/>
          </a:prstGeom>
          <a:solidFill>
            <a:srgbClr val="FF00FF">
              <a:alpha val="48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02" name="Oval 50"/>
          <p:cNvSpPr>
            <a:spLocks noChangeArrowheads="1"/>
          </p:cNvSpPr>
          <p:nvPr/>
        </p:nvSpPr>
        <p:spPr bwMode="auto">
          <a:xfrm>
            <a:off x="609600" y="5588000"/>
            <a:ext cx="577850" cy="577850"/>
          </a:xfrm>
          <a:prstGeom prst="ellipse">
            <a:avLst/>
          </a:prstGeom>
          <a:noFill/>
          <a:ln w="38100" algn="ctr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01" name="Line 49"/>
          <p:cNvSpPr>
            <a:spLocks noChangeShapeType="1"/>
          </p:cNvSpPr>
          <p:nvPr/>
        </p:nvSpPr>
        <p:spPr bwMode="auto">
          <a:xfrm flipH="1" flipV="1">
            <a:off x="755650" y="5661025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74" name="Text Box 22"/>
          <p:cNvSpPr txBox="1">
            <a:spLocks noChangeArrowheads="1"/>
          </p:cNvSpPr>
          <p:nvPr/>
        </p:nvSpPr>
        <p:spPr bwMode="auto">
          <a:xfrm>
            <a:off x="900113" y="5589588"/>
            <a:ext cx="214312" cy="21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1400">
                <a:solidFill>
                  <a:schemeClr val="tx1"/>
                </a:solidFill>
              </a:rPr>
              <a:t>R</a:t>
            </a:r>
            <a:r>
              <a:rPr lang="pt-PT" sz="1400" baseline="-25000">
                <a:solidFill>
                  <a:schemeClr val="tx1"/>
                </a:solidFill>
              </a:rPr>
              <a:t>In</a:t>
            </a:r>
            <a:endParaRPr lang="en-GB" sz="1400" baseline="-25000">
              <a:solidFill>
                <a:schemeClr val="tx1"/>
              </a:solidFill>
            </a:endParaRPr>
          </a:p>
        </p:txBody>
      </p:sp>
      <p:sp>
        <p:nvSpPr>
          <p:cNvPr id="177203" name="Rectangle 51"/>
          <p:cNvSpPr>
            <a:spLocks noGrp="1" noChangeArrowheads="1"/>
          </p:cNvSpPr>
          <p:nvPr>
            <p:ph type="title"/>
          </p:nvPr>
        </p:nvSpPr>
        <p:spPr>
          <a:xfrm>
            <a:off x="2089150" y="0"/>
            <a:ext cx="7054850" cy="692150"/>
          </a:xfrm>
        </p:spPr>
        <p:txBody>
          <a:bodyPr/>
          <a:lstStyle/>
          <a:p>
            <a:r>
              <a:rPr lang="pt-PT"/>
              <a:t>Lens Efficiency</a:t>
            </a:r>
            <a:endParaRPr lang="en-GB"/>
          </a:p>
        </p:txBody>
      </p:sp>
      <p:sp>
        <p:nvSpPr>
          <p:cNvPr id="177204" name="Line 52"/>
          <p:cNvSpPr>
            <a:spLocks noChangeShapeType="1"/>
          </p:cNvSpPr>
          <p:nvPr/>
        </p:nvSpPr>
        <p:spPr bwMode="auto">
          <a:xfrm>
            <a:off x="6156325" y="1868488"/>
            <a:ext cx="0" cy="55245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0"/>
                                        <p:tgtEl>
                                          <p:spTgt spid="17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000"/>
                                        <p:tgtEl>
                                          <p:spTgt spid="17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0"/>
                                        <p:tgtEl>
                                          <p:spTgt spid="17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0"/>
                                        <p:tgtEl>
                                          <p:spTgt spid="1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3000"/>
                                        <p:tgtEl>
                                          <p:spTgt spid="17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1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17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7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7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720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0.17327 -4.81481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 animBg="1"/>
      <p:bldP spid="177159" grpId="0" animBg="1"/>
      <p:bldP spid="177160" grpId="0" animBg="1"/>
      <p:bldP spid="177165" grpId="0"/>
      <p:bldP spid="177166" grpId="0"/>
      <p:bldP spid="177171" grpId="0" animBg="1"/>
      <p:bldP spid="177172" grpId="0"/>
      <p:bldP spid="177173" grpId="0"/>
      <p:bldP spid="177177" grpId="0" animBg="1"/>
      <p:bldP spid="177178" grpId="0" animBg="1"/>
      <p:bldP spid="177179" grpId="0" animBg="1"/>
      <p:bldP spid="177184" grpId="0" animBg="1"/>
      <p:bldP spid="177185" grpId="0" animBg="1"/>
      <p:bldP spid="177186" grpId="0" animBg="1"/>
      <p:bldP spid="177187" grpId="0" animBg="1"/>
      <p:bldP spid="177188" grpId="0" animBg="1"/>
      <p:bldP spid="177189" grpId="0" animBg="1"/>
      <p:bldP spid="177190" grpId="0" animBg="1"/>
      <p:bldP spid="177191" grpId="0" animBg="1"/>
      <p:bldP spid="177202" grpId="0" animBg="1"/>
      <p:bldP spid="177202" grpId="1" animBg="1"/>
      <p:bldP spid="177201" grpId="0" animBg="1"/>
      <p:bldP spid="177174" grpId="0"/>
      <p:bldP spid="177204" grpId="0" animBg="1"/>
      <p:bldP spid="17720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Radius spot</a:t>
            </a:r>
            <a:endParaRPr lang="en-GB"/>
          </a:p>
        </p:txBody>
      </p:sp>
      <p:pic>
        <p:nvPicPr>
          <p:cNvPr id="189447" name="Picture 7" descr="FDTel"/>
          <p:cNvPicPr>
            <a:picLocks noChangeAspect="1" noChangeArrowheads="1"/>
          </p:cNvPicPr>
          <p:nvPr/>
        </p:nvPicPr>
        <p:blipFill>
          <a:blip r:embed="rId2"/>
          <a:srcRect t="9052"/>
          <a:stretch>
            <a:fillRect/>
          </a:stretch>
        </p:blipFill>
        <p:spPr bwMode="auto">
          <a:xfrm>
            <a:off x="2843213" y="1268413"/>
            <a:ext cx="3457575" cy="3327400"/>
          </a:xfrm>
          <a:prstGeom prst="rect">
            <a:avLst/>
          </a:prstGeom>
          <a:noFill/>
        </p:spPr>
      </p:pic>
      <p:sp>
        <p:nvSpPr>
          <p:cNvPr id="189448" name="Line 8"/>
          <p:cNvSpPr>
            <a:spLocks noChangeShapeType="1"/>
          </p:cNvSpPr>
          <p:nvPr/>
        </p:nvSpPr>
        <p:spPr bwMode="auto">
          <a:xfrm flipV="1">
            <a:off x="2051050" y="2565400"/>
            <a:ext cx="1008063" cy="223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 flipH="1" flipV="1">
            <a:off x="4859338" y="2781300"/>
            <a:ext cx="2089150" cy="20875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1049338" y="4868863"/>
            <a:ext cx="2009775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>
                <a:solidFill>
                  <a:srgbClr val="FF0000"/>
                </a:solidFill>
              </a:rPr>
              <a:t>Input Radius</a:t>
            </a:r>
          </a:p>
          <a:p>
            <a:r>
              <a:rPr lang="pt-PT" b="1">
                <a:solidFill>
                  <a:srgbClr val="FF0000"/>
                </a:solidFill>
              </a:rPr>
              <a:t>R</a:t>
            </a:r>
            <a:r>
              <a:rPr lang="pt-PT" b="1" baseline="-25000">
                <a:solidFill>
                  <a:srgbClr val="FF0000"/>
                </a:solidFill>
              </a:rPr>
              <a:t>In</a:t>
            </a:r>
            <a:endParaRPr lang="en-GB" b="1" baseline="-25000">
              <a:solidFill>
                <a:srgbClr val="FF0000"/>
              </a:solidFill>
            </a:endParaRPr>
          </a:p>
        </p:txBody>
      </p:sp>
      <p:sp>
        <p:nvSpPr>
          <p:cNvPr id="189451" name="Text Box 11"/>
          <p:cNvSpPr txBox="1">
            <a:spLocks noChangeArrowheads="1"/>
          </p:cNvSpPr>
          <p:nvPr/>
        </p:nvSpPr>
        <p:spPr bwMode="auto">
          <a:xfrm>
            <a:off x="5148263" y="4870450"/>
            <a:ext cx="3567112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>
                <a:solidFill>
                  <a:srgbClr val="FF0000"/>
                </a:solidFill>
              </a:rPr>
              <a:t>Radius at Focal Surface</a:t>
            </a:r>
          </a:p>
          <a:p>
            <a:r>
              <a:rPr lang="pt-PT" b="1">
                <a:solidFill>
                  <a:srgbClr val="FF0000"/>
                </a:solidFill>
              </a:rPr>
              <a:t>R</a:t>
            </a:r>
            <a:r>
              <a:rPr lang="pt-PT" b="1" baseline="-25000">
                <a:solidFill>
                  <a:srgbClr val="FF0000"/>
                </a:solidFill>
              </a:rPr>
              <a:t>FS</a:t>
            </a:r>
            <a:endParaRPr lang="en-GB" b="1" baseline="-25000">
              <a:solidFill>
                <a:srgbClr val="FF0000"/>
              </a:solidFill>
            </a:endParaRPr>
          </a:p>
        </p:txBody>
      </p:sp>
      <p:sp>
        <p:nvSpPr>
          <p:cNvPr id="189452" name="Text Box 12"/>
          <p:cNvSpPr txBox="1">
            <a:spLocks noChangeArrowheads="1"/>
          </p:cNvSpPr>
          <p:nvPr/>
        </p:nvSpPr>
        <p:spPr bwMode="auto">
          <a:xfrm>
            <a:off x="4284663" y="5086350"/>
            <a:ext cx="500062" cy="527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>
                <a:solidFill>
                  <a:schemeClr val="tx1"/>
                </a:solidFill>
              </a:rPr>
              <a:t>vs</a:t>
            </a:r>
            <a:endParaRPr lang="en-GB" b="1" u="sng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8" grpId="0" animBg="1"/>
      <p:bldP spid="189449" grpId="0" animBg="1"/>
      <p:bldP spid="189450" grpId="0"/>
      <p:bldP spid="189451" grpId="0"/>
      <p:bldP spid="18945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1"/>
            <a:ext cx="5500726" cy="467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57188" y="504825"/>
            <a:ext cx="8229600" cy="1066800"/>
          </a:xfrm>
        </p:spPr>
        <p:txBody>
          <a:bodyPr/>
          <a:lstStyle/>
          <a:p>
            <a:r>
              <a:rPr lang="pt-PT" smtClean="0"/>
              <a:t>Xmax – Primary Composition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84550" y="3214688"/>
            <a:ext cx="5330825" cy="3643312"/>
          </a:xfrm>
        </p:spPr>
      </p:pic>
      <p:sp>
        <p:nvSpPr>
          <p:cNvPr id="19460" name="Content Placeholder 6"/>
          <p:cNvSpPr>
            <a:spLocks noGrp="1"/>
          </p:cNvSpPr>
          <p:nvPr>
            <p:ph sz="half" idx="2"/>
          </p:nvPr>
        </p:nvSpPr>
        <p:spPr>
          <a:xfrm>
            <a:off x="357188" y="1903413"/>
            <a:ext cx="3214687" cy="4525962"/>
          </a:xfrm>
        </p:spPr>
        <p:txBody>
          <a:bodyPr/>
          <a:lstStyle/>
          <a:p>
            <a:r>
              <a:rPr lang="en-US" smtClean="0"/>
              <a:t>Iron showers develop faster than proton</a:t>
            </a:r>
          </a:p>
          <a:p>
            <a:endParaRPr lang="en-US" smtClean="0"/>
          </a:p>
          <a:p>
            <a:r>
              <a:rPr lang="en-US" smtClean="0"/>
              <a:t>Slope depends strongly on the interaction models</a:t>
            </a:r>
          </a:p>
          <a:p>
            <a:endParaRPr lang="en-US" smtClean="0"/>
          </a:p>
          <a:p>
            <a:r>
              <a:rPr lang="en-US" smtClean="0"/>
              <a:t>Auger data</a:t>
            </a:r>
          </a:p>
          <a:p>
            <a:pPr>
              <a:buFont typeface="Georgia" pitchFamily="18" charset="0"/>
              <a:buNone/>
            </a:pPr>
            <a:r>
              <a:rPr lang="en-US" smtClean="0"/>
              <a:t> 	indicates heavier composition at high energy!!!!!</a:t>
            </a:r>
          </a:p>
        </p:txBody>
      </p:sp>
      <p:sp>
        <p:nvSpPr>
          <p:cNvPr id="9" name="Oval 8"/>
          <p:cNvSpPr/>
          <p:nvPr/>
        </p:nvSpPr>
        <p:spPr>
          <a:xfrm>
            <a:off x="7000892" y="4143380"/>
            <a:ext cx="1428760" cy="1000132"/>
          </a:xfrm>
          <a:prstGeom prst="ellipse">
            <a:avLst/>
          </a:prstGeom>
          <a:noFill/>
          <a:ln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4" name="Picture 9" descr="Ruben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25" y="1243013"/>
            <a:ext cx="32162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86438" y="5715000"/>
            <a:ext cx="3000375" cy="461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Particle Physics?!...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85750" y="357188"/>
            <a:ext cx="8229600" cy="1066800"/>
          </a:xfrm>
        </p:spPr>
        <p:txBody>
          <a:bodyPr/>
          <a:lstStyle/>
          <a:p>
            <a:r>
              <a:rPr lang="en-US" smtClean="0"/>
              <a:t>Energy Spectrum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500813" y="4929188"/>
            <a:ext cx="2571750" cy="2000250"/>
          </a:xfrm>
        </p:spPr>
        <p:txBody>
          <a:bodyPr/>
          <a:lstStyle/>
          <a:p>
            <a:r>
              <a:rPr lang="en-US" smtClean="0"/>
              <a:t>GZK cut-off</a:t>
            </a:r>
          </a:p>
          <a:p>
            <a:pPr lvl="1"/>
            <a:r>
              <a:rPr lang="en-US" smtClean="0"/>
              <a:t>Interaction with CMB photons degrades energy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88" y="2000250"/>
            <a:ext cx="5643562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1214438"/>
            <a:ext cx="300037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500188"/>
            <a:ext cx="5357813" cy="2454275"/>
          </a:xfrm>
        </p:spPr>
        <p:txBody>
          <a:bodyPr/>
          <a:lstStyle/>
          <a:p>
            <a:r>
              <a:rPr lang="en-US" smtClean="0"/>
              <a:t>Ankle</a:t>
            </a:r>
          </a:p>
          <a:p>
            <a:pPr lvl="1"/>
            <a:r>
              <a:rPr lang="en-US" smtClean="0"/>
              <a:t>Transition from galactic to extra-galactic sources?</a:t>
            </a:r>
          </a:p>
        </p:txBody>
      </p:sp>
      <p:cxnSp>
        <p:nvCxnSpPr>
          <p:cNvPr id="11" name="Curved Connector 10"/>
          <p:cNvCxnSpPr/>
          <p:nvPr/>
        </p:nvCxnSpPr>
        <p:spPr>
          <a:xfrm rot="16200000" flipV="1">
            <a:off x="428626" y="1928812"/>
            <a:ext cx="2214562" cy="2214563"/>
          </a:xfrm>
          <a:prstGeom prst="curved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643188" y="3786188"/>
            <a:ext cx="928687" cy="92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00563" y="4143375"/>
            <a:ext cx="785812" cy="785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2" name="Straight Arrow Connector 51"/>
          <p:cNvCxnSpPr>
            <a:stCxn id="30" idx="6"/>
          </p:cNvCxnSpPr>
          <p:nvPr/>
        </p:nvCxnSpPr>
        <p:spPr>
          <a:xfrm>
            <a:off x="5286375" y="4537075"/>
            <a:ext cx="1500188" cy="46355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 build="p"/>
      <p:bldP spid="29" grpId="0" animBg="1"/>
      <p:bldP spid="3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66800"/>
          </a:xfrm>
        </p:spPr>
        <p:txBody>
          <a:bodyPr/>
          <a:lstStyle/>
          <a:p>
            <a:r>
              <a:rPr lang="en-US" smtClean="0"/>
              <a:t>Anisotropies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928813"/>
            <a:ext cx="8001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941513"/>
            <a:ext cx="79994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7250" y="1143000"/>
            <a:ext cx="7643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eorgia" pitchFamily="18" charset="0"/>
              </a:rPr>
              <a:t>Search for Sources  ( E &gt; 57 EeV )</a:t>
            </a:r>
          </a:p>
          <a:p>
            <a:r>
              <a:rPr lang="en-US">
                <a:latin typeface="Georgia" pitchFamily="18" charset="0"/>
              </a:rPr>
              <a:t>    positions of (318 visible+164invisible) AGNs at z &lt; 0.018 (D&lt; 75 MPc)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138" y="1544638"/>
            <a:ext cx="144462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85813" y="6069013"/>
            <a:ext cx="7643812" cy="646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19 out of 27 events are within 3.1º of an AGN 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 The probability of having an isotropic distributions is 10</a:t>
            </a:r>
            <a:r>
              <a:rPr lang="en-US" baseline="30000" dirty="0"/>
              <a:t>-5</a:t>
            </a:r>
            <a:r>
              <a:rPr lang="en-US" dirty="0"/>
              <a:t> 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4313" y="357188"/>
            <a:ext cx="8229600" cy="1066800"/>
          </a:xfrm>
        </p:spPr>
        <p:txBody>
          <a:bodyPr/>
          <a:lstStyle/>
          <a:p>
            <a:r>
              <a:rPr lang="en-US" smtClean="0"/>
              <a:t>Evidence for Proton Primary?</a:t>
            </a:r>
          </a:p>
        </p:txBody>
      </p:sp>
      <p:sp>
        <p:nvSpPr>
          <p:cNvPr id="18435" name="Content Placeholder 3"/>
          <p:cNvSpPr>
            <a:spLocks noGrp="1"/>
          </p:cNvSpPr>
          <p:nvPr>
            <p:ph sz="half" idx="1"/>
          </p:nvPr>
        </p:nvSpPr>
        <p:spPr>
          <a:xfrm>
            <a:off x="428625" y="1285875"/>
            <a:ext cx="4038600" cy="4525963"/>
          </a:xfrm>
        </p:spPr>
        <p:txBody>
          <a:bodyPr/>
          <a:lstStyle/>
          <a:p>
            <a:endParaRPr lang="pt-PT" smtClean="0">
              <a:cs typeface="Arial" charset="0"/>
            </a:endParaRPr>
          </a:p>
          <a:p>
            <a:endParaRPr lang="pt-PT" smtClean="0">
              <a:cs typeface="Arial" charset="0"/>
            </a:endParaRPr>
          </a:p>
          <a:p>
            <a:endParaRPr lang="pt-PT" smtClean="0">
              <a:cs typeface="Arial" charset="0"/>
            </a:endParaRPr>
          </a:p>
          <a:p>
            <a:endParaRPr lang="pt-PT" smtClean="0">
              <a:cs typeface="Arial" charset="0"/>
            </a:endParaRPr>
          </a:p>
          <a:p>
            <a:endParaRPr lang="pt-PT" smtClean="0">
              <a:cs typeface="Arial" charset="0"/>
            </a:endParaRPr>
          </a:p>
          <a:p>
            <a:endParaRPr lang="pt-PT" smtClean="0">
              <a:cs typeface="Arial" charset="0"/>
            </a:endParaRPr>
          </a:p>
        </p:txBody>
      </p:sp>
      <p:sp>
        <p:nvSpPr>
          <p:cNvPr id="18436" name="Content Placeholder 8"/>
          <p:cNvSpPr>
            <a:spLocks noGrp="1"/>
          </p:cNvSpPr>
          <p:nvPr>
            <p:ph sz="half" idx="2"/>
          </p:nvPr>
        </p:nvSpPr>
        <p:spPr>
          <a:xfrm>
            <a:off x="6072188" y="2571750"/>
            <a:ext cx="2538412" cy="3929063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3232150"/>
            <a:ext cx="32543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3214688"/>
            <a:ext cx="29448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928688" y="6143625"/>
            <a:ext cx="7358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latin typeface="Georgia" pitchFamily="18" charset="0"/>
              </a:rPr>
              <a:t>The angular aperture suggests that the particle is a proton! 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714375" y="1425575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eorgia" pitchFamily="18" charset="0"/>
              </a:rPr>
              <a:t>Energy</a:t>
            </a:r>
          </a:p>
          <a:p>
            <a:pPr lvl="1"/>
            <a:r>
              <a:rPr lang="en-US">
                <a:latin typeface="Georgia" pitchFamily="18" charset="0"/>
              </a:rPr>
              <a:t>E &gt; 57 EeV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3357563" y="1362075"/>
            <a:ext cx="214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>
                <a:latin typeface="Georgia" pitchFamily="18" charset="0"/>
              </a:rPr>
              <a:t>Angular aperture</a:t>
            </a:r>
          </a:p>
          <a:p>
            <a:pPr lvl="1"/>
            <a:r>
              <a:rPr lang="el-GR">
                <a:latin typeface="Georgia" pitchFamily="18" charset="0"/>
              </a:rPr>
              <a:t>α</a:t>
            </a:r>
            <a:r>
              <a:rPr lang="pt-PT">
                <a:latin typeface="Georgia" pitchFamily="18" charset="0"/>
              </a:rPr>
              <a:t> = 3.1</a:t>
            </a:r>
          </a:p>
          <a:p>
            <a:endParaRPr lang="en-US">
              <a:latin typeface="Georgia" pitchFamily="18" charset="0"/>
            </a:endParaRPr>
          </a:p>
        </p:txBody>
      </p:sp>
      <p:sp>
        <p:nvSpPr>
          <p:cNvPr id="18442" name="TextBox 14"/>
          <p:cNvSpPr txBox="1">
            <a:spLocks noChangeArrowheads="1"/>
          </p:cNvSpPr>
          <p:nvPr/>
        </p:nvSpPr>
        <p:spPr bwMode="auto">
          <a:xfrm>
            <a:off x="5572125" y="1362075"/>
            <a:ext cx="3500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eorgia" pitchFamily="18" charset="0"/>
              </a:rPr>
              <a:t>Distance</a:t>
            </a:r>
          </a:p>
          <a:p>
            <a:pPr lvl="1"/>
            <a:r>
              <a:rPr lang="en-US">
                <a:latin typeface="Georgia" pitchFamily="18" charset="0"/>
              </a:rPr>
              <a:t>z &lt; 0.018  → D &lt; 75 MPc</a:t>
            </a:r>
          </a:p>
          <a:p>
            <a:endParaRPr lang="en-US">
              <a:latin typeface="Georgia" pitchFamily="18" charset="0"/>
            </a:endParaRPr>
          </a:p>
        </p:txBody>
      </p:sp>
      <p:sp>
        <p:nvSpPr>
          <p:cNvPr id="18443" name="TextBox 15"/>
          <p:cNvSpPr txBox="1">
            <a:spLocks noChangeArrowheads="1"/>
          </p:cNvSpPr>
          <p:nvPr/>
        </p:nvSpPr>
        <p:spPr bwMode="auto">
          <a:xfrm>
            <a:off x="1357313" y="2497138"/>
            <a:ext cx="1857375" cy="646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eorgia" pitchFamily="18" charset="0"/>
              </a:rPr>
              <a:t>Low 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Georgia" pitchFamily="18" charset="0"/>
              </a:rPr>
              <a:t>High Z</a:t>
            </a:r>
          </a:p>
        </p:txBody>
      </p:sp>
      <p:sp>
        <p:nvSpPr>
          <p:cNvPr id="18444" name="TextBox 16"/>
          <p:cNvSpPr txBox="1">
            <a:spLocks noChangeArrowheads="1"/>
          </p:cNvSpPr>
          <p:nvPr/>
        </p:nvSpPr>
        <p:spPr bwMode="auto">
          <a:xfrm>
            <a:off x="5929313" y="2497138"/>
            <a:ext cx="1785937" cy="646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eorgia" pitchFamily="18" charset="0"/>
              </a:rPr>
              <a:t>High 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Georgia" pitchFamily="18" charset="0"/>
              </a:rPr>
              <a:t>Low Z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0800000" flipH="1">
            <a:off x="1357313" y="2798763"/>
            <a:ext cx="1857375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444" idx="1"/>
            <a:endCxn id="18444" idx="3"/>
          </p:cNvCxnSpPr>
          <p:nvPr/>
        </p:nvCxnSpPr>
        <p:spPr>
          <a:xfrm rot="10800000" flipH="1">
            <a:off x="5929313" y="2819400"/>
            <a:ext cx="1785937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57188" y="504825"/>
            <a:ext cx="8229600" cy="1066800"/>
          </a:xfrm>
        </p:spPr>
        <p:txBody>
          <a:bodyPr/>
          <a:lstStyle/>
          <a:p>
            <a:r>
              <a:rPr lang="pt-PT" smtClean="0"/>
              <a:t>Xmax – Primary Composition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84550" y="3214688"/>
            <a:ext cx="5330825" cy="3643312"/>
          </a:xfrm>
        </p:spPr>
      </p:pic>
      <p:sp>
        <p:nvSpPr>
          <p:cNvPr id="19460" name="Content Placeholder 6"/>
          <p:cNvSpPr>
            <a:spLocks noGrp="1"/>
          </p:cNvSpPr>
          <p:nvPr>
            <p:ph sz="half" idx="2"/>
          </p:nvPr>
        </p:nvSpPr>
        <p:spPr>
          <a:xfrm>
            <a:off x="357188" y="1903413"/>
            <a:ext cx="3214687" cy="4525962"/>
          </a:xfrm>
        </p:spPr>
        <p:txBody>
          <a:bodyPr/>
          <a:lstStyle/>
          <a:p>
            <a:r>
              <a:rPr lang="en-US" smtClean="0"/>
              <a:t>Iron showers develop faster than proton</a:t>
            </a:r>
          </a:p>
          <a:p>
            <a:endParaRPr lang="en-US" smtClean="0"/>
          </a:p>
          <a:p>
            <a:r>
              <a:rPr lang="en-US" smtClean="0"/>
              <a:t>Slope depends strongly on the interaction models</a:t>
            </a:r>
          </a:p>
          <a:p>
            <a:endParaRPr lang="en-US" smtClean="0"/>
          </a:p>
          <a:p>
            <a:r>
              <a:rPr lang="en-US" smtClean="0"/>
              <a:t>Auger data</a:t>
            </a:r>
          </a:p>
          <a:p>
            <a:pPr>
              <a:buFont typeface="Georgia" pitchFamily="18" charset="0"/>
              <a:buNone/>
            </a:pPr>
            <a:r>
              <a:rPr lang="en-US" smtClean="0"/>
              <a:t> 	indicates heavier composition at high energy!!!!!</a:t>
            </a:r>
          </a:p>
        </p:txBody>
      </p:sp>
      <p:sp>
        <p:nvSpPr>
          <p:cNvPr id="9" name="Oval 8"/>
          <p:cNvSpPr/>
          <p:nvPr/>
        </p:nvSpPr>
        <p:spPr>
          <a:xfrm>
            <a:off x="7000892" y="4143380"/>
            <a:ext cx="1428760" cy="1000132"/>
          </a:xfrm>
          <a:prstGeom prst="ellipse">
            <a:avLst/>
          </a:prstGeom>
          <a:noFill/>
          <a:ln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4" name="Picture 9" descr="Ruben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25" y="1243013"/>
            <a:ext cx="32162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86438" y="5715000"/>
            <a:ext cx="3000375" cy="461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Particle Physics?!...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066800"/>
          </a:xfrm>
        </p:spPr>
        <p:txBody>
          <a:bodyPr/>
          <a:lstStyle/>
          <a:p>
            <a:r>
              <a:rPr lang="pt-PT" smtClean="0"/>
              <a:t>FD Simulation with Geant 4</a:t>
            </a:r>
          </a:p>
        </p:txBody>
      </p:sp>
      <p:pic>
        <p:nvPicPr>
          <p:cNvPr id="21507" name="Picture 3" descr="FDT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9052"/>
          <a:stretch>
            <a:fillRect/>
          </a:stretch>
        </p:blipFill>
        <p:spPr>
          <a:xfrm>
            <a:off x="642938" y="2000250"/>
            <a:ext cx="4038600" cy="3886200"/>
          </a:xfrm>
        </p:spPr>
      </p:pic>
      <p:pic>
        <p:nvPicPr>
          <p:cNvPr id="21508" name="Picture 11" descr="cr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57875" y="4643438"/>
            <a:ext cx="1895475" cy="1985962"/>
          </a:xfrm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3" y="1714500"/>
            <a:ext cx="27241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2"/>
          <p:cNvSpPr txBox="1">
            <a:spLocks noChangeArrowheads="1"/>
          </p:cNvSpPr>
          <p:nvPr/>
        </p:nvSpPr>
        <p:spPr bwMode="auto">
          <a:xfrm>
            <a:off x="785813" y="6286500"/>
            <a:ext cx="3714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i="1">
                <a:latin typeface="Georgia" pitchFamily="18" charset="0"/>
              </a:rPr>
              <a:t>Going into detail... 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1571625"/>
            <a:ext cx="7929563" cy="5072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3357563" y="2000250"/>
            <a:ext cx="4929187" cy="5000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6215063" y="2571750"/>
            <a:ext cx="2071687" cy="78581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108"/>
          <p:cNvPicPr>
            <a:picLocks noChangeAspect="1" noChangeArrowheads="1"/>
          </p:cNvPicPr>
          <p:nvPr/>
        </p:nvPicPr>
        <p:blipFill>
          <a:blip r:embed="rId3"/>
          <a:srcRect l="3600" t="2011" r="2448" b="2864"/>
          <a:stretch>
            <a:fillRect/>
          </a:stretch>
        </p:blipFill>
        <p:spPr bwMode="auto">
          <a:xfrm>
            <a:off x="416349" y="785794"/>
            <a:ext cx="4012775" cy="2954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Gamma Air Watch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777380"/>
            <a:ext cx="3627138" cy="350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9" name="Group 168"/>
          <p:cNvGrpSpPr/>
          <p:nvPr/>
        </p:nvGrpSpPr>
        <p:grpSpPr>
          <a:xfrm>
            <a:off x="9644098" y="285728"/>
            <a:ext cx="3929090" cy="3357587"/>
            <a:chOff x="1857356" y="857232"/>
            <a:chExt cx="3929090" cy="3357587"/>
          </a:xfrm>
        </p:grpSpPr>
        <p:pic>
          <p:nvPicPr>
            <p:cNvPr id="143" name="Picture 2" descr="F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456913">
              <a:off x="4412929" y="3062499"/>
              <a:ext cx="1373517" cy="1152320"/>
            </a:xfrm>
            <a:prstGeom prst="rect">
              <a:avLst/>
            </a:prstGeom>
            <a:noFill/>
          </p:spPr>
        </p:pic>
        <p:sp>
          <p:nvSpPr>
            <p:cNvPr id="144" name="Line 3"/>
            <p:cNvSpPr>
              <a:spLocks noChangeShapeType="1"/>
            </p:cNvSpPr>
            <p:nvPr/>
          </p:nvSpPr>
          <p:spPr bwMode="auto">
            <a:xfrm rot="2324542">
              <a:off x="3213584" y="2096946"/>
              <a:ext cx="2265502" cy="706193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5" name="Line 4"/>
            <p:cNvSpPr>
              <a:spLocks noChangeShapeType="1"/>
            </p:cNvSpPr>
            <p:nvPr/>
          </p:nvSpPr>
          <p:spPr bwMode="auto">
            <a:xfrm rot="2324542">
              <a:off x="3138665" y="2285123"/>
              <a:ext cx="2284072" cy="484891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2324542">
              <a:off x="3087438" y="2462023"/>
              <a:ext cx="2233485" cy="252312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7" name="Line 6"/>
            <p:cNvSpPr>
              <a:spLocks noChangeShapeType="1"/>
            </p:cNvSpPr>
            <p:nvPr/>
          </p:nvSpPr>
          <p:spPr bwMode="auto">
            <a:xfrm rot="2324542">
              <a:off x="3020203" y="2655839"/>
              <a:ext cx="2240529" cy="51449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8" name="Line 7"/>
            <p:cNvSpPr>
              <a:spLocks noChangeShapeType="1"/>
            </p:cNvSpPr>
            <p:nvPr/>
          </p:nvSpPr>
          <p:spPr bwMode="auto">
            <a:xfrm rot="2324542" flipV="1">
              <a:off x="2960012" y="2681211"/>
              <a:ext cx="2276387" cy="181834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49" name="Line 8"/>
            <p:cNvSpPr>
              <a:spLocks noChangeShapeType="1"/>
            </p:cNvSpPr>
            <p:nvPr/>
          </p:nvSpPr>
          <p:spPr bwMode="auto">
            <a:xfrm rot="2324542" flipV="1">
              <a:off x="2895338" y="2662886"/>
              <a:ext cx="2254616" cy="382697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0" name="Line 9"/>
            <p:cNvSpPr>
              <a:spLocks noChangeShapeType="1"/>
            </p:cNvSpPr>
            <p:nvPr/>
          </p:nvSpPr>
          <p:spPr bwMode="auto">
            <a:xfrm rot="2324542" flipV="1">
              <a:off x="2829383" y="2655839"/>
              <a:ext cx="2261660" cy="584265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1" name="Line 10"/>
            <p:cNvSpPr>
              <a:spLocks noChangeShapeType="1"/>
            </p:cNvSpPr>
            <p:nvPr/>
          </p:nvSpPr>
          <p:spPr bwMode="auto">
            <a:xfrm rot="2324542" flipV="1">
              <a:off x="2771753" y="2619190"/>
              <a:ext cx="2268063" cy="816844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2" name="Line 11"/>
            <p:cNvSpPr>
              <a:spLocks noChangeShapeType="1"/>
            </p:cNvSpPr>
            <p:nvPr/>
          </p:nvSpPr>
          <p:spPr bwMode="auto">
            <a:xfrm rot="2324542" flipV="1">
              <a:off x="2713483" y="2583951"/>
              <a:ext cx="2275747" cy="1048717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3" name="Line 12"/>
            <p:cNvSpPr>
              <a:spLocks noChangeShapeType="1"/>
            </p:cNvSpPr>
            <p:nvPr/>
          </p:nvSpPr>
          <p:spPr bwMode="auto">
            <a:xfrm rot="2324542" flipV="1">
              <a:off x="2646888" y="2576198"/>
              <a:ext cx="2282150" cy="125099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4" name="Line 13"/>
            <p:cNvSpPr>
              <a:spLocks noChangeShapeType="1"/>
            </p:cNvSpPr>
            <p:nvPr/>
          </p:nvSpPr>
          <p:spPr bwMode="auto">
            <a:xfrm>
              <a:off x="2329282" y="2951143"/>
              <a:ext cx="2432629" cy="1262266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5" name="Line 14"/>
            <p:cNvSpPr>
              <a:spLocks noChangeShapeType="1"/>
            </p:cNvSpPr>
            <p:nvPr/>
          </p:nvSpPr>
          <p:spPr bwMode="auto">
            <a:xfrm>
              <a:off x="3850716" y="1365381"/>
              <a:ext cx="1550249" cy="192123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pic>
          <p:nvPicPr>
            <p:cNvPr id="156" name="Picture 16" descr="Len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8261974">
              <a:off x="1857356" y="1655752"/>
              <a:ext cx="2448638" cy="1016297"/>
            </a:xfrm>
            <a:prstGeom prst="rect">
              <a:avLst/>
            </a:prstGeom>
            <a:noFill/>
          </p:spPr>
        </p:pic>
        <p:grpSp>
          <p:nvGrpSpPr>
            <p:cNvPr id="157" name="Group 17"/>
            <p:cNvGrpSpPr>
              <a:grpSpLocks/>
            </p:cNvGrpSpPr>
            <p:nvPr/>
          </p:nvGrpSpPr>
          <p:grpSpPr bwMode="auto">
            <a:xfrm rot="2324542">
              <a:off x="2306230" y="857232"/>
              <a:ext cx="858048" cy="1949430"/>
              <a:chOff x="-683" y="-471"/>
              <a:chExt cx="1340" cy="2766"/>
            </a:xfrm>
          </p:grpSpPr>
          <p:sp>
            <p:nvSpPr>
              <p:cNvPr id="158" name="Line 18"/>
              <p:cNvSpPr>
                <a:spLocks noChangeShapeType="1"/>
              </p:cNvSpPr>
              <p:nvPr/>
            </p:nvSpPr>
            <p:spPr bwMode="auto">
              <a:xfrm>
                <a:off x="-658" y="-471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9" name="Line 19"/>
              <p:cNvSpPr>
                <a:spLocks noChangeShapeType="1"/>
              </p:cNvSpPr>
              <p:nvPr/>
            </p:nvSpPr>
            <p:spPr bwMode="auto">
              <a:xfrm>
                <a:off x="-683" y="-164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0" name="Line 20"/>
              <p:cNvSpPr>
                <a:spLocks noChangeShapeType="1"/>
              </p:cNvSpPr>
              <p:nvPr/>
            </p:nvSpPr>
            <p:spPr bwMode="auto">
              <a:xfrm>
                <a:off x="-683" y="143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1" name="Line 21"/>
              <p:cNvSpPr>
                <a:spLocks noChangeShapeType="1"/>
              </p:cNvSpPr>
              <p:nvPr/>
            </p:nvSpPr>
            <p:spPr bwMode="auto">
              <a:xfrm>
                <a:off x="-683" y="451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2" name="Line 22"/>
              <p:cNvSpPr>
                <a:spLocks noChangeShapeType="1"/>
              </p:cNvSpPr>
              <p:nvPr/>
            </p:nvSpPr>
            <p:spPr bwMode="auto">
              <a:xfrm>
                <a:off x="-683" y="758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" name="Line 23"/>
              <p:cNvSpPr>
                <a:spLocks noChangeShapeType="1"/>
              </p:cNvSpPr>
              <p:nvPr/>
            </p:nvSpPr>
            <p:spPr bwMode="auto">
              <a:xfrm>
                <a:off x="-683" y="1065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" name="Line 24"/>
              <p:cNvSpPr>
                <a:spLocks noChangeShapeType="1"/>
              </p:cNvSpPr>
              <p:nvPr/>
            </p:nvSpPr>
            <p:spPr bwMode="auto">
              <a:xfrm>
                <a:off x="-683" y="1373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" name="Line 25"/>
              <p:cNvSpPr>
                <a:spLocks noChangeShapeType="1"/>
              </p:cNvSpPr>
              <p:nvPr/>
            </p:nvSpPr>
            <p:spPr bwMode="auto">
              <a:xfrm>
                <a:off x="-683" y="1680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6" name="Line 26"/>
              <p:cNvSpPr>
                <a:spLocks noChangeShapeType="1"/>
              </p:cNvSpPr>
              <p:nvPr/>
            </p:nvSpPr>
            <p:spPr bwMode="auto">
              <a:xfrm>
                <a:off x="-683" y="1987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7" name="Line 27"/>
              <p:cNvSpPr>
                <a:spLocks noChangeShapeType="1"/>
              </p:cNvSpPr>
              <p:nvPr/>
            </p:nvSpPr>
            <p:spPr bwMode="auto">
              <a:xfrm>
                <a:off x="-683" y="2295"/>
                <a:ext cx="1315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68" name="Oval 28"/>
            <p:cNvSpPr>
              <a:spLocks noChangeArrowheads="1"/>
            </p:cNvSpPr>
            <p:nvPr/>
          </p:nvSpPr>
          <p:spPr bwMode="auto">
            <a:xfrm>
              <a:off x="4994353" y="3478321"/>
              <a:ext cx="57630" cy="31715"/>
            </a:xfrm>
            <a:prstGeom prst="ellipse">
              <a:avLst/>
            </a:prstGeom>
            <a:noFill/>
            <a:ln w="9525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73" name="Picture 172" descr="Arruda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1071546"/>
            <a:ext cx="2071702" cy="1555834"/>
          </a:xfrm>
          <a:prstGeom prst="rect">
            <a:avLst/>
          </a:prstGeom>
        </p:spPr>
      </p:pic>
      <p:grpSp>
        <p:nvGrpSpPr>
          <p:cNvPr id="175" name="Group 1073"/>
          <p:cNvGrpSpPr>
            <a:grpSpLocks/>
          </p:cNvGrpSpPr>
          <p:nvPr/>
        </p:nvGrpSpPr>
        <p:grpSpPr bwMode="auto">
          <a:xfrm>
            <a:off x="285720" y="4432319"/>
            <a:ext cx="2133600" cy="1782763"/>
            <a:chOff x="1340" y="470"/>
            <a:chExt cx="1324" cy="860"/>
          </a:xfrm>
        </p:grpSpPr>
        <p:sp>
          <p:nvSpPr>
            <p:cNvPr id="176" name="Freeform 1074"/>
            <p:cNvSpPr>
              <a:spLocks/>
            </p:cNvSpPr>
            <p:nvPr/>
          </p:nvSpPr>
          <p:spPr bwMode="auto">
            <a:xfrm>
              <a:off x="1340" y="470"/>
              <a:ext cx="1324" cy="860"/>
            </a:xfrm>
            <a:custGeom>
              <a:avLst/>
              <a:gdLst/>
              <a:ahLst/>
              <a:cxnLst>
                <a:cxn ang="0">
                  <a:pos x="274" y="2376"/>
                </a:cxn>
                <a:cxn ang="0">
                  <a:pos x="364" y="2232"/>
                </a:cxn>
                <a:cxn ang="0">
                  <a:pos x="382" y="2178"/>
                </a:cxn>
                <a:cxn ang="0">
                  <a:pos x="364" y="1998"/>
                </a:cxn>
                <a:cxn ang="0">
                  <a:pos x="292" y="1890"/>
                </a:cxn>
                <a:cxn ang="0">
                  <a:pos x="238" y="1782"/>
                </a:cxn>
                <a:cxn ang="0">
                  <a:pos x="328" y="1566"/>
                </a:cxn>
                <a:cxn ang="0">
                  <a:pos x="436" y="1512"/>
                </a:cxn>
                <a:cxn ang="0">
                  <a:pos x="544" y="1476"/>
                </a:cxn>
                <a:cxn ang="0">
                  <a:pos x="616" y="1008"/>
                </a:cxn>
                <a:cxn ang="0">
                  <a:pos x="670" y="972"/>
                </a:cxn>
                <a:cxn ang="0">
                  <a:pos x="868" y="900"/>
                </a:cxn>
                <a:cxn ang="0">
                  <a:pos x="922" y="864"/>
                </a:cxn>
                <a:cxn ang="0">
                  <a:pos x="976" y="846"/>
                </a:cxn>
                <a:cxn ang="0">
                  <a:pos x="1066" y="630"/>
                </a:cxn>
                <a:cxn ang="0">
                  <a:pos x="1246" y="504"/>
                </a:cxn>
                <a:cxn ang="0">
                  <a:pos x="1390" y="378"/>
                </a:cxn>
                <a:cxn ang="0">
                  <a:pos x="1444" y="324"/>
                </a:cxn>
                <a:cxn ang="0">
                  <a:pos x="1516" y="216"/>
                </a:cxn>
                <a:cxn ang="0">
                  <a:pos x="1588" y="198"/>
                </a:cxn>
                <a:cxn ang="0">
                  <a:pos x="1786" y="54"/>
                </a:cxn>
                <a:cxn ang="0">
                  <a:pos x="1894" y="18"/>
                </a:cxn>
                <a:cxn ang="0">
                  <a:pos x="1948" y="0"/>
                </a:cxn>
                <a:cxn ang="0">
                  <a:pos x="2416" y="72"/>
                </a:cxn>
                <a:cxn ang="0">
                  <a:pos x="2722" y="162"/>
                </a:cxn>
                <a:cxn ang="0">
                  <a:pos x="2794" y="324"/>
                </a:cxn>
                <a:cxn ang="0">
                  <a:pos x="2812" y="378"/>
                </a:cxn>
                <a:cxn ang="0">
                  <a:pos x="2902" y="792"/>
                </a:cxn>
                <a:cxn ang="0">
                  <a:pos x="2920" y="846"/>
                </a:cxn>
                <a:cxn ang="0">
                  <a:pos x="2956" y="900"/>
                </a:cxn>
                <a:cxn ang="0">
                  <a:pos x="2974" y="972"/>
                </a:cxn>
                <a:cxn ang="0">
                  <a:pos x="3064" y="1260"/>
                </a:cxn>
                <a:cxn ang="0">
                  <a:pos x="3244" y="1458"/>
                </a:cxn>
                <a:cxn ang="0">
                  <a:pos x="3298" y="1566"/>
                </a:cxn>
                <a:cxn ang="0">
                  <a:pos x="3406" y="1764"/>
                </a:cxn>
                <a:cxn ang="0">
                  <a:pos x="3442" y="1872"/>
                </a:cxn>
                <a:cxn ang="0">
                  <a:pos x="3478" y="2088"/>
                </a:cxn>
                <a:cxn ang="0">
                  <a:pos x="3604" y="2268"/>
                </a:cxn>
                <a:cxn ang="0">
                  <a:pos x="3694" y="2466"/>
                </a:cxn>
                <a:cxn ang="0">
                  <a:pos x="3676" y="3042"/>
                </a:cxn>
                <a:cxn ang="0">
                  <a:pos x="3334" y="3222"/>
                </a:cxn>
                <a:cxn ang="0">
                  <a:pos x="2812" y="3204"/>
                </a:cxn>
                <a:cxn ang="0">
                  <a:pos x="2650" y="3186"/>
                </a:cxn>
                <a:cxn ang="0">
                  <a:pos x="2596" y="3150"/>
                </a:cxn>
                <a:cxn ang="0">
                  <a:pos x="2542" y="3132"/>
                </a:cxn>
                <a:cxn ang="0">
                  <a:pos x="2056" y="3150"/>
                </a:cxn>
                <a:cxn ang="0">
                  <a:pos x="1336" y="3078"/>
                </a:cxn>
                <a:cxn ang="0">
                  <a:pos x="1048" y="3006"/>
                </a:cxn>
                <a:cxn ang="0">
                  <a:pos x="904" y="2970"/>
                </a:cxn>
                <a:cxn ang="0">
                  <a:pos x="382" y="2934"/>
                </a:cxn>
                <a:cxn ang="0">
                  <a:pos x="346" y="2880"/>
                </a:cxn>
                <a:cxn ang="0">
                  <a:pos x="328" y="2826"/>
                </a:cxn>
                <a:cxn ang="0">
                  <a:pos x="112" y="2736"/>
                </a:cxn>
                <a:cxn ang="0">
                  <a:pos x="58" y="2700"/>
                </a:cxn>
                <a:cxn ang="0">
                  <a:pos x="274" y="2376"/>
                </a:cxn>
              </a:cxnLst>
              <a:rect l="0" t="0" r="r" b="b"/>
              <a:pathLst>
                <a:path w="3694" h="3222">
                  <a:moveTo>
                    <a:pt x="274" y="2376"/>
                  </a:moveTo>
                  <a:cubicBezTo>
                    <a:pt x="360" y="2319"/>
                    <a:pt x="321" y="2361"/>
                    <a:pt x="364" y="2232"/>
                  </a:cubicBezTo>
                  <a:cubicBezTo>
                    <a:pt x="370" y="2214"/>
                    <a:pt x="382" y="2178"/>
                    <a:pt x="382" y="2178"/>
                  </a:cubicBezTo>
                  <a:cubicBezTo>
                    <a:pt x="376" y="2118"/>
                    <a:pt x="382" y="2056"/>
                    <a:pt x="364" y="1998"/>
                  </a:cubicBezTo>
                  <a:cubicBezTo>
                    <a:pt x="351" y="1957"/>
                    <a:pt x="306" y="1931"/>
                    <a:pt x="292" y="1890"/>
                  </a:cubicBezTo>
                  <a:cubicBezTo>
                    <a:pt x="267" y="1815"/>
                    <a:pt x="285" y="1852"/>
                    <a:pt x="238" y="1782"/>
                  </a:cubicBezTo>
                  <a:cubicBezTo>
                    <a:pt x="247" y="1727"/>
                    <a:pt x="255" y="1590"/>
                    <a:pt x="328" y="1566"/>
                  </a:cubicBezTo>
                  <a:cubicBezTo>
                    <a:pt x="525" y="1500"/>
                    <a:pt x="227" y="1605"/>
                    <a:pt x="436" y="1512"/>
                  </a:cubicBezTo>
                  <a:cubicBezTo>
                    <a:pt x="471" y="1497"/>
                    <a:pt x="544" y="1476"/>
                    <a:pt x="544" y="1476"/>
                  </a:cubicBezTo>
                  <a:cubicBezTo>
                    <a:pt x="645" y="1324"/>
                    <a:pt x="577" y="1211"/>
                    <a:pt x="616" y="1008"/>
                  </a:cubicBezTo>
                  <a:cubicBezTo>
                    <a:pt x="620" y="987"/>
                    <a:pt x="651" y="982"/>
                    <a:pt x="670" y="972"/>
                  </a:cubicBezTo>
                  <a:cubicBezTo>
                    <a:pt x="732" y="941"/>
                    <a:pt x="801" y="917"/>
                    <a:pt x="868" y="900"/>
                  </a:cubicBezTo>
                  <a:cubicBezTo>
                    <a:pt x="886" y="888"/>
                    <a:pt x="903" y="874"/>
                    <a:pt x="922" y="864"/>
                  </a:cubicBezTo>
                  <a:cubicBezTo>
                    <a:pt x="939" y="856"/>
                    <a:pt x="965" y="861"/>
                    <a:pt x="976" y="846"/>
                  </a:cubicBezTo>
                  <a:cubicBezTo>
                    <a:pt x="994" y="821"/>
                    <a:pt x="1040" y="670"/>
                    <a:pt x="1066" y="630"/>
                  </a:cubicBezTo>
                  <a:cubicBezTo>
                    <a:pt x="1112" y="561"/>
                    <a:pt x="1183" y="549"/>
                    <a:pt x="1246" y="504"/>
                  </a:cubicBezTo>
                  <a:cubicBezTo>
                    <a:pt x="1326" y="447"/>
                    <a:pt x="1290" y="411"/>
                    <a:pt x="1390" y="378"/>
                  </a:cubicBezTo>
                  <a:cubicBezTo>
                    <a:pt x="1408" y="360"/>
                    <a:pt x="1428" y="344"/>
                    <a:pt x="1444" y="324"/>
                  </a:cubicBezTo>
                  <a:cubicBezTo>
                    <a:pt x="1471" y="290"/>
                    <a:pt x="1474" y="226"/>
                    <a:pt x="1516" y="216"/>
                  </a:cubicBezTo>
                  <a:cubicBezTo>
                    <a:pt x="1540" y="210"/>
                    <a:pt x="1564" y="204"/>
                    <a:pt x="1588" y="198"/>
                  </a:cubicBezTo>
                  <a:cubicBezTo>
                    <a:pt x="1646" y="140"/>
                    <a:pt x="1710" y="88"/>
                    <a:pt x="1786" y="54"/>
                  </a:cubicBezTo>
                  <a:cubicBezTo>
                    <a:pt x="1821" y="39"/>
                    <a:pt x="1858" y="30"/>
                    <a:pt x="1894" y="18"/>
                  </a:cubicBezTo>
                  <a:cubicBezTo>
                    <a:pt x="1912" y="12"/>
                    <a:pt x="1948" y="0"/>
                    <a:pt x="1948" y="0"/>
                  </a:cubicBezTo>
                  <a:cubicBezTo>
                    <a:pt x="2208" y="15"/>
                    <a:pt x="2219" y="6"/>
                    <a:pt x="2416" y="72"/>
                  </a:cubicBezTo>
                  <a:cubicBezTo>
                    <a:pt x="2524" y="108"/>
                    <a:pt x="2624" y="97"/>
                    <a:pt x="2722" y="162"/>
                  </a:cubicBezTo>
                  <a:cubicBezTo>
                    <a:pt x="2779" y="248"/>
                    <a:pt x="2751" y="195"/>
                    <a:pt x="2794" y="324"/>
                  </a:cubicBezTo>
                  <a:cubicBezTo>
                    <a:pt x="2800" y="342"/>
                    <a:pt x="2812" y="378"/>
                    <a:pt x="2812" y="378"/>
                  </a:cubicBezTo>
                  <a:cubicBezTo>
                    <a:pt x="2824" y="588"/>
                    <a:pt x="2779" y="669"/>
                    <a:pt x="2902" y="792"/>
                  </a:cubicBezTo>
                  <a:cubicBezTo>
                    <a:pt x="2908" y="810"/>
                    <a:pt x="2912" y="829"/>
                    <a:pt x="2920" y="846"/>
                  </a:cubicBezTo>
                  <a:cubicBezTo>
                    <a:pt x="2930" y="865"/>
                    <a:pt x="2947" y="880"/>
                    <a:pt x="2956" y="900"/>
                  </a:cubicBezTo>
                  <a:cubicBezTo>
                    <a:pt x="2966" y="923"/>
                    <a:pt x="2967" y="948"/>
                    <a:pt x="2974" y="972"/>
                  </a:cubicBezTo>
                  <a:cubicBezTo>
                    <a:pt x="3003" y="1068"/>
                    <a:pt x="3032" y="1165"/>
                    <a:pt x="3064" y="1260"/>
                  </a:cubicBezTo>
                  <a:cubicBezTo>
                    <a:pt x="3092" y="1343"/>
                    <a:pt x="3175" y="1412"/>
                    <a:pt x="3244" y="1458"/>
                  </a:cubicBezTo>
                  <a:cubicBezTo>
                    <a:pt x="3289" y="1594"/>
                    <a:pt x="3228" y="1426"/>
                    <a:pt x="3298" y="1566"/>
                  </a:cubicBezTo>
                  <a:cubicBezTo>
                    <a:pt x="3334" y="1638"/>
                    <a:pt x="3356" y="1697"/>
                    <a:pt x="3406" y="1764"/>
                  </a:cubicBezTo>
                  <a:cubicBezTo>
                    <a:pt x="3418" y="1800"/>
                    <a:pt x="3430" y="1836"/>
                    <a:pt x="3442" y="1872"/>
                  </a:cubicBezTo>
                  <a:cubicBezTo>
                    <a:pt x="3476" y="1973"/>
                    <a:pt x="3442" y="2004"/>
                    <a:pt x="3478" y="2088"/>
                  </a:cubicBezTo>
                  <a:cubicBezTo>
                    <a:pt x="3506" y="2154"/>
                    <a:pt x="3568" y="2205"/>
                    <a:pt x="3604" y="2268"/>
                  </a:cubicBezTo>
                  <a:cubicBezTo>
                    <a:pt x="3643" y="2335"/>
                    <a:pt x="3651" y="2402"/>
                    <a:pt x="3694" y="2466"/>
                  </a:cubicBezTo>
                  <a:cubicBezTo>
                    <a:pt x="3688" y="2658"/>
                    <a:pt x="3692" y="2851"/>
                    <a:pt x="3676" y="3042"/>
                  </a:cubicBezTo>
                  <a:cubicBezTo>
                    <a:pt x="3667" y="3151"/>
                    <a:pt x="3417" y="3201"/>
                    <a:pt x="3334" y="3222"/>
                  </a:cubicBezTo>
                  <a:cubicBezTo>
                    <a:pt x="3138" y="3208"/>
                    <a:pt x="3003" y="3185"/>
                    <a:pt x="2812" y="3204"/>
                  </a:cubicBezTo>
                  <a:cubicBezTo>
                    <a:pt x="2758" y="3198"/>
                    <a:pt x="2703" y="3199"/>
                    <a:pt x="2650" y="3186"/>
                  </a:cubicBezTo>
                  <a:cubicBezTo>
                    <a:pt x="2629" y="3181"/>
                    <a:pt x="2615" y="3160"/>
                    <a:pt x="2596" y="3150"/>
                  </a:cubicBezTo>
                  <a:cubicBezTo>
                    <a:pt x="2579" y="3142"/>
                    <a:pt x="2560" y="3138"/>
                    <a:pt x="2542" y="3132"/>
                  </a:cubicBezTo>
                  <a:cubicBezTo>
                    <a:pt x="2335" y="3155"/>
                    <a:pt x="2273" y="3168"/>
                    <a:pt x="2056" y="3150"/>
                  </a:cubicBezTo>
                  <a:cubicBezTo>
                    <a:pt x="1815" y="3070"/>
                    <a:pt x="1607" y="3088"/>
                    <a:pt x="1336" y="3078"/>
                  </a:cubicBezTo>
                  <a:cubicBezTo>
                    <a:pt x="1186" y="3059"/>
                    <a:pt x="1179" y="3046"/>
                    <a:pt x="1048" y="3006"/>
                  </a:cubicBezTo>
                  <a:cubicBezTo>
                    <a:pt x="1001" y="2991"/>
                    <a:pt x="904" y="2970"/>
                    <a:pt x="904" y="2970"/>
                  </a:cubicBezTo>
                  <a:cubicBezTo>
                    <a:pt x="749" y="2979"/>
                    <a:pt x="526" y="3030"/>
                    <a:pt x="382" y="2934"/>
                  </a:cubicBezTo>
                  <a:cubicBezTo>
                    <a:pt x="370" y="2916"/>
                    <a:pt x="356" y="2899"/>
                    <a:pt x="346" y="2880"/>
                  </a:cubicBezTo>
                  <a:cubicBezTo>
                    <a:pt x="338" y="2863"/>
                    <a:pt x="340" y="2841"/>
                    <a:pt x="328" y="2826"/>
                  </a:cubicBezTo>
                  <a:cubicBezTo>
                    <a:pt x="276" y="2761"/>
                    <a:pt x="175" y="2778"/>
                    <a:pt x="112" y="2736"/>
                  </a:cubicBezTo>
                  <a:cubicBezTo>
                    <a:pt x="94" y="2724"/>
                    <a:pt x="76" y="2712"/>
                    <a:pt x="58" y="2700"/>
                  </a:cubicBezTo>
                  <a:cubicBezTo>
                    <a:pt x="0" y="2526"/>
                    <a:pt x="93" y="2376"/>
                    <a:pt x="274" y="2376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00099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075"/>
            <p:cNvSpPr>
              <a:spLocks/>
            </p:cNvSpPr>
            <p:nvPr/>
          </p:nvSpPr>
          <p:spPr bwMode="auto">
            <a:xfrm>
              <a:off x="1700" y="733"/>
              <a:ext cx="731" cy="436"/>
            </a:xfrm>
            <a:custGeom>
              <a:avLst/>
              <a:gdLst/>
              <a:ahLst/>
              <a:cxnLst>
                <a:cxn ang="0">
                  <a:pos x="0" y="1225"/>
                </a:cxn>
                <a:cxn ang="0">
                  <a:pos x="1179" y="0"/>
                </a:cxn>
                <a:cxn ang="0">
                  <a:pos x="2041" y="1633"/>
                </a:cxn>
                <a:cxn ang="0">
                  <a:pos x="0" y="1225"/>
                </a:cxn>
              </a:cxnLst>
              <a:rect l="0" t="0" r="r" b="b"/>
              <a:pathLst>
                <a:path w="2041" h="1633">
                  <a:moveTo>
                    <a:pt x="0" y="1225"/>
                  </a:moveTo>
                  <a:lnTo>
                    <a:pt x="1179" y="0"/>
                  </a:lnTo>
                  <a:lnTo>
                    <a:pt x="2041" y="1633"/>
                  </a:lnTo>
                  <a:lnTo>
                    <a:pt x="0" y="1225"/>
                  </a:lnTo>
                  <a:close/>
                </a:path>
              </a:pathLst>
            </a:custGeom>
            <a:noFill/>
            <a:ln w="9525" cap="flat" cmpd="sng">
              <a:solidFill>
                <a:srgbClr val="000099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8" name="Group 1076"/>
            <p:cNvGrpSpPr>
              <a:grpSpLocks/>
            </p:cNvGrpSpPr>
            <p:nvPr/>
          </p:nvGrpSpPr>
          <p:grpSpPr bwMode="auto">
            <a:xfrm>
              <a:off x="1553" y="854"/>
              <a:ext cx="277" cy="283"/>
              <a:chOff x="12704" y="2403"/>
              <a:chExt cx="2263" cy="3282"/>
            </a:xfrm>
          </p:grpSpPr>
          <p:pic>
            <p:nvPicPr>
              <p:cNvPr id="187" name="Picture 1077" descr="montaggio_bianco"/>
              <p:cNvPicPr>
                <a:picLocks noChangeAspect="1" noChangeArrowheads="1"/>
              </p:cNvPicPr>
              <p:nvPr/>
            </p:nvPicPr>
            <p:blipFill>
              <a:blip r:embed="rId8"/>
              <a:srcRect l="29387" t="6792" r="29387" b="3395"/>
              <a:stretch>
                <a:fillRect/>
              </a:stretch>
            </p:blipFill>
            <p:spPr bwMode="auto">
              <a:xfrm>
                <a:off x="12704" y="2403"/>
                <a:ext cx="2263" cy="3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8" name="Picture 1078" descr="pro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073" y="2472"/>
                <a:ext cx="1465" cy="844"/>
              </a:xfrm>
              <a:prstGeom prst="rect">
                <a:avLst/>
              </a:prstGeom>
              <a:noFill/>
            </p:spPr>
          </p:pic>
          <p:sp>
            <p:nvSpPr>
              <p:cNvPr id="189" name="Freeform 1079"/>
              <p:cNvSpPr>
                <a:spLocks/>
              </p:cNvSpPr>
              <p:nvPr/>
            </p:nvSpPr>
            <p:spPr bwMode="auto">
              <a:xfrm>
                <a:off x="13404" y="3788"/>
                <a:ext cx="862" cy="544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499" y="0"/>
                  </a:cxn>
                  <a:cxn ang="0">
                    <a:pos x="998" y="272"/>
                  </a:cxn>
                  <a:cxn ang="0">
                    <a:pos x="454" y="589"/>
                  </a:cxn>
                  <a:cxn ang="0">
                    <a:pos x="0" y="317"/>
                  </a:cxn>
                  <a:cxn ang="0">
                    <a:pos x="0" y="272"/>
                  </a:cxn>
                </a:cxnLst>
                <a:rect l="0" t="0" r="r" b="b"/>
                <a:pathLst>
                  <a:path w="998" h="589">
                    <a:moveTo>
                      <a:pt x="0" y="272"/>
                    </a:moveTo>
                    <a:lnTo>
                      <a:pt x="499" y="0"/>
                    </a:lnTo>
                    <a:lnTo>
                      <a:pt x="998" y="272"/>
                    </a:lnTo>
                    <a:lnTo>
                      <a:pt x="454" y="589"/>
                    </a:lnTo>
                    <a:lnTo>
                      <a:pt x="0" y="317"/>
                    </a:lnTo>
                    <a:lnTo>
                      <a:pt x="0" y="2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5451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9" name="Group 1080"/>
            <p:cNvGrpSpPr>
              <a:grpSpLocks/>
            </p:cNvGrpSpPr>
            <p:nvPr/>
          </p:nvGrpSpPr>
          <p:grpSpPr bwMode="auto">
            <a:xfrm>
              <a:off x="2237" y="951"/>
              <a:ext cx="276" cy="283"/>
              <a:chOff x="12704" y="2403"/>
              <a:chExt cx="2263" cy="3282"/>
            </a:xfrm>
          </p:grpSpPr>
          <p:pic>
            <p:nvPicPr>
              <p:cNvPr id="184" name="Picture 1081" descr="montaggio_bianco"/>
              <p:cNvPicPr>
                <a:picLocks noChangeAspect="1" noChangeArrowheads="1"/>
              </p:cNvPicPr>
              <p:nvPr/>
            </p:nvPicPr>
            <p:blipFill>
              <a:blip r:embed="rId8"/>
              <a:srcRect l="29387" t="6792" r="29387" b="3395"/>
              <a:stretch>
                <a:fillRect/>
              </a:stretch>
            </p:blipFill>
            <p:spPr bwMode="auto">
              <a:xfrm>
                <a:off x="12704" y="2403"/>
                <a:ext cx="2263" cy="3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5" name="Picture 1082" descr="pro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073" y="2472"/>
                <a:ext cx="1465" cy="844"/>
              </a:xfrm>
              <a:prstGeom prst="rect">
                <a:avLst/>
              </a:prstGeom>
              <a:noFill/>
            </p:spPr>
          </p:pic>
          <p:sp>
            <p:nvSpPr>
              <p:cNvPr id="186" name="Freeform 1083"/>
              <p:cNvSpPr>
                <a:spLocks/>
              </p:cNvSpPr>
              <p:nvPr/>
            </p:nvSpPr>
            <p:spPr bwMode="auto">
              <a:xfrm>
                <a:off x="13404" y="3788"/>
                <a:ext cx="862" cy="544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499" y="0"/>
                  </a:cxn>
                  <a:cxn ang="0">
                    <a:pos x="998" y="272"/>
                  </a:cxn>
                  <a:cxn ang="0">
                    <a:pos x="454" y="589"/>
                  </a:cxn>
                  <a:cxn ang="0">
                    <a:pos x="0" y="317"/>
                  </a:cxn>
                  <a:cxn ang="0">
                    <a:pos x="0" y="272"/>
                  </a:cxn>
                </a:cxnLst>
                <a:rect l="0" t="0" r="r" b="b"/>
                <a:pathLst>
                  <a:path w="998" h="589">
                    <a:moveTo>
                      <a:pt x="0" y="272"/>
                    </a:moveTo>
                    <a:lnTo>
                      <a:pt x="499" y="0"/>
                    </a:lnTo>
                    <a:lnTo>
                      <a:pt x="998" y="272"/>
                    </a:lnTo>
                    <a:lnTo>
                      <a:pt x="454" y="589"/>
                    </a:lnTo>
                    <a:lnTo>
                      <a:pt x="0" y="317"/>
                    </a:lnTo>
                    <a:lnTo>
                      <a:pt x="0" y="2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5451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0" name="Group 1084"/>
            <p:cNvGrpSpPr>
              <a:grpSpLocks/>
            </p:cNvGrpSpPr>
            <p:nvPr/>
          </p:nvGrpSpPr>
          <p:grpSpPr bwMode="auto">
            <a:xfrm>
              <a:off x="1976" y="539"/>
              <a:ext cx="276" cy="283"/>
              <a:chOff x="12704" y="2403"/>
              <a:chExt cx="2263" cy="3282"/>
            </a:xfrm>
          </p:grpSpPr>
          <p:pic>
            <p:nvPicPr>
              <p:cNvPr id="181" name="Picture 1085" descr="montaggio_bianco"/>
              <p:cNvPicPr>
                <a:picLocks noChangeAspect="1" noChangeArrowheads="1"/>
              </p:cNvPicPr>
              <p:nvPr/>
            </p:nvPicPr>
            <p:blipFill>
              <a:blip r:embed="rId8"/>
              <a:srcRect l="29387" t="6792" r="29387" b="3395"/>
              <a:stretch>
                <a:fillRect/>
              </a:stretch>
            </p:blipFill>
            <p:spPr bwMode="auto">
              <a:xfrm>
                <a:off x="12704" y="2403"/>
                <a:ext cx="2263" cy="3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2" name="Picture 1086" descr="pro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073" y="2472"/>
                <a:ext cx="1465" cy="844"/>
              </a:xfrm>
              <a:prstGeom prst="rect">
                <a:avLst/>
              </a:prstGeom>
              <a:noFill/>
            </p:spPr>
          </p:pic>
          <p:sp>
            <p:nvSpPr>
              <p:cNvPr id="183" name="Freeform 1087"/>
              <p:cNvSpPr>
                <a:spLocks/>
              </p:cNvSpPr>
              <p:nvPr/>
            </p:nvSpPr>
            <p:spPr bwMode="auto">
              <a:xfrm>
                <a:off x="13404" y="3788"/>
                <a:ext cx="862" cy="544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499" y="0"/>
                  </a:cxn>
                  <a:cxn ang="0">
                    <a:pos x="998" y="272"/>
                  </a:cxn>
                  <a:cxn ang="0">
                    <a:pos x="454" y="589"/>
                  </a:cxn>
                  <a:cxn ang="0">
                    <a:pos x="0" y="317"/>
                  </a:cxn>
                  <a:cxn ang="0">
                    <a:pos x="0" y="272"/>
                  </a:cxn>
                </a:cxnLst>
                <a:rect l="0" t="0" r="r" b="b"/>
                <a:pathLst>
                  <a:path w="998" h="589">
                    <a:moveTo>
                      <a:pt x="0" y="272"/>
                    </a:moveTo>
                    <a:lnTo>
                      <a:pt x="499" y="0"/>
                    </a:lnTo>
                    <a:lnTo>
                      <a:pt x="998" y="272"/>
                    </a:lnTo>
                    <a:lnTo>
                      <a:pt x="454" y="589"/>
                    </a:lnTo>
                    <a:lnTo>
                      <a:pt x="0" y="317"/>
                    </a:lnTo>
                    <a:lnTo>
                      <a:pt x="0" y="2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00CC"/>
                  </a:gs>
                  <a:gs pos="100000">
                    <a:srgbClr val="6600CC">
                      <a:gamma/>
                      <a:shade val="5451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91088" y="1169988"/>
            <a:ext cx="4038600" cy="2616200"/>
          </a:xfrm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066800"/>
          </a:xfrm>
        </p:spPr>
        <p:txBody>
          <a:bodyPr/>
          <a:lstStyle/>
          <a:p>
            <a:r>
              <a:rPr lang="en-US" smtClean="0"/>
              <a:t>New possibilities…</a:t>
            </a:r>
          </a:p>
        </p:txBody>
      </p:sp>
      <p:pic>
        <p:nvPicPr>
          <p:cNvPr id="2355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57250" y="2928938"/>
            <a:ext cx="4830763" cy="2982912"/>
          </a:xfrm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5000625"/>
            <a:ext cx="2028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Cosmic</a:t>
            </a:r>
            <a:r>
              <a:rPr lang="pt-PT" dirty="0" smtClean="0"/>
              <a:t> </a:t>
            </a:r>
            <a:r>
              <a:rPr lang="pt-PT" dirty="0" err="1" smtClean="0"/>
              <a:t>Rays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85926"/>
            <a:ext cx="3956342" cy="3195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cosmic_spectre"/>
          <p:cNvPicPr>
            <a:picLocks noChangeAspect="1" noChangeArrowheads="1"/>
          </p:cNvPicPr>
          <p:nvPr/>
        </p:nvPicPr>
        <p:blipFill>
          <a:blip r:embed="rId4"/>
          <a:srcRect t="5263"/>
          <a:stretch>
            <a:fillRect/>
          </a:stretch>
        </p:blipFill>
        <p:spPr>
          <a:xfrm>
            <a:off x="197170" y="808829"/>
            <a:ext cx="4031903" cy="519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Cosmic</a:t>
            </a:r>
            <a:r>
              <a:rPr lang="pt-PT" dirty="0" smtClean="0"/>
              <a:t> </a:t>
            </a:r>
            <a:r>
              <a:rPr lang="pt-PT" dirty="0" err="1" smtClean="0"/>
              <a:t>Rays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7158" y="714356"/>
            <a:ext cx="4714908" cy="571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Rspectrum_hill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12" y="714356"/>
            <a:ext cx="4686912" cy="571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0529" y="1853515"/>
            <a:ext cx="3956342" cy="3195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 smtClean="0"/>
              <a:t>Extensive</a:t>
            </a:r>
            <a:r>
              <a:rPr lang="pt-PT" dirty="0" smtClean="0"/>
              <a:t> Air </a:t>
            </a:r>
            <a:r>
              <a:rPr lang="pt-PT" dirty="0" err="1" smtClean="0"/>
              <a:t>Showers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7"/>
              </a:clrFrom>
              <a:clrTo>
                <a:srgbClr val="FFFF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142984"/>
            <a:ext cx="437804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as-t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3711" y="1208083"/>
            <a:ext cx="4154569" cy="379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Gamma </a:t>
            </a:r>
            <a:r>
              <a:rPr lang="pt-PT" dirty="0" err="1" smtClean="0"/>
              <a:t>Rays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4098" name="Picture 2" descr="C:\PEDJOR\TeseDout\Support\CR\gammaSpectr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29" y="928670"/>
            <a:ext cx="4522871" cy="3520292"/>
          </a:xfrm>
          <a:prstGeom prst="rect">
            <a:avLst/>
          </a:prstGeom>
          <a:noFill/>
        </p:spPr>
      </p:pic>
      <p:pic>
        <p:nvPicPr>
          <p:cNvPr id="7" name="Picture 6" descr="CR_GammaTeV_Sky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500174"/>
            <a:ext cx="3629031" cy="1708909"/>
          </a:xfrm>
          <a:prstGeom prst="rect">
            <a:avLst/>
          </a:prstGeom>
        </p:spPr>
      </p:pic>
      <p:pic>
        <p:nvPicPr>
          <p:cNvPr id="4100" name="Picture 4" descr="http://www.seascallop.com/Crab%20Nebulae%20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405928"/>
            <a:ext cx="3282967" cy="34520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768" y="6519446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 smtClean="0">
                <a:solidFill>
                  <a:schemeClr val="bg1"/>
                </a:solidFill>
              </a:rPr>
              <a:t>Crab</a:t>
            </a:r>
            <a:r>
              <a:rPr lang="pt-PT" sz="1400" dirty="0" smtClean="0">
                <a:solidFill>
                  <a:schemeClr val="bg1"/>
                </a:solidFill>
              </a:rPr>
              <a:t> </a:t>
            </a:r>
            <a:r>
              <a:rPr lang="pt-PT" sz="1400" dirty="0" err="1" smtClean="0">
                <a:solidFill>
                  <a:schemeClr val="bg1"/>
                </a:solidFill>
              </a:rPr>
              <a:t>Nebulae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Arruda2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487" y="3643314"/>
            <a:ext cx="1919025" cy="289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IMG_3109.JPG"/>
          <p:cNvPicPr>
            <a:picLocks noChangeAspect="1"/>
          </p:cNvPicPr>
          <p:nvPr/>
        </p:nvPicPr>
        <p:blipFill>
          <a:blip r:embed="rId2" cstate="print"/>
          <a:srcRect l="5714" t="12857" r="8571" b="9999"/>
          <a:stretch>
            <a:fillRect/>
          </a:stretch>
        </p:blipFill>
        <p:spPr>
          <a:xfrm>
            <a:off x="214282" y="857232"/>
            <a:ext cx="4286280" cy="2571768"/>
          </a:xfrm>
          <a:prstGeom prst="rect">
            <a:avLst/>
          </a:prstGeom>
        </p:spPr>
      </p:pic>
      <p:pic>
        <p:nvPicPr>
          <p:cNvPr id="7" name="Picture 6" descr="IMG_3119.JPG"/>
          <p:cNvPicPr>
            <a:picLocks noChangeAspect="1"/>
          </p:cNvPicPr>
          <p:nvPr/>
        </p:nvPicPr>
        <p:blipFill>
          <a:blip r:embed="rId3" cstate="print"/>
          <a:srcRect l="15714" t="19286" r="5714" b="14285"/>
          <a:stretch>
            <a:fillRect/>
          </a:stretch>
        </p:blipFill>
        <p:spPr>
          <a:xfrm>
            <a:off x="0" y="3643290"/>
            <a:ext cx="5069794" cy="2857520"/>
          </a:xfrm>
          <a:prstGeom prst="rect">
            <a:avLst/>
          </a:prstGeom>
        </p:spPr>
      </p:pic>
      <p:pic>
        <p:nvPicPr>
          <p:cNvPr id="8" name="Picture 7" descr="IMG_3126.JPG"/>
          <p:cNvPicPr>
            <a:picLocks noChangeAspect="1"/>
          </p:cNvPicPr>
          <p:nvPr/>
        </p:nvPicPr>
        <p:blipFill>
          <a:blip r:embed="rId4" cstate="print"/>
          <a:srcRect l="24219" t="39453" r="32812" b="23047"/>
          <a:stretch>
            <a:fillRect/>
          </a:stretch>
        </p:blipFill>
        <p:spPr>
          <a:xfrm>
            <a:off x="4929190" y="3929066"/>
            <a:ext cx="3929090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3125.JPG"/>
          <p:cNvPicPr>
            <a:picLocks noChangeAspect="1"/>
          </p:cNvPicPr>
          <p:nvPr/>
        </p:nvPicPr>
        <p:blipFill>
          <a:blip r:embed="rId5" cstate="print"/>
          <a:srcRect l="38204" t="35821" r="27421" b="32538"/>
          <a:stretch>
            <a:fillRect/>
          </a:stretch>
        </p:blipFill>
        <p:spPr>
          <a:xfrm>
            <a:off x="4971563" y="1214446"/>
            <a:ext cx="3958155" cy="2428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counterProDac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618719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rodac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6275" y="1460500"/>
            <a:ext cx="7197725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00108"/>
            <a:ext cx="6899829" cy="532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 descr="FDTel"/>
          <p:cNvPicPr>
            <a:picLocks noChangeAspect="1" noChangeArrowheads="1"/>
          </p:cNvPicPr>
          <p:nvPr/>
        </p:nvPicPr>
        <p:blipFill>
          <a:blip r:embed="rId3"/>
          <a:srcRect t="9052"/>
          <a:stretch>
            <a:fillRect/>
          </a:stretch>
        </p:blipFill>
        <p:spPr bwMode="auto">
          <a:xfrm>
            <a:off x="1571604" y="1071546"/>
            <a:ext cx="6000792" cy="5772304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z="2400" b="1" smtClean="0">
                <a:latin typeface="Calibri" pitchFamily="34" charset="0"/>
              </a:rPr>
              <a:t>IST, 14/01/2009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z="2400" b="1" smtClean="0">
                <a:latin typeface="Calibri" pitchFamily="34" charset="0"/>
              </a:rPr>
              <a:pPr/>
              <a:t>7</a:t>
            </a:fld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z="2400" b="1" smtClean="0">
                <a:latin typeface="Calibri" pitchFamily="34" charset="0"/>
              </a:rPr>
              <a:t>Pedro Assis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libri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endParaRPr lang="pt-PT" sz="2400" b="1" dirty="0" smtClean="0">
              <a:latin typeface="Calibri" pitchFamily="34" charset="0"/>
            </a:endParaRPr>
          </a:p>
          <a:p>
            <a:r>
              <a:rPr lang="pt-PT" sz="2400" b="1" dirty="0" smtClean="0">
                <a:latin typeface="Calibri" pitchFamily="34" charset="0"/>
              </a:rPr>
              <a:t>DAQ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2428860" y="1357298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ULTRA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2428860" y="2143116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TRC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2428860" y="571480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LIP-PAD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643438" y="4071942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EUSO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4643438" y="4857760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GAW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643702" y="1142984"/>
            <a:ext cx="2286016" cy="2214578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8" grpId="0" animBg="1"/>
      <p:bldP spid="11" grpId="0" animBg="1"/>
      <p:bldP spid="12" grpId="0" animBg="1"/>
      <p:bldP spid="13" grpId="0" animBg="1"/>
      <p:bldP spid="17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ettfilter"/>
          <p:cNvPicPr>
            <a:picLocks noChangeAspect="1" noChangeArrowheads="1"/>
          </p:cNvPicPr>
          <p:nvPr/>
        </p:nvPicPr>
        <p:blipFill>
          <a:blip r:embed="rId3"/>
          <a:srcRect t="3714"/>
          <a:stretch>
            <a:fillRect/>
          </a:stretch>
        </p:blipFill>
        <p:spPr bwMode="auto">
          <a:xfrm>
            <a:off x="0" y="3789363"/>
            <a:ext cx="3675063" cy="3744912"/>
          </a:xfrm>
          <a:prstGeom prst="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2703"/>
          <a:stretch>
            <a:fillRect/>
          </a:stretch>
        </p:blipFill>
        <p:spPr bwMode="auto">
          <a:xfrm rot="11637231">
            <a:off x="5724525" y="673100"/>
            <a:ext cx="3384550" cy="5113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738" y="595311"/>
            <a:ext cx="2189162" cy="2690813"/>
            <a:chOff x="197" y="-11"/>
            <a:chExt cx="1379" cy="1695"/>
          </a:xfrm>
        </p:grpSpPr>
        <p:pic>
          <p:nvPicPr>
            <p:cNvPr id="94213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7446" t="14877" r="29756" b="29521"/>
            <a:stretch>
              <a:fillRect/>
            </a:stretch>
          </p:blipFill>
          <p:spPr bwMode="auto">
            <a:xfrm>
              <a:off x="340" y="-11"/>
              <a:ext cx="1236" cy="16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4214" name="Rectangle 6"/>
            <p:cNvSpPr>
              <a:spLocks noChangeArrowheads="1"/>
            </p:cNvSpPr>
            <p:nvPr/>
          </p:nvSpPr>
          <p:spPr bwMode="auto">
            <a:xfrm rot="-613330">
              <a:off x="197" y="141"/>
              <a:ext cx="681" cy="15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9756" t="9920" r="29756" b="9920"/>
          <a:stretch>
            <a:fillRect/>
          </a:stretch>
        </p:blipFill>
        <p:spPr bwMode="auto">
          <a:xfrm>
            <a:off x="179389" y="459610"/>
            <a:ext cx="1463654" cy="3483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4216" name="Picture 8" descr="element2-new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18" r="29630"/>
          <a:stretch>
            <a:fillRect/>
          </a:stretch>
        </p:blipFill>
        <p:spPr bwMode="auto">
          <a:xfrm>
            <a:off x="5940425" y="4267200"/>
            <a:ext cx="1908175" cy="2590800"/>
          </a:xfrm>
          <a:prstGeom prst="rect">
            <a:avLst/>
          </a:prstGeom>
          <a:noFill/>
        </p:spPr>
      </p:pic>
      <p:pic>
        <p:nvPicPr>
          <p:cNvPr id="94219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40063" flipH="1">
            <a:off x="4067175" y="1557338"/>
            <a:ext cx="2660650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4220" name="Rectangle 1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pieces…</a:t>
            </a:r>
            <a:endParaRPr lang="en-GB" smtClean="0"/>
          </a:p>
        </p:txBody>
      </p:sp>
      <p:pic>
        <p:nvPicPr>
          <p:cNvPr id="11" name="Picture 6" descr="C:\Documents and Settings\bernardo\Desktop\TalkImg\Lens24Petals.gif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82" b="13782"/>
          <a:stretch>
            <a:fillRect/>
          </a:stretch>
        </p:blipFill>
        <p:spPr bwMode="auto">
          <a:xfrm>
            <a:off x="2000232" y="571480"/>
            <a:ext cx="2212975" cy="2424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AllNoCam.png"/>
          <p:cNvPicPr>
            <a:picLocks noChangeAspect="1"/>
          </p:cNvPicPr>
          <p:nvPr/>
        </p:nvPicPr>
        <p:blipFill>
          <a:blip r:embed="rId2"/>
          <a:srcRect t="7974" r="7692"/>
          <a:stretch>
            <a:fillRect/>
          </a:stretch>
        </p:blipFill>
        <p:spPr>
          <a:xfrm>
            <a:off x="-32" y="1071546"/>
            <a:ext cx="6000792" cy="5771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AllNoCamNoLensInd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llNoCamOnlyLensIndi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llNoCamIndi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DistNoC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09" y="1000108"/>
            <a:ext cx="4043385" cy="2716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istNoCamZO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95" y="1069206"/>
            <a:ext cx="4043385" cy="2716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umulNoCamNormalizedTOT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575" y="3786190"/>
            <a:ext cx="4414849" cy="283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AllNoCamNoLensInd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llNoLensIndi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64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llIndi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43182"/>
            <a:ext cx="3780472" cy="364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Eff_Gap_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429000"/>
            <a:ext cx="3780472" cy="2426970"/>
          </a:xfrm>
          <a:prstGeom prst="rect">
            <a:avLst/>
          </a:prstGeom>
        </p:spPr>
      </p:pic>
      <p:pic>
        <p:nvPicPr>
          <p:cNvPr id="7" name="Picture 6" descr="Eff_Gap_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429000"/>
            <a:ext cx="3780472" cy="2426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CumulCamA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443313"/>
            <a:ext cx="3780472" cy="2540318"/>
          </a:xfrm>
          <a:prstGeom prst="rect">
            <a:avLst/>
          </a:prstGeom>
        </p:spPr>
      </p:pic>
      <p:pic>
        <p:nvPicPr>
          <p:cNvPr id="7" name="Picture 6" descr="CumulCamProfi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6" y="3406343"/>
            <a:ext cx="3780472" cy="2540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SpotTeseAbsolute_G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2" y="4071942"/>
            <a:ext cx="5400675" cy="2457450"/>
          </a:xfrm>
          <a:prstGeom prst="rect">
            <a:avLst/>
          </a:prstGeom>
        </p:spPr>
      </p:pic>
      <p:pic>
        <p:nvPicPr>
          <p:cNvPr id="7" name="Picture 6" descr="SpotZoomTe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357298"/>
            <a:ext cx="5400675" cy="249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MEffPixel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0" y="3829065"/>
            <a:ext cx="3240405" cy="2177415"/>
          </a:xfrm>
          <a:prstGeom prst="rect">
            <a:avLst/>
          </a:prstGeom>
        </p:spPr>
      </p:pic>
      <p:pic>
        <p:nvPicPr>
          <p:cNvPr id="7" name="Picture 6" descr="MEffMercedesl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786190"/>
            <a:ext cx="3240405" cy="217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05camera_data_las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4572000" cy="3854723"/>
          </a:xfrm>
          <a:prstGeom prst="rect">
            <a:avLst/>
          </a:prstGeom>
        </p:spPr>
      </p:pic>
      <p:pic>
        <p:nvPicPr>
          <p:cNvPr id="7" name="Picture 6" descr="05camera_data_laser.png"/>
          <p:cNvPicPr>
            <a:picLocks noChangeAspect="1"/>
          </p:cNvPicPr>
          <p:nvPr/>
        </p:nvPicPr>
        <p:blipFill>
          <a:blip r:embed="rId2"/>
          <a:srcRect l="51064" t="33151" r="34042" b="34042"/>
          <a:stretch>
            <a:fillRect/>
          </a:stretch>
        </p:blipFill>
        <p:spPr>
          <a:xfrm>
            <a:off x="1071538" y="1306271"/>
            <a:ext cx="2286016" cy="4245458"/>
          </a:xfrm>
          <a:prstGeom prst="rect">
            <a:avLst/>
          </a:prstGeom>
        </p:spPr>
      </p:pic>
      <p:pic>
        <p:nvPicPr>
          <p:cNvPr id="8" name="Picture 7" descr="03perfil_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371" y="1774026"/>
            <a:ext cx="4932629" cy="3309947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071678"/>
            <a:ext cx="6081713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40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z="2400" b="1" smtClean="0">
                <a:latin typeface="Calibri" pitchFamily="34" charset="0"/>
              </a:rPr>
              <a:t>IST, 14/01/2009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z="2400" b="1" smtClean="0">
                <a:latin typeface="Calibri" pitchFamily="34" charset="0"/>
              </a:rPr>
              <a:pPr/>
              <a:t>8</a:t>
            </a:fld>
            <a:endParaRPr lang="en-US" sz="2400" b="1" dirty="0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z="2400" b="1" smtClean="0">
                <a:latin typeface="Calibri" pitchFamily="34" charset="0"/>
              </a:rPr>
              <a:t>Pedro Assis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 Diagonal Corner Rectangle 13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endParaRPr lang="pt-PT" sz="2400" b="1" dirty="0" smtClean="0">
              <a:latin typeface="Calibri" pitchFamily="34" charset="0"/>
            </a:endParaRPr>
          </a:p>
          <a:p>
            <a:r>
              <a:rPr lang="pt-PT" sz="2400" b="1" dirty="0" smtClean="0">
                <a:latin typeface="Calibri" pitchFamily="34" charset="0"/>
              </a:rPr>
              <a:t>DAQ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2428860" y="1357298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ULTRA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2428860" y="2143116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TRC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2428860" y="571480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LIP-PAD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2857488" y="3214686"/>
            <a:ext cx="3429024" cy="2500330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pt-PT" sz="2400" b="1" dirty="0" err="1" smtClean="0">
                <a:latin typeface="Calibri" pitchFamily="34" charset="0"/>
              </a:rPr>
              <a:t>Trigger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r>
              <a:rPr lang="pt-PT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643438" y="4071942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EUSO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4643438" y="4857760"/>
            <a:ext cx="1428760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GAW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2714612" y="3214686"/>
            <a:ext cx="1643074" cy="92869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 smtClean="0">
                <a:solidFill>
                  <a:srgbClr val="BB6126"/>
                </a:solidFill>
                <a:latin typeface="Calibri" pitchFamily="34" charset="0"/>
              </a:rPr>
              <a:t>E-CRLab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6643702" y="1142984"/>
            <a:ext cx="2286016" cy="2214578"/>
          </a:xfrm>
          <a:prstGeom prst="round2DiagRect">
            <a:avLst>
              <a:gd name="adj1" fmla="val 26781"/>
              <a:gd name="adj2" fmla="val 0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t-PT" sz="2400" b="1" dirty="0" smtClean="0">
                <a:latin typeface="Calibri" pitchFamily="34" charset="0"/>
              </a:rPr>
              <a:t>Auger </a:t>
            </a:r>
          </a:p>
          <a:p>
            <a:pPr algn="ctr"/>
            <a:r>
              <a:rPr lang="pt-PT" sz="2400" b="1" dirty="0" err="1" smtClean="0">
                <a:latin typeface="Calibri" pitchFamily="34" charset="0"/>
              </a:rPr>
              <a:t>Fluorescence</a:t>
            </a:r>
            <a:r>
              <a:rPr lang="pt-PT" sz="2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pt-PT" sz="2400" b="1" dirty="0" smtClean="0">
                <a:latin typeface="Calibri" pitchFamily="34" charset="0"/>
              </a:rPr>
              <a:t>Detector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libri" pitchFamily="34" charset="0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142844" y="285728"/>
            <a:ext cx="3857652" cy="3857652"/>
          </a:xfrm>
          <a:prstGeom prst="round2DiagRect">
            <a:avLst>
              <a:gd name="adj1" fmla="val 0"/>
              <a:gd name="adj2" fmla="val 25849"/>
            </a:avLst>
          </a:prstGeom>
          <a:solidFill>
            <a:srgbClr val="F39D03">
              <a:alpha val="50000"/>
            </a:srgbClr>
          </a:solidFill>
          <a:ln>
            <a:solidFill>
              <a:srgbClr val="BB6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pt-PT" sz="2400" b="1" dirty="0" err="1" smtClean="0">
                <a:latin typeface="Calibri" pitchFamily="34" charset="0"/>
              </a:rPr>
              <a:t>Autonomous</a:t>
            </a:r>
            <a:endParaRPr lang="pt-PT" sz="2400" b="1" dirty="0" smtClean="0">
              <a:latin typeface="Calibri" pitchFamily="34" charset="0"/>
            </a:endParaRPr>
          </a:p>
          <a:p>
            <a:r>
              <a:rPr lang="pt-PT" sz="2400" b="1" dirty="0" smtClean="0">
                <a:latin typeface="Calibri" pitchFamily="34" charset="0"/>
              </a:rPr>
              <a:t>DAQ</a:t>
            </a:r>
          </a:p>
          <a:p>
            <a:r>
              <a:rPr lang="pt-PT" sz="2400" b="1" dirty="0" err="1" smtClean="0">
                <a:latin typeface="Calibri" pitchFamily="34" charset="0"/>
              </a:rPr>
              <a:t>Systems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2428860" y="1357298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ULTRA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2428860" y="2143116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TRC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  <p:sp>
        <p:nvSpPr>
          <p:cNvPr id="24" name="Round Diagonal Corner Rectangle 23"/>
          <p:cNvSpPr/>
          <p:nvPr/>
        </p:nvSpPr>
        <p:spPr>
          <a:xfrm>
            <a:off x="2428860" y="571480"/>
            <a:ext cx="1428760" cy="71438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smtClean="0">
                <a:solidFill>
                  <a:srgbClr val="BB6126"/>
                </a:solidFill>
                <a:latin typeface="Calibri" pitchFamily="34" charset="0"/>
              </a:rPr>
              <a:t>LIP-PAD</a:t>
            </a:r>
            <a:endParaRPr lang="en-US" sz="2400" b="1" dirty="0">
              <a:solidFill>
                <a:srgbClr val="BB612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07all_prof_laser_d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48" y="1085395"/>
            <a:ext cx="5195904" cy="3486613"/>
          </a:xfrm>
          <a:prstGeom prst="rect">
            <a:avLst/>
          </a:prstGeom>
        </p:spPr>
      </p:pic>
      <p:pic>
        <p:nvPicPr>
          <p:cNvPr id="7" name="Picture 6" descr="08OqueTuQuiser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4207940"/>
            <a:ext cx="3669521" cy="2444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5" descr="OGFD_ProfileMercedeseffsNOscal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1810"/>
            <a:ext cx="4526280" cy="3497580"/>
          </a:xfrm>
          <a:prstGeom prst="rect">
            <a:avLst/>
          </a:prstGeom>
        </p:spPr>
      </p:pic>
      <p:pic>
        <p:nvPicPr>
          <p:cNvPr id="7" name="Picture 6" descr="OGFD_ProfileMercedeseff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71810"/>
            <a:ext cx="4526280" cy="3497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Results ULTRA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Results in Capo Granitola</a:t>
            </a:r>
            <a:endParaRPr 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4 LIP-PAD boards in a PC</a:t>
            </a: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160771" name="Picture 3" descr="placa_tr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2852738"/>
            <a:ext cx="935038" cy="682625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11413" y="4176713"/>
            <a:ext cx="1944687" cy="1911350"/>
            <a:chOff x="1519" y="2631"/>
            <a:chExt cx="1225" cy="1204"/>
          </a:xfrm>
        </p:grpSpPr>
        <p:sp>
          <p:nvSpPr>
            <p:cNvPr id="160773" name="Text Box 5"/>
            <p:cNvSpPr txBox="1">
              <a:spLocks noChangeArrowheads="1"/>
            </p:cNvSpPr>
            <p:nvPr/>
          </p:nvSpPr>
          <p:spPr bwMode="auto">
            <a:xfrm>
              <a:off x="1519" y="3067"/>
              <a:ext cx="1225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Tx/>
                <a:buChar char="•"/>
              </a:pPr>
              <a:r>
                <a:rPr lang="pt-PT" sz="2000">
                  <a:solidFill>
                    <a:srgbClr val="FF9900"/>
                  </a:solidFill>
                  <a:latin typeface="Times New Roman" pitchFamily="18" charset="0"/>
                </a:rPr>
                <a:t>Decides trigger condition</a:t>
              </a:r>
            </a:p>
            <a:p>
              <a:pPr algn="ctr" eaLnBrk="1" hangingPunct="1">
                <a:buFontTx/>
                <a:buChar char="•"/>
              </a:pPr>
              <a:r>
                <a:rPr lang="pt-PT" sz="2000">
                  <a:solidFill>
                    <a:srgbClr val="FF9900"/>
                  </a:solidFill>
                  <a:latin typeface="Times New Roman" pitchFamily="18" charset="0"/>
                </a:rPr>
                <a:t>Sends trigger to slave </a:t>
              </a:r>
              <a:endParaRPr lang="en-US" sz="2000">
                <a:solidFill>
                  <a:srgbClr val="FF9900"/>
                </a:solidFill>
                <a:latin typeface="Times New Roman" pitchFamily="18" charset="0"/>
              </a:endParaRPr>
            </a:p>
          </p:txBody>
        </p:sp>
        <p:sp>
          <p:nvSpPr>
            <p:cNvPr id="16077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613" y="2631"/>
              <a:ext cx="1036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latin typeface="Arial Black"/>
                </a:rPr>
                <a:t>MASTER</a:t>
              </a:r>
            </a:p>
          </p:txBody>
        </p:sp>
      </p:grpSp>
      <p:sp>
        <p:nvSpPr>
          <p:cNvPr id="160775" name="Line 7"/>
          <p:cNvSpPr>
            <a:spLocks noChangeShapeType="1"/>
          </p:cNvSpPr>
          <p:nvPr/>
        </p:nvSpPr>
        <p:spPr bwMode="auto">
          <a:xfrm>
            <a:off x="611188" y="1989138"/>
            <a:ext cx="7777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0776" name="Picture 8" descr="placa_tr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852738"/>
            <a:ext cx="935037" cy="682625"/>
          </a:xfrm>
          <a:prstGeom prst="rect">
            <a:avLst/>
          </a:prstGeom>
          <a:noFill/>
        </p:spPr>
      </p:pic>
      <p:pic>
        <p:nvPicPr>
          <p:cNvPr id="160777" name="Picture 9" descr="placa_tr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025" y="2852738"/>
            <a:ext cx="935038" cy="682625"/>
          </a:xfrm>
          <a:prstGeom prst="rect">
            <a:avLst/>
          </a:prstGeom>
          <a:noFill/>
        </p:spPr>
      </p:pic>
      <p:pic>
        <p:nvPicPr>
          <p:cNvPr id="160778" name="Picture 10" descr="placa_tr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425" y="2852738"/>
            <a:ext cx="935038" cy="682625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23850" y="4176713"/>
            <a:ext cx="2016125" cy="1606550"/>
            <a:chOff x="204" y="2631"/>
            <a:chExt cx="1270" cy="1012"/>
          </a:xfrm>
        </p:grpSpPr>
        <p:sp>
          <p:nvSpPr>
            <p:cNvPr id="160780" name="Text Box 12"/>
            <p:cNvSpPr txBox="1">
              <a:spLocks noChangeArrowheads="1"/>
            </p:cNvSpPr>
            <p:nvPr/>
          </p:nvSpPr>
          <p:spPr bwMode="auto">
            <a:xfrm>
              <a:off x="204" y="3067"/>
              <a:ext cx="127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Tx/>
                <a:buChar char="•"/>
              </a:pPr>
              <a:r>
                <a:rPr lang="pt-PT" sz="2000">
                  <a:latin typeface="Times New Roman" pitchFamily="18" charset="0"/>
                </a:rPr>
                <a:t>Trigger is received from MASTER LIP-PAD 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160781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49" y="2631"/>
              <a:ext cx="1036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SLAVE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572000" y="4176713"/>
            <a:ext cx="2016125" cy="1606550"/>
            <a:chOff x="2880" y="2631"/>
            <a:chExt cx="1270" cy="1012"/>
          </a:xfrm>
        </p:grpSpPr>
        <p:sp>
          <p:nvSpPr>
            <p:cNvPr id="160783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2971" y="2631"/>
              <a:ext cx="1036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SLAVE</a:t>
              </a:r>
            </a:p>
          </p:txBody>
        </p:sp>
        <p:sp>
          <p:nvSpPr>
            <p:cNvPr id="160784" name="Text Box 16"/>
            <p:cNvSpPr txBox="1">
              <a:spLocks noChangeArrowheads="1"/>
            </p:cNvSpPr>
            <p:nvPr/>
          </p:nvSpPr>
          <p:spPr bwMode="auto">
            <a:xfrm>
              <a:off x="2880" y="3067"/>
              <a:ext cx="127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Tx/>
                <a:buChar char="•"/>
              </a:pPr>
              <a:r>
                <a:rPr lang="pt-PT" sz="2000">
                  <a:latin typeface="Times New Roman" pitchFamily="18" charset="0"/>
                </a:rPr>
                <a:t>Trigger is received from MASTER LIP-PAD 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877050" y="4176713"/>
            <a:ext cx="2016125" cy="1606550"/>
            <a:chOff x="4332" y="2631"/>
            <a:chExt cx="1270" cy="1012"/>
          </a:xfrm>
        </p:grpSpPr>
        <p:sp>
          <p:nvSpPr>
            <p:cNvPr id="16078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4377" y="2631"/>
              <a:ext cx="1036" cy="3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SLAVE</a:t>
              </a:r>
            </a:p>
          </p:txBody>
        </p:sp>
        <p:sp>
          <p:nvSpPr>
            <p:cNvPr id="160787" name="Text Box 19"/>
            <p:cNvSpPr txBox="1">
              <a:spLocks noChangeArrowheads="1"/>
            </p:cNvSpPr>
            <p:nvPr/>
          </p:nvSpPr>
          <p:spPr bwMode="auto">
            <a:xfrm>
              <a:off x="4332" y="3067"/>
              <a:ext cx="127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Tx/>
                <a:buChar char="•"/>
              </a:pPr>
              <a:r>
                <a:rPr lang="pt-PT" sz="2000">
                  <a:latin typeface="Times New Roman" pitchFamily="18" charset="0"/>
                </a:rPr>
                <a:t>Trigger is received from MASTER LIP-PAD 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160788" name="Line 20"/>
          <p:cNvSpPr>
            <a:spLocks noChangeShapeType="1"/>
          </p:cNvSpPr>
          <p:nvPr/>
        </p:nvSpPr>
        <p:spPr bwMode="auto">
          <a:xfrm flipV="1">
            <a:off x="3348038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89" name="Line 21"/>
          <p:cNvSpPr>
            <a:spLocks noChangeShapeType="1"/>
          </p:cNvSpPr>
          <p:nvPr/>
        </p:nvSpPr>
        <p:spPr bwMode="auto">
          <a:xfrm flipV="1">
            <a:off x="1187450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0" name="Line 22"/>
          <p:cNvSpPr>
            <a:spLocks noChangeShapeType="1"/>
          </p:cNvSpPr>
          <p:nvPr/>
        </p:nvSpPr>
        <p:spPr bwMode="auto">
          <a:xfrm flipV="1">
            <a:off x="5580063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1" name="Line 23"/>
          <p:cNvSpPr>
            <a:spLocks noChangeShapeType="1"/>
          </p:cNvSpPr>
          <p:nvPr/>
        </p:nvSpPr>
        <p:spPr bwMode="auto">
          <a:xfrm flipV="1">
            <a:off x="7740650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2" name="Text Box 24"/>
          <p:cNvSpPr txBox="1">
            <a:spLocks noChangeArrowheads="1"/>
          </p:cNvSpPr>
          <p:nvPr/>
        </p:nvSpPr>
        <p:spPr bwMode="auto">
          <a:xfrm>
            <a:off x="0" y="1557338"/>
            <a:ext cx="164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t-PT" sz="2400">
                <a:latin typeface="Times New Roman" pitchFamily="18" charset="0"/>
              </a:rPr>
              <a:t>Trigger Bus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0793" name="Line 25"/>
          <p:cNvSpPr>
            <a:spLocks noChangeShapeType="1"/>
          </p:cNvSpPr>
          <p:nvPr/>
        </p:nvSpPr>
        <p:spPr bwMode="auto">
          <a:xfrm flipV="1">
            <a:off x="3348038" y="2060575"/>
            <a:ext cx="0" cy="6477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4" name="Line 26"/>
          <p:cNvSpPr>
            <a:spLocks noChangeShapeType="1"/>
          </p:cNvSpPr>
          <p:nvPr/>
        </p:nvSpPr>
        <p:spPr bwMode="auto">
          <a:xfrm flipV="1">
            <a:off x="1187450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5" name="Line 27"/>
          <p:cNvSpPr>
            <a:spLocks noChangeShapeType="1"/>
          </p:cNvSpPr>
          <p:nvPr/>
        </p:nvSpPr>
        <p:spPr bwMode="auto">
          <a:xfrm flipV="1">
            <a:off x="5580063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6" name="Line 28"/>
          <p:cNvSpPr>
            <a:spLocks noChangeShapeType="1"/>
          </p:cNvSpPr>
          <p:nvPr/>
        </p:nvSpPr>
        <p:spPr bwMode="auto">
          <a:xfrm flipV="1">
            <a:off x="7740650" y="20605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7" name="Rectangle 29"/>
          <p:cNvSpPr>
            <a:spLocks noChangeArrowheads="1"/>
          </p:cNvSpPr>
          <p:nvPr/>
        </p:nvSpPr>
        <p:spPr bwMode="auto">
          <a:xfrm>
            <a:off x="73025" y="71438"/>
            <a:ext cx="2843213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eaLnBrk="1" hangingPunct="1"/>
            <a:r>
              <a:rPr lang="pt-PT"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DAQ system</a:t>
            </a:r>
            <a:endParaRPr lang="en-US" sz="40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0798" name="Text Box 30"/>
          <p:cNvSpPr txBox="1">
            <a:spLocks noChangeArrowheads="1"/>
          </p:cNvSpPr>
          <p:nvPr/>
        </p:nvSpPr>
        <p:spPr bwMode="auto">
          <a:xfrm>
            <a:off x="611188" y="6327775"/>
            <a:ext cx="13049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400" b="1">
                <a:solidFill>
                  <a:srgbClr val="FF0000"/>
                </a:solidFill>
              </a:rPr>
              <a:t>UVscope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0799" name="Text Box 31"/>
          <p:cNvSpPr txBox="1">
            <a:spLocks noChangeArrowheads="1"/>
          </p:cNvSpPr>
          <p:nvPr/>
        </p:nvSpPr>
        <p:spPr bwMode="auto">
          <a:xfrm>
            <a:off x="2703513" y="6327775"/>
            <a:ext cx="1270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400" b="1">
                <a:solidFill>
                  <a:srgbClr val="FF0000"/>
                </a:solidFill>
              </a:rPr>
              <a:t>ETscope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0800" name="Text Box 32"/>
          <p:cNvSpPr txBox="1">
            <a:spLocks noChangeArrowheads="1"/>
          </p:cNvSpPr>
          <p:nvPr/>
        </p:nvSpPr>
        <p:spPr bwMode="auto">
          <a:xfrm>
            <a:off x="5073650" y="6327775"/>
            <a:ext cx="1270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400" b="1">
                <a:solidFill>
                  <a:srgbClr val="FF0000"/>
                </a:solidFill>
              </a:rPr>
              <a:t>ETscope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0801" name="Text Box 33"/>
          <p:cNvSpPr txBox="1">
            <a:spLocks noChangeArrowheads="1"/>
          </p:cNvSpPr>
          <p:nvPr/>
        </p:nvSpPr>
        <p:spPr bwMode="auto">
          <a:xfrm>
            <a:off x="7305675" y="6327775"/>
            <a:ext cx="11858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pt-PT" sz="2400" b="1">
                <a:solidFill>
                  <a:srgbClr val="FF0000"/>
                </a:solidFill>
              </a:rPr>
              <a:t>Belenos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0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60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0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160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0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7" dur="500"/>
                                        <p:tgtEl>
                                          <p:spTgt spid="160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60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160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6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5" grpId="0" animBg="1"/>
      <p:bldP spid="160788" grpId="0" animBg="1"/>
      <p:bldP spid="160788" grpId="1" animBg="1"/>
      <p:bldP spid="160789" grpId="0" animBg="1"/>
      <p:bldP spid="160789" grpId="1" animBg="1"/>
      <p:bldP spid="160790" grpId="0" animBg="1"/>
      <p:bldP spid="160790" grpId="1" animBg="1"/>
      <p:bldP spid="160791" grpId="0" animBg="1"/>
      <p:bldP spid="160791" grpId="1" animBg="1"/>
      <p:bldP spid="160792" grpId="0"/>
      <p:bldP spid="160793" grpId="0" animBg="1"/>
      <p:bldP spid="160794" grpId="0" animBg="1"/>
      <p:bldP spid="160795" grpId="0" animBg="1"/>
      <p:bldP spid="160796" grpId="0" animBg="1"/>
      <p:bldP spid="160798" grpId="0"/>
      <p:bldP spid="160799" grpId="0"/>
      <p:bldP spid="160800" grpId="0"/>
      <p:bldP spid="16080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457200" y="33338"/>
            <a:ext cx="82296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UVscope signals</a:t>
            </a: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8" y="3933825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1133475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513" y="1149350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100" y="3929063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2260600" y="585788"/>
            <a:ext cx="457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(6 August 2005- UVscope w BG3. Ev # 104</a:t>
            </a:r>
          </a:p>
        </p:txBody>
      </p:sp>
      <p:sp>
        <p:nvSpPr>
          <p:cNvPr id="166920" name="Line 8"/>
          <p:cNvSpPr>
            <a:spLocks noChangeShapeType="1"/>
          </p:cNvSpPr>
          <p:nvPr/>
        </p:nvSpPr>
        <p:spPr bwMode="auto">
          <a:xfrm>
            <a:off x="831850" y="1449388"/>
            <a:ext cx="604838" cy="320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21" name="Text Box 9"/>
          <p:cNvSpPr txBox="1">
            <a:spLocks noChangeArrowheads="1"/>
          </p:cNvSpPr>
          <p:nvPr/>
        </p:nvSpPr>
        <p:spPr bwMode="auto">
          <a:xfrm>
            <a:off x="736600" y="1781175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/>
              <a:t>All Sc. saturated</a:t>
            </a:r>
          </a:p>
        </p:txBody>
      </p:sp>
      <p:sp>
        <p:nvSpPr>
          <p:cNvPr id="166922" name="Line 10"/>
          <p:cNvSpPr>
            <a:spLocks noChangeShapeType="1"/>
          </p:cNvSpPr>
          <p:nvPr/>
        </p:nvSpPr>
        <p:spPr bwMode="auto">
          <a:xfrm>
            <a:off x="5653088" y="1473200"/>
            <a:ext cx="962025" cy="17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5418138" y="1687513"/>
            <a:ext cx="1295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/>
              <a:t>Still central station saturated</a:t>
            </a:r>
          </a:p>
        </p:txBody>
      </p:sp>
      <p:pic>
        <p:nvPicPr>
          <p:cNvPr id="166924" name="Picture 12"/>
          <p:cNvPicPr>
            <a:picLocks noChangeAspect="1" noChangeArrowheads="1"/>
          </p:cNvPicPr>
          <p:nvPr/>
        </p:nvPicPr>
        <p:blipFill>
          <a:blip r:embed="rId6"/>
          <a:srcRect l="55612" t="7986" r="6448" b="51909"/>
          <a:stretch>
            <a:fillRect/>
          </a:stretch>
        </p:blipFill>
        <p:spPr bwMode="auto">
          <a:xfrm>
            <a:off x="6918325" y="5643563"/>
            <a:ext cx="15255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3921125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906838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57200" y="176213"/>
            <a:ext cx="82296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REAL signals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68300" y="792163"/>
            <a:ext cx="8621713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/>
              <a:t>Why?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/>
              <a:t> signals happen in the right place (in time)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/>
              <a:t> wrt  Belenos: 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t </a:t>
            </a:r>
            <a:r>
              <a:rPr lang="en-US" b="1" baseline="-25000"/>
              <a:t>measured</a:t>
            </a:r>
            <a:r>
              <a:rPr lang="en-US"/>
              <a:t> = 1195-892= 303 ns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t </a:t>
            </a:r>
            <a:r>
              <a:rPr lang="en-US" b="1" baseline="-25000">
                <a:sym typeface="Symbol" pitchFamily="18" charset="2"/>
              </a:rPr>
              <a:t>expected </a:t>
            </a:r>
            <a:r>
              <a:rPr lang="en-US">
                <a:sym typeface="Symbol" pitchFamily="18" charset="2"/>
              </a:rPr>
              <a:t> t (cable=50ns)+ t (tran. Time=90ns)+ tof(r/d=150ns)  290 ns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>
                <a:sym typeface="Symbol" pitchFamily="18" charset="2"/>
              </a:rPr>
              <a:t> wrt the expected signals in case of charged particle crossing the PMTs</a:t>
            </a:r>
          </a:p>
          <a:p>
            <a:pPr lvl="1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tof(r/d)</a:t>
            </a:r>
            <a:r>
              <a:rPr lang="en-US" b="1" baseline="-25000">
                <a:sym typeface="Symbol" pitchFamily="18" charset="2"/>
              </a:rPr>
              <a:t>50m</a:t>
            </a:r>
            <a:r>
              <a:rPr lang="en-US">
                <a:sym typeface="Symbol" pitchFamily="18" charset="2"/>
              </a:rPr>
              <a:t>  150 ns</a:t>
            </a:r>
          </a:p>
          <a:p>
            <a:pPr lvl="1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t </a:t>
            </a:r>
            <a:r>
              <a:rPr lang="en-US" b="1" baseline="-25000">
                <a:sym typeface="Symbol" pitchFamily="18" charset="2"/>
              </a:rPr>
              <a:t>measured</a:t>
            </a:r>
            <a:r>
              <a:rPr lang="en-US" b="1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– t </a:t>
            </a:r>
            <a:r>
              <a:rPr lang="en-US" b="1" baseline="-25000">
                <a:sym typeface="Symbol" pitchFamily="18" charset="2"/>
              </a:rPr>
              <a:t>expected </a:t>
            </a:r>
            <a:r>
              <a:rPr lang="en-US">
                <a:sym typeface="Symbol" pitchFamily="18" charset="2"/>
              </a:rPr>
              <a:t>  1195 ns – 1060 ns  140 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793750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2260600" y="230188"/>
            <a:ext cx="450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(8 June 2005- UVscope w/o BG3. Ev # 62)</a:t>
            </a:r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812800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3" y="4108450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2511425" y="3581400"/>
            <a:ext cx="450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(7 June 2005- UVscope w/o BG3. Ev # 72)</a:t>
            </a:r>
          </a:p>
        </p:txBody>
      </p:sp>
      <p:pic>
        <p:nvPicPr>
          <p:cNvPr id="1689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2325" y="4111625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793750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2428875" y="361950"/>
            <a:ext cx="488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(5 June 2005- UVscope w/o BG3. Ev # 67, 84)</a:t>
            </a: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804863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404813" y="238125"/>
            <a:ext cx="147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More ……. </a:t>
            </a:r>
          </a:p>
        </p:txBody>
      </p:sp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3" y="4108450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91" name="Line 7"/>
          <p:cNvSpPr>
            <a:spLocks noChangeShapeType="1"/>
          </p:cNvSpPr>
          <p:nvPr/>
        </p:nvSpPr>
        <p:spPr bwMode="auto">
          <a:xfrm flipH="1">
            <a:off x="2089150" y="1423988"/>
            <a:ext cx="355600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2338388" y="1092200"/>
            <a:ext cx="96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particle</a:t>
            </a:r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 flipH="1">
            <a:off x="1533525" y="4727575"/>
            <a:ext cx="355600" cy="4397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994" name="Text Box 10"/>
          <p:cNvSpPr txBox="1">
            <a:spLocks noChangeArrowheads="1"/>
          </p:cNvSpPr>
          <p:nvPr/>
        </p:nvSpPr>
        <p:spPr bwMode="auto">
          <a:xfrm>
            <a:off x="1663700" y="4383088"/>
            <a:ext cx="165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No belenos</a:t>
            </a:r>
          </a:p>
        </p:txBody>
      </p:sp>
      <p:pic>
        <p:nvPicPr>
          <p:cNvPr id="16999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2325" y="4094163"/>
            <a:ext cx="4467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96" name="Text Box 12"/>
          <p:cNvSpPr txBox="1">
            <a:spLocks noChangeArrowheads="1"/>
          </p:cNvSpPr>
          <p:nvPr/>
        </p:nvSpPr>
        <p:spPr bwMode="auto">
          <a:xfrm>
            <a:off x="3875088" y="3624263"/>
            <a:ext cx="2078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and so on  …….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255588" y="187325"/>
            <a:ext cx="855662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Very Preliminary attempt to correlate UVscope signals</a:t>
            </a:r>
          </a:p>
        </p:txBody>
      </p:sp>
      <p:graphicFrame>
        <p:nvGraphicFramePr>
          <p:cNvPr id="171011" name="Object 3"/>
          <p:cNvGraphicFramePr>
            <a:graphicFrameLocks noChangeAspect="1"/>
          </p:cNvGraphicFramePr>
          <p:nvPr/>
        </p:nvGraphicFramePr>
        <p:xfrm>
          <a:off x="495300" y="742950"/>
          <a:ext cx="8243888" cy="5561013"/>
        </p:xfrm>
        <a:graphic>
          <a:graphicData uri="http://schemas.openxmlformats.org/presentationml/2006/ole">
            <p:oleObj spid="_x0000_s86018" name="SPW 9.0 Graph" r:id="rId3" imgW="10743120" imgH="72475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Autonomous</a:t>
            </a:r>
            <a:r>
              <a:rPr lang="pt-PT" dirty="0" smtClean="0"/>
              <a:t> DAQ </a:t>
            </a:r>
            <a:r>
              <a:rPr lang="pt-PT" dirty="0" err="1" smtClean="0"/>
              <a:t>systems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 err="1" smtClean="0"/>
              <a:t>Able</a:t>
            </a:r>
            <a:r>
              <a:rPr lang="pt-PT" dirty="0" smtClean="0"/>
              <a:t> to </a:t>
            </a:r>
            <a:r>
              <a:rPr lang="pt-PT" dirty="0" err="1" smtClean="0"/>
              <a:t>instrument</a:t>
            </a:r>
            <a:r>
              <a:rPr lang="pt-PT" dirty="0" smtClean="0"/>
              <a:t>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cosmic</a:t>
            </a:r>
            <a:r>
              <a:rPr lang="pt-PT" dirty="0" smtClean="0"/>
              <a:t> </a:t>
            </a:r>
            <a:r>
              <a:rPr lang="pt-PT" dirty="0" err="1" smtClean="0"/>
              <a:t>ray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/>
            </a:r>
            <a:br>
              <a:rPr lang="pt-PT" dirty="0" smtClean="0"/>
            </a:br>
            <a:endParaRPr lang="en-US" dirty="0" smtClean="0"/>
          </a:p>
          <a:p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small</a:t>
            </a:r>
            <a:r>
              <a:rPr lang="pt-PT" dirty="0" smtClean="0"/>
              <a:t> DAQ </a:t>
            </a:r>
            <a:r>
              <a:rPr lang="pt-PT" dirty="0" err="1" smtClean="0"/>
              <a:t>systems</a:t>
            </a:r>
            <a:endParaRPr lang="pt-PT" dirty="0" smtClean="0"/>
          </a:p>
          <a:p>
            <a:r>
              <a:rPr lang="pt-PT" dirty="0" err="1" smtClean="0"/>
              <a:t>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acquiring</a:t>
            </a:r>
            <a:r>
              <a:rPr lang="pt-PT" dirty="0" smtClean="0"/>
              <a:t> PMT </a:t>
            </a:r>
            <a:r>
              <a:rPr lang="pt-PT" dirty="0" err="1" smtClean="0"/>
              <a:t>signals</a:t>
            </a:r>
            <a:endParaRPr lang="pt-PT" dirty="0" smtClean="0"/>
          </a:p>
          <a:p>
            <a:r>
              <a:rPr lang="pt-PT" dirty="0" err="1" smtClean="0"/>
              <a:t>Readily</a:t>
            </a:r>
            <a:r>
              <a:rPr lang="pt-PT" dirty="0" smtClean="0"/>
              <a:t> </a:t>
            </a:r>
            <a:r>
              <a:rPr lang="pt-PT" dirty="0" err="1" smtClean="0"/>
              <a:t>available</a:t>
            </a:r>
            <a:endParaRPr lang="pt-PT" dirty="0" smtClean="0"/>
          </a:p>
          <a:p>
            <a:r>
              <a:rPr lang="pt-PT" dirty="0" err="1" smtClean="0"/>
              <a:t>Highly</a:t>
            </a:r>
            <a:r>
              <a:rPr lang="pt-PT" dirty="0" smtClean="0"/>
              <a:t> </a:t>
            </a:r>
            <a:r>
              <a:rPr lang="pt-PT" dirty="0" err="1" smtClean="0"/>
              <a:t>reprogrammable</a:t>
            </a:r>
            <a:endParaRPr lang="pt-PT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42" y="142852"/>
            <a:ext cx="4629396" cy="342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682" y="357190"/>
            <a:ext cx="496031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0" y="3568487"/>
            <a:ext cx="458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Monte-Carlo</a:t>
            </a:r>
            <a:r>
              <a:rPr lang="pt-PT" dirty="0" smtClean="0"/>
              <a:t> </a:t>
            </a:r>
            <a:r>
              <a:rPr lang="pt-PT" dirty="0" err="1" smtClean="0"/>
              <a:t>Dependent</a:t>
            </a:r>
            <a:r>
              <a:rPr lang="pt-PT" dirty="0" smtClean="0"/>
              <a:t> to </a:t>
            </a:r>
            <a:r>
              <a:rPr lang="pt-PT" dirty="0" err="1" smtClean="0"/>
              <a:t>estimate</a:t>
            </a:r>
            <a:r>
              <a:rPr lang="pt-PT" dirty="0" smtClean="0"/>
              <a:t> </a:t>
            </a:r>
            <a:r>
              <a:rPr lang="pt-PT" dirty="0" err="1" smtClean="0"/>
              <a:t>Cherenkov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BD47-8BCE-4DC7-B253-3FAE72317BC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90" y="71440"/>
            <a:ext cx="8501090" cy="657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EAS </a:t>
            </a:r>
            <a:r>
              <a:rPr lang="pt-PT" dirty="0" err="1" smtClean="0"/>
              <a:t>Detection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IST, 14/01/2009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pt-PT" smtClean="0"/>
              <a:t>Pedro Assis</a:t>
            </a:r>
            <a:endParaRPr lang="en-US" dirty="0"/>
          </a:p>
        </p:txBody>
      </p:sp>
      <p:pic>
        <p:nvPicPr>
          <p:cNvPr id="6" name="Picture 4" descr="http://www.auger.org/images/Auger_cosmic_ray_show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428735"/>
            <a:ext cx="5214974" cy="484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4" name="Picture 20" descr="FS-macrocells_1"/>
          <p:cNvPicPr>
            <a:picLocks noChangeAspect="1" noChangeArrowheads="1"/>
          </p:cNvPicPr>
          <p:nvPr/>
        </p:nvPicPr>
        <p:blipFill>
          <a:blip r:embed="rId2"/>
          <a:srcRect r="7938" b="7559"/>
          <a:stretch>
            <a:fillRect/>
          </a:stretch>
        </p:blipFill>
        <p:spPr bwMode="auto">
          <a:xfrm>
            <a:off x="4662488" y="1119188"/>
            <a:ext cx="4252912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2563" y="1169988"/>
            <a:ext cx="1463675" cy="2528887"/>
            <a:chOff x="4272" y="103"/>
            <a:chExt cx="1344" cy="2341"/>
          </a:xfrm>
        </p:grpSpPr>
        <p:pic>
          <p:nvPicPr>
            <p:cNvPr id="522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72" y="103"/>
              <a:ext cx="1342" cy="1158"/>
            </a:xfrm>
            <a:prstGeom prst="rect">
              <a:avLst/>
            </a:prstGeom>
            <a:noFill/>
          </p:spPr>
        </p:pic>
        <p:pic>
          <p:nvPicPr>
            <p:cNvPr id="52233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72" y="1248"/>
              <a:ext cx="1344" cy="1196"/>
            </a:xfrm>
            <a:prstGeom prst="rect">
              <a:avLst/>
            </a:prstGeom>
            <a:noFill/>
          </p:spPr>
        </p:pic>
      </p:grpSp>
      <p:pic>
        <p:nvPicPr>
          <p:cNvPr id="5224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7450" y="1231900"/>
            <a:ext cx="18256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6"/>
          <a:srcRect l="68144"/>
          <a:stretch>
            <a:fillRect/>
          </a:stretch>
        </p:blipFill>
        <p:spPr bwMode="auto">
          <a:xfrm>
            <a:off x="6629400" y="2686050"/>
            <a:ext cx="2286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42" name="Picture 18"/>
          <p:cNvPicPr>
            <a:picLocks noChangeAspect="1" noChangeArrowheads="1"/>
          </p:cNvPicPr>
          <p:nvPr/>
        </p:nvPicPr>
        <p:blipFill>
          <a:blip r:embed="rId6"/>
          <a:srcRect l="33929" r="34329"/>
          <a:stretch>
            <a:fillRect/>
          </a:stretch>
        </p:blipFill>
        <p:spPr bwMode="auto">
          <a:xfrm>
            <a:off x="6278563" y="4719638"/>
            <a:ext cx="2636837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43" name="Picture 19"/>
          <p:cNvPicPr>
            <a:picLocks noChangeAspect="1" noChangeArrowheads="1"/>
          </p:cNvPicPr>
          <p:nvPr/>
        </p:nvPicPr>
        <p:blipFill>
          <a:blip r:embed="rId6"/>
          <a:srcRect t="20773" r="67165" b="16344"/>
          <a:stretch>
            <a:fillRect/>
          </a:stretch>
        </p:blipFill>
        <p:spPr bwMode="auto">
          <a:xfrm>
            <a:off x="296863" y="5138738"/>
            <a:ext cx="2895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457450" y="1231900"/>
            <a:ext cx="1735138" cy="1317625"/>
            <a:chOff x="5945" y="2653"/>
            <a:chExt cx="1595" cy="122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5973" y="2653"/>
              <a:ext cx="1567" cy="1221"/>
              <a:chOff x="5973" y="2653"/>
              <a:chExt cx="1567" cy="1221"/>
            </a:xfrm>
          </p:grpSpPr>
          <p:pic>
            <p:nvPicPr>
              <p:cNvPr id="52236" name="Picture 1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713" y="2653"/>
                <a:ext cx="791" cy="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237" name="Picture 1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973" y="2674"/>
                <a:ext cx="791" cy="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238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749" y="2952"/>
                <a:ext cx="791" cy="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52239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45" y="2942"/>
              <a:ext cx="791" cy="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2245" name="Picture 21" descr="photo-microcella-4-cro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4938" y="3068638"/>
            <a:ext cx="14017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0" y="-38100"/>
            <a:ext cx="463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800"/>
              <a:t>The Focal surface assembly</a:t>
            </a:r>
            <a:endParaRPr lang="en-US" sz="2800"/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182563" y="554038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PT"/>
              <a:t>PMT</a:t>
            </a:r>
          </a:p>
          <a:p>
            <a:pPr algn="ctr"/>
            <a:r>
              <a:rPr lang="pt-PT"/>
              <a:t>6x6 pixels</a:t>
            </a:r>
            <a:endParaRPr lang="en-US"/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1677988" y="692150"/>
            <a:ext cx="321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/>
              <a:t>Mounted 2x2 in support board</a:t>
            </a:r>
            <a:endParaRPr lang="en-US"/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2487613" y="2663825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/>
              <a:t>Elementary Cell</a:t>
            </a:r>
            <a:endParaRPr lang="en-US"/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5607050" y="673100"/>
            <a:ext cx="3103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/>
              <a:t>Elem. Cells grouped in </a:t>
            </a:r>
            <a:r>
              <a:rPr lang="pt-PT" b="1"/>
              <a:t>MacroCells</a:t>
            </a:r>
            <a:endParaRPr lang="en-US" b="1"/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2997200" y="5094288"/>
            <a:ext cx="3055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/>
              <a:t>MacroCell mounted in support structure</a:t>
            </a:r>
            <a:endParaRPr lang="en-US"/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4076700" y="629443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dirty="0"/>
              <a:t>EUSO Focal </a:t>
            </a:r>
            <a:r>
              <a:rPr lang="pt-PT" dirty="0" err="1"/>
              <a:t>Surface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2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8" grpId="0"/>
      <p:bldP spid="52250" grpId="0"/>
      <p:bldP spid="5225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CDispl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47738"/>
            <a:ext cx="7620000" cy="5386387"/>
          </a:xfrm>
          <a:prstGeom prst="rect">
            <a:avLst/>
          </a:prstGeom>
          <a:noFill/>
        </p:spPr>
      </p:pic>
      <p:sp>
        <p:nvSpPr>
          <p:cNvPr id="47107" name="Line 3"/>
          <p:cNvSpPr>
            <a:spLocks noChangeShapeType="1"/>
          </p:cNvSpPr>
          <p:nvPr/>
        </p:nvSpPr>
        <p:spPr bwMode="auto">
          <a:xfrm flipH="1" flipV="1">
            <a:off x="4546600" y="3475038"/>
            <a:ext cx="3489325" cy="1663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rot="16200000" flipH="1">
            <a:off x="4114007" y="5777706"/>
            <a:ext cx="0" cy="17827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rot="16200000" flipH="1">
            <a:off x="-423862" y="3429000"/>
            <a:ext cx="14414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643188" y="6297613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600">
                <a:solidFill>
                  <a:srgbClr val="0000FF"/>
                </a:solidFill>
              </a:rPr>
              <a:t>X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7788" y="1989138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600">
                <a:solidFill>
                  <a:srgbClr val="0000FF"/>
                </a:solidFill>
              </a:rPr>
              <a:t>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496050" y="947738"/>
            <a:ext cx="1809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200">
                <a:solidFill>
                  <a:srgbClr val="FFFF00"/>
                </a:solidFill>
              </a:rPr>
              <a:t>All GTUs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 rot="1523718">
            <a:off x="5030788" y="3910013"/>
            <a:ext cx="3051175" cy="457200"/>
          </a:xfrm>
          <a:prstGeom prst="rect">
            <a:avLst/>
          </a:prstGeom>
          <a:solidFill>
            <a:srgbClr val="0000FF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400">
                <a:solidFill>
                  <a:srgbClr val="FF3300"/>
                </a:solidFill>
              </a:rPr>
              <a:t>Shower development</a:t>
            </a:r>
            <a:endParaRPr lang="en-US" sz="2400">
              <a:solidFill>
                <a:srgbClr val="FF3300"/>
              </a:solidFill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55563" y="4763"/>
            <a:ext cx="6992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4400"/>
              <a:t>An event as seen by EUSO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  <p:bldP spid="471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CDispl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279400"/>
            <a:ext cx="1365250" cy="965200"/>
          </a:xfrm>
          <a:prstGeom prst="rect">
            <a:avLst/>
          </a:prstGeom>
          <a:noFill/>
        </p:spPr>
      </p:pic>
      <p:pic>
        <p:nvPicPr>
          <p:cNvPr id="48131" name="Picture 3" descr="XwiredOr"/>
          <p:cNvPicPr>
            <a:picLocks noChangeAspect="1" noChangeArrowheads="1"/>
          </p:cNvPicPr>
          <p:nvPr/>
        </p:nvPicPr>
        <p:blipFill>
          <a:blip r:embed="rId3"/>
          <a:srcRect l="6577" t="8839" r="8109" b="7387"/>
          <a:stretch>
            <a:fillRect/>
          </a:stretch>
        </p:blipFill>
        <p:spPr bwMode="auto">
          <a:xfrm>
            <a:off x="1150938" y="1403350"/>
            <a:ext cx="7516812" cy="5130800"/>
          </a:xfrm>
          <a:prstGeom prst="rect">
            <a:avLst/>
          </a:prstGeom>
          <a:noFill/>
        </p:spPr>
      </p:pic>
      <p:sp>
        <p:nvSpPr>
          <p:cNvPr id="48132" name="Line 4"/>
          <p:cNvSpPr>
            <a:spLocks noChangeShapeType="1"/>
          </p:cNvSpPr>
          <p:nvPr/>
        </p:nvSpPr>
        <p:spPr bwMode="auto">
          <a:xfrm flipV="1">
            <a:off x="8037513" y="255588"/>
            <a:ext cx="0" cy="9890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611188" y="2124075"/>
            <a:ext cx="0" cy="36703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rot="16200000" flipH="1">
            <a:off x="3717132" y="-915194"/>
            <a:ext cx="0" cy="4319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016000" y="896938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600">
                <a:solidFill>
                  <a:srgbClr val="0000FF"/>
                </a:solidFill>
              </a:rPr>
              <a:t>X</a:t>
            </a:r>
            <a:endParaRPr lang="en-US" sz="6000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84138" y="1549400"/>
            <a:ext cx="113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800" b="1">
                <a:solidFill>
                  <a:srgbClr val="FF3300"/>
                </a:solidFill>
              </a:rPr>
              <a:t>GTUs</a:t>
            </a:r>
            <a:endParaRPr lang="en-US" sz="2800" b="1">
              <a:solidFill>
                <a:srgbClr val="FF3300"/>
              </a:solidFill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0" y="-4763"/>
            <a:ext cx="3192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800"/>
              <a:t>The Projection in X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CDispl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2213" y="279400"/>
            <a:ext cx="1365250" cy="965200"/>
          </a:xfrm>
          <a:prstGeom prst="rect">
            <a:avLst/>
          </a:prstGeom>
          <a:noFill/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 rot="5400000" flipH="1">
            <a:off x="8224838" y="-179387"/>
            <a:ext cx="0" cy="1365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9156" name="Picture 4" descr="YwiredOr"/>
          <p:cNvPicPr>
            <a:picLocks noChangeAspect="1" noChangeArrowheads="1"/>
          </p:cNvPicPr>
          <p:nvPr/>
        </p:nvPicPr>
        <p:blipFill>
          <a:blip r:embed="rId3"/>
          <a:srcRect l="5527" t="7001" r="8926" b="7840"/>
          <a:stretch>
            <a:fillRect/>
          </a:stretch>
        </p:blipFill>
        <p:spPr bwMode="auto">
          <a:xfrm>
            <a:off x="2636838" y="503238"/>
            <a:ext cx="4438650" cy="6354762"/>
          </a:xfrm>
          <a:prstGeom prst="rect">
            <a:avLst/>
          </a:prstGeom>
          <a:noFill/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 rot="5400000">
            <a:off x="1376363" y="2279650"/>
            <a:ext cx="20701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rot="16200000" flipV="1">
            <a:off x="5025231" y="-399256"/>
            <a:ext cx="7938" cy="1365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895975" y="53975"/>
            <a:ext cx="113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800" b="1">
                <a:solidFill>
                  <a:srgbClr val="FF3300"/>
                </a:solidFill>
              </a:rPr>
              <a:t>GTUs</a:t>
            </a:r>
            <a:endParaRPr lang="en-US" sz="60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147888" y="627063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3600">
                <a:solidFill>
                  <a:srgbClr val="0000FF"/>
                </a:solidFill>
              </a:rPr>
              <a:t>Y</a:t>
            </a:r>
            <a:endParaRPr lang="en-US" sz="6000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0" y="0"/>
            <a:ext cx="3192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2800"/>
              <a:t>The Projection in Y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EUSO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E162-73EB-4D46-A26C-D220C3C5A092}" type="slidenum">
              <a:rPr lang="en-GB" smtClean="0"/>
              <a:pPr/>
              <a:t>97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2" descr="c_focalplane_ev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188" y="857232"/>
            <a:ext cx="4321812" cy="2871787"/>
          </a:xfrm>
          <a:prstGeom prst="rect">
            <a:avLst/>
          </a:prstGeom>
          <a:noFill/>
        </p:spPr>
      </p:pic>
      <p:pic>
        <p:nvPicPr>
          <p:cNvPr id="9" name="Picture 4" descr="c_focalplane_evt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578"/>
            <a:ext cx="4194723" cy="27863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35149" y="3357562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A </a:t>
            </a:r>
            <a:r>
              <a:rPr lang="pt-PT" dirty="0" err="1" smtClean="0"/>
              <a:t>triggered</a:t>
            </a:r>
            <a:r>
              <a:rPr lang="pt-PT" dirty="0" smtClean="0"/>
              <a:t> </a:t>
            </a:r>
            <a:r>
              <a:rPr lang="pt-PT" dirty="0" err="1" smtClean="0"/>
              <a:t>Event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6314" y="3559734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A </a:t>
            </a:r>
            <a:r>
              <a:rPr lang="pt-PT" dirty="0" err="1" smtClean="0"/>
              <a:t>non-triggered</a:t>
            </a:r>
            <a:r>
              <a:rPr lang="pt-PT" dirty="0" smtClean="0"/>
              <a:t> </a:t>
            </a:r>
            <a:r>
              <a:rPr lang="pt-PT" dirty="0" err="1" smtClean="0"/>
              <a:t>Event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9</a:t>
            </a:r>
            <a:r>
              <a:rPr lang="en-US" baseline="30000"/>
              <a:t>th</a:t>
            </a:r>
            <a:r>
              <a:rPr lang="en-US"/>
              <a:t>, 2006</a:t>
            </a:r>
            <a:endParaRPr lang="en-GB"/>
          </a:p>
        </p:txBody>
      </p:sp>
      <p:sp>
        <p:nvSpPr>
          <p:cNvPr id="5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Pedro</a:t>
            </a:r>
            <a:r>
              <a:rPr lang="pt-PT">
                <a:solidFill>
                  <a:schemeClr val="bg2"/>
                </a:solidFill>
              </a:rPr>
              <a:t> </a:t>
            </a:r>
            <a:r>
              <a:rPr lang="pt-PT">
                <a:solidFill>
                  <a:srgbClr val="FF0000"/>
                </a:solidFill>
              </a:rPr>
              <a:t>Abreu</a:t>
            </a:r>
            <a:r>
              <a:rPr lang="pt-PT" b="0">
                <a:solidFill>
                  <a:schemeClr val="bg2"/>
                </a:solidFill>
              </a:rPr>
              <a:t> </a:t>
            </a:r>
            <a:r>
              <a:rPr lang="pt-PT" b="0">
                <a:solidFill>
                  <a:srgbClr val="FF6600"/>
                </a:solidFill>
              </a:rPr>
              <a:t>@ CRSP’06-Lisboa, Portugal</a:t>
            </a:r>
            <a:endParaRPr lang="en-GB" b="0">
              <a:solidFill>
                <a:srgbClr val="FF6600"/>
              </a:solidFill>
            </a:endParaRPr>
          </a:p>
        </p:txBody>
      </p:sp>
      <p:sp>
        <p:nvSpPr>
          <p:cNvPr id="5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33F-5632-4F86-B11C-5B6778563F2C}" type="slidenum">
              <a:rPr lang="en-GB"/>
              <a:pPr/>
              <a:t>98</a:t>
            </a:fld>
            <a:r>
              <a:rPr lang="pt-PT"/>
              <a:t>/10</a:t>
            </a:r>
            <a:endParaRPr lang="en-GB"/>
          </a:p>
        </p:txBody>
      </p:sp>
      <p:pic>
        <p:nvPicPr>
          <p:cNvPr id="16463" name="Picture 79" descr="Portugal_map_sou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6988" y="1447800"/>
            <a:ext cx="1220787" cy="1981200"/>
          </a:xfrm>
          <a:prstGeom prst="rect">
            <a:avLst/>
          </a:prstGeom>
          <a:noFill/>
        </p:spPr>
      </p:pic>
      <p:pic>
        <p:nvPicPr>
          <p:cNvPr id="16462" name="Picture 78" descr="Portugal_map_no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304800"/>
            <a:ext cx="1209675" cy="1524000"/>
          </a:xfrm>
          <a:prstGeom prst="rect">
            <a:avLst/>
          </a:prstGeom>
          <a:noFill/>
        </p:spPr>
      </p:pic>
      <p:pic>
        <p:nvPicPr>
          <p:cNvPr id="16473" name="Picture 89" descr="ocjf2006_gilv"/>
          <p:cNvPicPr>
            <a:picLocks noChangeAspect="1" noChangeArrowheads="1"/>
          </p:cNvPicPr>
          <p:nvPr/>
        </p:nvPicPr>
        <p:blipFill>
          <a:blip r:embed="rId4" cstate="print"/>
          <a:srcRect t="16653"/>
          <a:stretch>
            <a:fillRect/>
          </a:stretch>
        </p:blipFill>
        <p:spPr bwMode="auto">
          <a:xfrm>
            <a:off x="0" y="5157788"/>
            <a:ext cx="3060700" cy="1700212"/>
          </a:xfrm>
          <a:prstGeom prst="rect">
            <a:avLst/>
          </a:prstGeom>
          <a:noFill/>
        </p:spPr>
      </p:pic>
      <p:pic>
        <p:nvPicPr>
          <p:cNvPr id="16389" name="Picture 5" descr="Lisbon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1600200"/>
            <a:ext cx="3581400" cy="2819400"/>
          </a:xfrm>
          <a:prstGeom prst="rect">
            <a:avLst/>
          </a:prstGeom>
          <a:noFill/>
        </p:spPr>
      </p:pic>
      <p:pic>
        <p:nvPicPr>
          <p:cNvPr id="16452" name="Picture 68" descr="mapa_lisboa_bej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3662363"/>
            <a:ext cx="4191000" cy="3195637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84263" y="2743200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473575" y="2886075"/>
            <a:ext cx="246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560888" y="1938338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757613" y="2682875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416300" y="2208213"/>
            <a:ext cx="246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041650" y="2073275"/>
            <a:ext cx="234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2468563" y="1938338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3733800" y="2209800"/>
            <a:ext cx="1173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LIP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343400" y="2438400"/>
            <a:ext cx="246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4170363" y="2325688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•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4267200" y="2392363"/>
            <a:ext cx="7096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IST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3403600" y="2112963"/>
            <a:ext cx="406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E1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3005138" y="1981200"/>
            <a:ext cx="5000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E 2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4343400" y="2925763"/>
            <a:ext cx="819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E 3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722688" y="2625725"/>
            <a:ext cx="6969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E 4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2447925" y="1855788"/>
            <a:ext cx="600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ial Black" pitchFamily="34" charset="0"/>
              </a:rPr>
              <a:t>E 6</a:t>
            </a:r>
            <a:endParaRPr lang="en-US" sz="1800">
              <a:latin typeface="Arial Black" pitchFamily="34" charset="0"/>
            </a:endParaRP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4633913" y="1981200"/>
            <a:ext cx="700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E 5</a:t>
            </a:r>
            <a:endParaRPr lang="en-US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838200" y="4740275"/>
            <a:ext cx="457200" cy="36512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en-US">
                <a:latin typeface="Arial Black" pitchFamily="34" charset="0"/>
              </a:rPr>
              <a:t>E7</a:t>
            </a:r>
            <a:endParaRPr lang="en-GB">
              <a:latin typeface="Arial Black" pitchFamily="34" charset="0"/>
            </a:endParaRPr>
          </a:p>
        </p:txBody>
      </p:sp>
      <p:pic>
        <p:nvPicPr>
          <p:cNvPr id="16428" name="Picture 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2895600"/>
            <a:ext cx="1971675" cy="140017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</p:pic>
      <p:sp>
        <p:nvSpPr>
          <p:cNvPr id="16429" name="Line 45"/>
          <p:cNvSpPr>
            <a:spLocks noChangeShapeType="1"/>
          </p:cNvSpPr>
          <p:nvPr/>
        </p:nvSpPr>
        <p:spPr bwMode="auto">
          <a:xfrm>
            <a:off x="838200" y="4419600"/>
            <a:ext cx="12192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219200" y="4419600"/>
            <a:ext cx="904875" cy="21272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pt-PT" sz="1400">
                <a:solidFill>
                  <a:schemeClr val="accent1"/>
                </a:solidFill>
                <a:latin typeface="Arial Black" pitchFamily="34" charset="0"/>
              </a:rPr>
              <a:t>12 Km</a:t>
            </a:r>
            <a:endParaRPr lang="en-GB" sz="140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16431" name="Line 47"/>
          <p:cNvSpPr>
            <a:spLocks noChangeShapeType="1"/>
          </p:cNvSpPr>
          <p:nvPr/>
        </p:nvSpPr>
        <p:spPr bwMode="auto">
          <a:xfrm flipH="1">
            <a:off x="152400" y="2286000"/>
            <a:ext cx="381000" cy="838200"/>
          </a:xfrm>
          <a:prstGeom prst="line">
            <a:avLst/>
          </a:prstGeom>
          <a:noFill/>
          <a:ln w="76200" cap="sq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32" name="Line 48"/>
          <p:cNvSpPr>
            <a:spLocks noChangeShapeType="1"/>
          </p:cNvSpPr>
          <p:nvPr/>
        </p:nvSpPr>
        <p:spPr bwMode="auto">
          <a:xfrm flipH="1" flipV="1">
            <a:off x="457200" y="4038600"/>
            <a:ext cx="381000" cy="685800"/>
          </a:xfrm>
          <a:prstGeom prst="line">
            <a:avLst/>
          </a:prstGeom>
          <a:noFill/>
          <a:ln w="76200" cap="sq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33" name="Line 49"/>
          <p:cNvSpPr>
            <a:spLocks noChangeShapeType="1"/>
          </p:cNvSpPr>
          <p:nvPr/>
        </p:nvSpPr>
        <p:spPr bwMode="auto">
          <a:xfrm flipV="1">
            <a:off x="1295400" y="2209800"/>
            <a:ext cx="1219200" cy="1371600"/>
          </a:xfrm>
          <a:prstGeom prst="line">
            <a:avLst/>
          </a:prstGeom>
          <a:noFill/>
          <a:ln w="38100" cap="sq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34" name="Line 50"/>
          <p:cNvSpPr>
            <a:spLocks noChangeShapeType="1"/>
          </p:cNvSpPr>
          <p:nvPr/>
        </p:nvSpPr>
        <p:spPr bwMode="auto">
          <a:xfrm>
            <a:off x="838200" y="4267200"/>
            <a:ext cx="1371600" cy="1524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>
            <a:off x="838200" y="3352800"/>
            <a:ext cx="1219200" cy="914400"/>
          </a:xfrm>
          <a:prstGeom prst="rect">
            <a:avLst/>
          </a:prstGeom>
          <a:noFill/>
          <a:ln w="76200" cap="sq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401458" tIns="200729" rIns="401458" bIns="200729" anchor="ctr"/>
          <a:lstStyle/>
          <a:p>
            <a:endParaRPr lang="en-US"/>
          </a:p>
        </p:txBody>
      </p:sp>
      <p:sp>
        <p:nvSpPr>
          <p:cNvPr id="16436" name="Line 52"/>
          <p:cNvSpPr>
            <a:spLocks noChangeShapeType="1"/>
          </p:cNvSpPr>
          <p:nvPr/>
        </p:nvSpPr>
        <p:spPr bwMode="auto">
          <a:xfrm flipV="1">
            <a:off x="838200" y="1600200"/>
            <a:ext cx="1371600" cy="175260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533400" y="1828800"/>
            <a:ext cx="457200" cy="36512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en-US">
                <a:latin typeface="Arial Black" pitchFamily="34" charset="0"/>
              </a:rPr>
              <a:t>E8</a:t>
            </a:r>
            <a:endParaRPr lang="en-GB">
              <a:latin typeface="Arial Black" pitchFamily="34" charset="0"/>
            </a:endParaRPr>
          </a:p>
        </p:txBody>
      </p:sp>
      <p:sp>
        <p:nvSpPr>
          <p:cNvPr id="16447" name="Text Box 63"/>
          <p:cNvSpPr txBox="1">
            <a:spLocks noChangeArrowheads="1"/>
          </p:cNvSpPr>
          <p:nvPr/>
        </p:nvSpPr>
        <p:spPr bwMode="auto">
          <a:xfrm>
            <a:off x="8077200" y="5699125"/>
            <a:ext cx="1143000" cy="365125"/>
          </a:xfrm>
          <a:prstGeom prst="rect">
            <a:avLst/>
          </a:prstGeom>
          <a:solidFill>
            <a:srgbClr val="FFFFFF">
              <a:alpha val="50000"/>
            </a:srgbClr>
          </a:solidFill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pt-PT">
                <a:solidFill>
                  <a:schemeClr val="accent1"/>
                </a:solidFill>
                <a:latin typeface="Arial Black" pitchFamily="34" charset="0"/>
              </a:rPr>
              <a:t>BEJA</a:t>
            </a:r>
            <a:endParaRPr lang="en-GB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16451" name="Text Box 67"/>
          <p:cNvSpPr txBox="1">
            <a:spLocks noChangeArrowheads="1"/>
          </p:cNvSpPr>
          <p:nvPr/>
        </p:nvSpPr>
        <p:spPr bwMode="auto">
          <a:xfrm>
            <a:off x="8153400" y="6172200"/>
            <a:ext cx="990600" cy="36512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en-US">
                <a:latin typeface="Arial Black" pitchFamily="34" charset="0"/>
              </a:rPr>
              <a:t>E 9</a:t>
            </a:r>
            <a:endParaRPr lang="en-GB">
              <a:latin typeface="Arial Black" pitchFamily="34" charset="0"/>
            </a:endParaRPr>
          </a:p>
        </p:txBody>
      </p:sp>
      <p:sp>
        <p:nvSpPr>
          <p:cNvPr id="16454" name="Line 70"/>
          <p:cNvSpPr>
            <a:spLocks noChangeShapeType="1"/>
          </p:cNvSpPr>
          <p:nvPr/>
        </p:nvSpPr>
        <p:spPr bwMode="auto">
          <a:xfrm>
            <a:off x="5486400" y="4343400"/>
            <a:ext cx="2590800" cy="1828800"/>
          </a:xfrm>
          <a:prstGeom prst="line">
            <a:avLst/>
          </a:prstGeom>
          <a:noFill/>
          <a:ln w="76200" cap="sq">
            <a:solidFill>
              <a:schemeClr val="accent1"/>
            </a:solidFill>
            <a:round/>
            <a:headEnd/>
            <a:tailEnd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55" name="Text Box 71"/>
          <p:cNvSpPr txBox="1">
            <a:spLocks noChangeArrowheads="1"/>
          </p:cNvSpPr>
          <p:nvPr/>
        </p:nvSpPr>
        <p:spPr bwMode="auto">
          <a:xfrm>
            <a:off x="6934200" y="4741863"/>
            <a:ext cx="1695450" cy="487362"/>
          </a:xfrm>
          <a:prstGeom prst="rect">
            <a:avLst/>
          </a:prstGeom>
          <a:solidFill>
            <a:srgbClr val="FFFFFF">
              <a:alpha val="50000"/>
            </a:srgbClr>
          </a:solidFill>
          <a:ln w="76200" cap="sq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pt-PT" sz="3200" b="1">
                <a:solidFill>
                  <a:srgbClr val="FF6600"/>
                </a:solidFill>
                <a:latin typeface="Arial Black" pitchFamily="34" charset="0"/>
              </a:rPr>
              <a:t>150 Km</a:t>
            </a:r>
            <a:endParaRPr lang="en-GB" sz="3200" b="1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16456" name="Text Box 72"/>
          <p:cNvSpPr txBox="1">
            <a:spLocks noChangeArrowheads="1"/>
          </p:cNvSpPr>
          <p:nvPr/>
        </p:nvSpPr>
        <p:spPr bwMode="auto">
          <a:xfrm>
            <a:off x="8153400" y="6492875"/>
            <a:ext cx="990600" cy="36512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en-US">
                <a:latin typeface="Arial Black" pitchFamily="34" charset="0"/>
              </a:rPr>
              <a:t>E 10</a:t>
            </a:r>
            <a:endParaRPr lang="en-GB">
              <a:latin typeface="Arial Black" pitchFamily="34" charset="0"/>
            </a:endParaRPr>
          </a:p>
        </p:txBody>
      </p:sp>
      <p:sp>
        <p:nvSpPr>
          <p:cNvPr id="16457" name="Rectangle 7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924800" cy="838200"/>
          </a:xfrm>
        </p:spPr>
        <p:txBody>
          <a:bodyPr/>
          <a:lstStyle/>
          <a:p>
            <a:r>
              <a:rPr lang="pt-PT">
                <a:solidFill>
                  <a:srgbClr val="000099"/>
                </a:solidFill>
              </a:rPr>
              <a:t>The .pt Detector Stations</a:t>
            </a:r>
            <a:endParaRPr lang="en-GB">
              <a:solidFill>
                <a:srgbClr val="000099"/>
              </a:solidFill>
            </a:endParaRP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5867400" y="1784350"/>
            <a:ext cx="1752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/>
              <a:t>6 stations inside Lisboa,</a:t>
            </a:r>
            <a:endParaRPr lang="en-GB"/>
          </a:p>
        </p:txBody>
      </p:sp>
      <p:sp>
        <p:nvSpPr>
          <p:cNvPr id="16460" name="Text Box 76"/>
          <p:cNvSpPr txBox="1">
            <a:spLocks noChangeArrowheads="1"/>
          </p:cNvSpPr>
          <p:nvPr/>
        </p:nvSpPr>
        <p:spPr bwMode="auto">
          <a:xfrm>
            <a:off x="1295400" y="46482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/>
              <a:t>3 in suburbs of Lisboa....</a:t>
            </a:r>
            <a:endParaRPr lang="en-GB"/>
          </a:p>
        </p:txBody>
      </p:sp>
      <p:sp>
        <p:nvSpPr>
          <p:cNvPr id="16461" name="Text Box 77"/>
          <p:cNvSpPr txBox="1">
            <a:spLocks noChangeArrowheads="1"/>
          </p:cNvSpPr>
          <p:nvPr/>
        </p:nvSpPr>
        <p:spPr bwMode="auto">
          <a:xfrm>
            <a:off x="2971800" y="5105400"/>
            <a:ext cx="3048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/>
              <a:t>...and 2 in the south centre of the country (Beja)</a:t>
            </a:r>
            <a:endParaRPr lang="en-GB"/>
          </a:p>
        </p:txBody>
      </p:sp>
      <p:sp>
        <p:nvSpPr>
          <p:cNvPr id="16464" name="Oval 80"/>
          <p:cNvSpPr>
            <a:spLocks noChangeArrowheads="1"/>
          </p:cNvSpPr>
          <p:nvPr/>
        </p:nvSpPr>
        <p:spPr bwMode="auto">
          <a:xfrm>
            <a:off x="7620000" y="2209800"/>
            <a:ext cx="304800" cy="304800"/>
          </a:xfrm>
          <a:prstGeom prst="ellips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67" name="Text Box 83"/>
          <p:cNvSpPr txBox="1">
            <a:spLocks noChangeArrowheads="1"/>
          </p:cNvSpPr>
          <p:nvPr/>
        </p:nvSpPr>
        <p:spPr bwMode="auto">
          <a:xfrm>
            <a:off x="0" y="6477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>
                <a:solidFill>
                  <a:schemeClr val="bg1"/>
                </a:solidFill>
              </a:rPr>
              <a:t>E3 (Lisboa)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468" name="Rectangle 84"/>
          <p:cNvSpPr>
            <a:spLocks noChangeArrowheads="1"/>
          </p:cNvSpPr>
          <p:nvPr/>
        </p:nvSpPr>
        <p:spPr bwMode="auto">
          <a:xfrm>
            <a:off x="457200" y="1143000"/>
            <a:ext cx="728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 stations in high-schools (E# ), 1 central at IST</a:t>
            </a:r>
            <a:endParaRPr lang="en-GB"/>
          </a:p>
        </p:txBody>
      </p:sp>
      <p:sp>
        <p:nvSpPr>
          <p:cNvPr id="16469" name="Line 85"/>
          <p:cNvSpPr>
            <a:spLocks noChangeShapeType="1"/>
          </p:cNvSpPr>
          <p:nvPr/>
        </p:nvSpPr>
        <p:spPr bwMode="auto">
          <a:xfrm>
            <a:off x="2362200" y="3429000"/>
            <a:ext cx="32004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lIns="401458" tIns="200729" rIns="401458" bIns="200729"/>
          <a:lstStyle/>
          <a:p>
            <a:endParaRPr lang="en-US"/>
          </a:p>
        </p:txBody>
      </p:sp>
      <p:sp>
        <p:nvSpPr>
          <p:cNvPr id="16470" name="Text Box 86"/>
          <p:cNvSpPr txBox="1">
            <a:spLocks noChangeArrowheads="1"/>
          </p:cNvSpPr>
          <p:nvPr/>
        </p:nvSpPr>
        <p:spPr bwMode="auto">
          <a:xfrm>
            <a:off x="3429000" y="3521075"/>
            <a:ext cx="609600" cy="21272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</a:pPr>
            <a:r>
              <a:rPr lang="pt-PT" sz="1400">
                <a:latin typeface="Arial Black" pitchFamily="34" charset="0"/>
              </a:rPr>
              <a:t>12 Km</a:t>
            </a:r>
            <a:endParaRPr lang="en-GB" sz="1400">
              <a:latin typeface="Arial Black" pitchFamily="34" charset="0"/>
            </a:endParaRPr>
          </a:p>
        </p:txBody>
      </p:sp>
      <p:sp>
        <p:nvSpPr>
          <p:cNvPr id="16465" name="Oval 81"/>
          <p:cNvSpPr>
            <a:spLocks noChangeArrowheads="1"/>
          </p:cNvSpPr>
          <p:nvPr/>
        </p:nvSpPr>
        <p:spPr bwMode="auto">
          <a:xfrm>
            <a:off x="8382000" y="2667000"/>
            <a:ext cx="152400" cy="152400"/>
          </a:xfrm>
          <a:prstGeom prst="ellips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9</a:t>
            </a:r>
            <a:r>
              <a:rPr lang="en-US" baseline="30000"/>
              <a:t>th</a:t>
            </a:r>
            <a:r>
              <a:rPr lang="en-US"/>
              <a:t>, 2006</a:t>
            </a:r>
            <a:endParaRPr lang="en-GB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Pedro</a:t>
            </a:r>
            <a:r>
              <a:rPr lang="pt-PT">
                <a:solidFill>
                  <a:schemeClr val="bg2"/>
                </a:solidFill>
              </a:rPr>
              <a:t> </a:t>
            </a:r>
            <a:r>
              <a:rPr lang="pt-PT">
                <a:solidFill>
                  <a:srgbClr val="FF0000"/>
                </a:solidFill>
              </a:rPr>
              <a:t>Abreu</a:t>
            </a:r>
            <a:r>
              <a:rPr lang="pt-PT" b="0">
                <a:solidFill>
                  <a:schemeClr val="bg2"/>
                </a:solidFill>
              </a:rPr>
              <a:t> </a:t>
            </a:r>
            <a:r>
              <a:rPr lang="pt-PT" b="0">
                <a:solidFill>
                  <a:srgbClr val="FF6600"/>
                </a:solidFill>
              </a:rPr>
              <a:t>@ CRSP’06-Lisboa, Portugal</a:t>
            </a:r>
            <a:endParaRPr lang="en-GB" b="0">
              <a:solidFill>
                <a:srgbClr val="FF6600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F5CE-EB28-4930-A7F9-6C0DDF093016}" type="slidenum">
              <a:rPr lang="en-GB"/>
              <a:pPr/>
              <a:t>99</a:t>
            </a:fld>
            <a:r>
              <a:rPr lang="pt-PT"/>
              <a:t>/10</a:t>
            </a:r>
            <a:endParaRPr lang="en-GB"/>
          </a:p>
        </p:txBody>
      </p:sp>
      <p:pic>
        <p:nvPicPr>
          <p:cNvPr id="56333" name="Picture 13" descr="Amadora_2de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565400"/>
            <a:ext cx="4524375" cy="3394075"/>
          </a:xfrm>
          <a:prstGeom prst="rect">
            <a:avLst/>
          </a:prstGeom>
          <a:noFill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95288" y="2565400"/>
            <a:ext cx="5111750" cy="2160588"/>
            <a:chOff x="295" y="1842"/>
            <a:chExt cx="2284" cy="968"/>
          </a:xfrm>
        </p:grpSpPr>
        <p:pic>
          <p:nvPicPr>
            <p:cNvPr id="56328" name="Picture 8" descr="TestArray5"/>
            <p:cNvPicPr>
              <a:picLocks noChangeAspect="1" noChangeArrowheads="1"/>
            </p:cNvPicPr>
            <p:nvPr/>
          </p:nvPicPr>
          <p:blipFill>
            <a:blip r:embed="rId3"/>
            <a:srcRect t="11253"/>
            <a:stretch>
              <a:fillRect/>
            </a:stretch>
          </p:blipFill>
          <p:spPr bwMode="auto">
            <a:xfrm>
              <a:off x="295" y="1842"/>
              <a:ext cx="2284" cy="968"/>
            </a:xfrm>
            <a:prstGeom prst="rect">
              <a:avLst/>
            </a:prstGeom>
            <a:noFill/>
          </p:spPr>
        </p:pic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1161" y="2101"/>
              <a:ext cx="861" cy="24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247" y="2205"/>
              <a:ext cx="574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>
                  <a:latin typeface="Arial" pitchFamily="34" charset="0"/>
                </a:rPr>
                <a:t>5 m</a:t>
              </a:r>
            </a:p>
          </p:txBody>
        </p:sp>
      </p:grp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8563" y="188913"/>
            <a:ext cx="7945437" cy="685800"/>
          </a:xfrm>
        </p:spPr>
        <p:txBody>
          <a:bodyPr/>
          <a:lstStyle/>
          <a:p>
            <a:r>
              <a:rPr lang="en-GB">
                <a:solidFill>
                  <a:srgbClr val="0000FF"/>
                </a:solidFill>
              </a:rPr>
              <a:t>Station of 3 detectors: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04800" y="1557338"/>
            <a:ext cx="83820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95275" indent="-280988" algn="just" eaLnBrk="1" hangingPunct="1">
              <a:spcBef>
                <a:spcPct val="20000"/>
              </a:spcBef>
              <a:spcAft>
                <a:spcPct val="20000"/>
              </a:spcAft>
              <a:buClr>
                <a:srgbClr val="FFFF00"/>
              </a:buClr>
              <a:buSzPct val="90000"/>
              <a:buFont typeface="Wingdings" pitchFamily="2" charset="2"/>
              <a:buChar char="Ø"/>
              <a:tabLst>
                <a:tab pos="290513" algn="l"/>
              </a:tabLst>
            </a:pPr>
            <a:r>
              <a:rPr lang="pt-PT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Three detector units (with GPS time-tag)  are placed at vertexes of a triangle, in the roof of the high-schools.</a:t>
            </a:r>
            <a:endParaRPr lang="en-GB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2339975" y="40052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/>
              <a:t>(IST roof)</a:t>
            </a:r>
            <a:endParaRPr lang="en-GB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6084888" y="4221163"/>
            <a:ext cx="2449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/>
              <a:t>(Amadora roof)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6501</TotalTime>
  <Words>1861</Words>
  <Application>Microsoft Office PowerPoint</Application>
  <PresentationFormat>On-screen Show (4:3)</PresentationFormat>
  <Paragraphs>724</Paragraphs>
  <Slides>120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Oriel</vt:lpstr>
      <vt:lpstr>Orbit</vt:lpstr>
      <vt:lpstr>SPW 9.0 Graph</vt:lpstr>
      <vt:lpstr>SigmaPlot 10.0 Graph</vt:lpstr>
      <vt:lpstr>Data Acquisition and Performance Studies  in Cosmic Ray Experiments</vt:lpstr>
      <vt:lpstr>Cosmic Rays</vt:lpstr>
      <vt:lpstr>EAS Detection</vt:lpstr>
      <vt:lpstr>Pierre Auger Observatory</vt:lpstr>
      <vt:lpstr>EUSO</vt:lpstr>
      <vt:lpstr>Gamma Air Watch</vt:lpstr>
      <vt:lpstr>Slide 7</vt:lpstr>
      <vt:lpstr>Slide 8</vt:lpstr>
      <vt:lpstr>Autonomous DAQ systems</vt:lpstr>
      <vt:lpstr>LIP-PAD</vt:lpstr>
      <vt:lpstr>LIP-PAD @ ULTRA</vt:lpstr>
      <vt:lpstr>ULTRA event w/ Cherenkov</vt:lpstr>
      <vt:lpstr>LIP-PAD @ TRC</vt:lpstr>
      <vt:lpstr>LPV3</vt:lpstr>
      <vt:lpstr>Slide 15</vt:lpstr>
      <vt:lpstr>Electronics  @ LIP</vt:lpstr>
      <vt:lpstr>Slide 17</vt:lpstr>
      <vt:lpstr>Triggering Systems</vt:lpstr>
      <vt:lpstr>EUSO</vt:lpstr>
      <vt:lpstr>Slide 20</vt:lpstr>
      <vt:lpstr>Slide 21</vt:lpstr>
      <vt:lpstr>Gamma Air Watch</vt:lpstr>
      <vt:lpstr>Gaw Focal Surface </vt:lpstr>
      <vt:lpstr>Interface to ProDacq</vt:lpstr>
      <vt:lpstr>Slide 25</vt:lpstr>
      <vt:lpstr>Auger Fluorescence Detectors</vt:lpstr>
      <vt:lpstr>Slide 27</vt:lpstr>
      <vt:lpstr>Slide 28</vt:lpstr>
      <vt:lpstr>Parallel Rays</vt:lpstr>
      <vt:lpstr>a shower in the camera</vt:lpstr>
      <vt:lpstr>Optical Spot</vt:lpstr>
      <vt:lpstr>Optical Aberration </vt:lpstr>
      <vt:lpstr>Optical Spot – Camera Obscuration</vt:lpstr>
      <vt:lpstr>Central / peripherical contributions</vt:lpstr>
      <vt:lpstr>Spot @ PMTs</vt:lpstr>
      <vt:lpstr>Optical Efficiency</vt:lpstr>
      <vt:lpstr>Slide 37</vt:lpstr>
      <vt:lpstr>Studies with Laser Data</vt:lpstr>
      <vt:lpstr>Slide 39</vt:lpstr>
      <vt:lpstr>Slide 40</vt:lpstr>
      <vt:lpstr>Backup slides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END -- 2</vt:lpstr>
      <vt:lpstr>Spot Size w/ input angle</vt:lpstr>
      <vt:lpstr>Lens Efficiency</vt:lpstr>
      <vt:lpstr>Radius spot</vt:lpstr>
      <vt:lpstr>Slide 53</vt:lpstr>
      <vt:lpstr>Xmax – Primary Composition</vt:lpstr>
      <vt:lpstr>Energy Spectrum</vt:lpstr>
      <vt:lpstr>Anisotropies</vt:lpstr>
      <vt:lpstr>Evidence for Proton Primary?</vt:lpstr>
      <vt:lpstr>Xmax – Primary Composition</vt:lpstr>
      <vt:lpstr>FD Simulation with Geant 4</vt:lpstr>
      <vt:lpstr>New possibilities…</vt:lpstr>
      <vt:lpstr>Cosmic Rays</vt:lpstr>
      <vt:lpstr>Cosmic Rays</vt:lpstr>
      <vt:lpstr>Extensive Air Showers</vt:lpstr>
      <vt:lpstr>Gamma Rays</vt:lpstr>
      <vt:lpstr>Slide 65</vt:lpstr>
      <vt:lpstr>Slide 66</vt:lpstr>
      <vt:lpstr>Slide 67</vt:lpstr>
      <vt:lpstr>Slide 68</vt:lpstr>
      <vt:lpstr>Slide 69</vt:lpstr>
      <vt:lpstr>The pieces…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Results ULTRA</vt:lpstr>
      <vt:lpstr>Results in Capo Granitola</vt:lpstr>
      <vt:lpstr>4 LIP-PAD boards in a PC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EAS Detection</vt:lpstr>
      <vt:lpstr>Slide 93</vt:lpstr>
      <vt:lpstr>Slide 94</vt:lpstr>
      <vt:lpstr>Slide 95</vt:lpstr>
      <vt:lpstr>Slide 96</vt:lpstr>
      <vt:lpstr>EUSO</vt:lpstr>
      <vt:lpstr>The .pt Detector Stations</vt:lpstr>
      <vt:lpstr>Station of 3 detectors:</vt:lpstr>
      <vt:lpstr>Slide 100</vt:lpstr>
      <vt:lpstr>Euso trig eff vs energy</vt:lpstr>
      <vt:lpstr>Slide 102</vt:lpstr>
      <vt:lpstr>Ch lateral</vt:lpstr>
      <vt:lpstr>Slide 104</vt:lpstr>
      <vt:lpstr>Slide 105</vt:lpstr>
      <vt:lpstr>Slide 106</vt:lpstr>
      <vt:lpstr>GZK</vt:lpstr>
      <vt:lpstr>Energy loss</vt:lpstr>
      <vt:lpstr>Slide 109</vt:lpstr>
      <vt:lpstr>Slide 110</vt:lpstr>
      <vt:lpstr>Not just one GZK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43</cp:revision>
  <dcterms:created xsi:type="dcterms:W3CDTF">2009-01-09T12:35:47Z</dcterms:created>
  <dcterms:modified xsi:type="dcterms:W3CDTF">2009-01-14T01:48:33Z</dcterms:modified>
</cp:coreProperties>
</file>