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Default Extension="tiff" ContentType="image/tiff"/>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0"/>
  </p:notesMasterIdLst>
  <p:sldIdLst>
    <p:sldId id="619" r:id="rId2"/>
    <p:sldId id="620" r:id="rId3"/>
    <p:sldId id="623" r:id="rId4"/>
    <p:sldId id="621" r:id="rId5"/>
    <p:sldId id="624" r:id="rId6"/>
    <p:sldId id="625" r:id="rId7"/>
    <p:sldId id="630" r:id="rId8"/>
    <p:sldId id="626" r:id="rId9"/>
    <p:sldId id="629" r:id="rId10"/>
    <p:sldId id="632" r:id="rId11"/>
    <p:sldId id="633" r:id="rId12"/>
    <p:sldId id="639" r:id="rId13"/>
    <p:sldId id="631" r:id="rId14"/>
    <p:sldId id="634" r:id="rId15"/>
    <p:sldId id="640" r:id="rId16"/>
    <p:sldId id="635" r:id="rId17"/>
    <p:sldId id="638" r:id="rId18"/>
    <p:sldId id="628" r:id="rId19"/>
    <p:sldId id="637" r:id="rId20"/>
    <p:sldId id="319" r:id="rId21"/>
    <p:sldId id="321" r:id="rId22"/>
    <p:sldId id="322" r:id="rId23"/>
    <p:sldId id="323" r:id="rId24"/>
    <p:sldId id="648" r:id="rId25"/>
    <p:sldId id="650" r:id="rId26"/>
    <p:sldId id="324" r:id="rId27"/>
    <p:sldId id="644" r:id="rId28"/>
    <p:sldId id="325" r:id="rId29"/>
    <p:sldId id="645" r:id="rId30"/>
    <p:sldId id="646" r:id="rId31"/>
    <p:sldId id="326" r:id="rId32"/>
    <p:sldId id="327" r:id="rId33"/>
    <p:sldId id="328" r:id="rId34"/>
    <p:sldId id="329" r:id="rId35"/>
    <p:sldId id="330" r:id="rId36"/>
    <p:sldId id="331" r:id="rId37"/>
    <p:sldId id="647" r:id="rId38"/>
    <p:sldId id="332" r:id="rId39"/>
    <p:sldId id="651" r:id="rId40"/>
    <p:sldId id="655" r:id="rId41"/>
    <p:sldId id="656" r:id="rId42"/>
    <p:sldId id="657" r:id="rId43"/>
    <p:sldId id="658" r:id="rId44"/>
    <p:sldId id="659" r:id="rId45"/>
    <p:sldId id="335" r:id="rId46"/>
    <p:sldId id="336" r:id="rId47"/>
    <p:sldId id="337" r:id="rId48"/>
    <p:sldId id="338" r:id="rId49"/>
    <p:sldId id="339" r:id="rId50"/>
    <p:sldId id="345" r:id="rId51"/>
    <p:sldId id="346" r:id="rId52"/>
    <p:sldId id="347" r:id="rId53"/>
    <p:sldId id="664" r:id="rId54"/>
    <p:sldId id="665" r:id="rId55"/>
    <p:sldId id="667" r:id="rId56"/>
    <p:sldId id="353" r:id="rId57"/>
    <p:sldId id="354" r:id="rId58"/>
    <p:sldId id="355" r:id="rId59"/>
    <p:sldId id="356" r:id="rId60"/>
    <p:sldId id="357" r:id="rId61"/>
    <p:sldId id="358" r:id="rId62"/>
    <p:sldId id="359" r:id="rId63"/>
    <p:sldId id="360" r:id="rId64"/>
    <p:sldId id="361" r:id="rId65"/>
    <p:sldId id="362" r:id="rId66"/>
    <p:sldId id="363" r:id="rId67"/>
    <p:sldId id="668" r:id="rId68"/>
    <p:sldId id="669" r:id="rId69"/>
    <p:sldId id="671" r:id="rId70"/>
    <p:sldId id="672" r:id="rId71"/>
    <p:sldId id="642" r:id="rId72"/>
    <p:sldId id="641" r:id="rId73"/>
    <p:sldId id="660" r:id="rId74"/>
    <p:sldId id="661" r:id="rId75"/>
    <p:sldId id="662" r:id="rId76"/>
    <p:sldId id="663" r:id="rId77"/>
    <p:sldId id="666" r:id="rId78"/>
    <p:sldId id="348" r:id="rId79"/>
    <p:sldId id="349" r:id="rId80"/>
    <p:sldId id="286" r:id="rId81"/>
    <p:sldId id="287" r:id="rId82"/>
    <p:sldId id="288" r:id="rId83"/>
    <p:sldId id="309" r:id="rId84"/>
    <p:sldId id="310" r:id="rId85"/>
    <p:sldId id="311" r:id="rId86"/>
    <p:sldId id="643" r:id="rId87"/>
    <p:sldId id="364" r:id="rId88"/>
    <p:sldId id="365" r:id="rId89"/>
    <p:sldId id="367" r:id="rId90"/>
    <p:sldId id="368" r:id="rId91"/>
    <p:sldId id="370" r:id="rId92"/>
    <p:sldId id="371" r:id="rId93"/>
    <p:sldId id="372" r:id="rId94"/>
    <p:sldId id="377" r:id="rId95"/>
    <p:sldId id="378" r:id="rId96"/>
    <p:sldId id="379" r:id="rId97"/>
    <p:sldId id="380" r:id="rId98"/>
    <p:sldId id="381" r:id="rId99"/>
    <p:sldId id="382" r:id="rId100"/>
    <p:sldId id="383" r:id="rId101"/>
    <p:sldId id="384" r:id="rId102"/>
    <p:sldId id="385" r:id="rId103"/>
    <p:sldId id="386"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618" r:id="rId118"/>
    <p:sldId id="407" r:id="rId119"/>
    <p:sldId id="408" r:id="rId120"/>
    <p:sldId id="409" r:id="rId121"/>
    <p:sldId id="410" r:id="rId122"/>
    <p:sldId id="411" r:id="rId123"/>
    <p:sldId id="412" r:id="rId124"/>
    <p:sldId id="413" r:id="rId125"/>
    <p:sldId id="414" r:id="rId126"/>
    <p:sldId id="415" r:id="rId127"/>
    <p:sldId id="416" r:id="rId128"/>
    <p:sldId id="417" r:id="rId129"/>
    <p:sldId id="418" r:id="rId130"/>
    <p:sldId id="419" r:id="rId131"/>
    <p:sldId id="420" r:id="rId132"/>
    <p:sldId id="421" r:id="rId133"/>
    <p:sldId id="422" r:id="rId134"/>
    <p:sldId id="423" r:id="rId135"/>
    <p:sldId id="424" r:id="rId136"/>
    <p:sldId id="425" r:id="rId137"/>
    <p:sldId id="426" r:id="rId138"/>
    <p:sldId id="427" r:id="rId139"/>
    <p:sldId id="428" r:id="rId140"/>
    <p:sldId id="429" r:id="rId141"/>
    <p:sldId id="430" r:id="rId142"/>
    <p:sldId id="431" r:id="rId143"/>
    <p:sldId id="432" r:id="rId144"/>
    <p:sldId id="433" r:id="rId145"/>
    <p:sldId id="434" r:id="rId146"/>
    <p:sldId id="435" r:id="rId147"/>
    <p:sldId id="436" r:id="rId148"/>
    <p:sldId id="437" r:id="rId149"/>
    <p:sldId id="438" r:id="rId150"/>
    <p:sldId id="439" r:id="rId151"/>
    <p:sldId id="440" r:id="rId152"/>
    <p:sldId id="441" r:id="rId153"/>
    <p:sldId id="442" r:id="rId154"/>
    <p:sldId id="443" r:id="rId155"/>
    <p:sldId id="444" r:id="rId156"/>
    <p:sldId id="445" r:id="rId157"/>
    <p:sldId id="446" r:id="rId158"/>
    <p:sldId id="447" r:id="rId159"/>
    <p:sldId id="448" r:id="rId160"/>
    <p:sldId id="449" r:id="rId161"/>
    <p:sldId id="450" r:id="rId162"/>
    <p:sldId id="451" r:id="rId163"/>
    <p:sldId id="452" r:id="rId164"/>
    <p:sldId id="453" r:id="rId165"/>
    <p:sldId id="454" r:id="rId166"/>
    <p:sldId id="455" r:id="rId167"/>
    <p:sldId id="456" r:id="rId168"/>
    <p:sldId id="457" r:id="rId169"/>
    <p:sldId id="458" r:id="rId170"/>
    <p:sldId id="459" r:id="rId171"/>
    <p:sldId id="460" r:id="rId172"/>
    <p:sldId id="461" r:id="rId173"/>
    <p:sldId id="462" r:id="rId174"/>
    <p:sldId id="463" r:id="rId175"/>
    <p:sldId id="464" r:id="rId176"/>
    <p:sldId id="465" r:id="rId177"/>
    <p:sldId id="466" r:id="rId178"/>
    <p:sldId id="467" r:id="rId179"/>
    <p:sldId id="468" r:id="rId180"/>
    <p:sldId id="469" r:id="rId181"/>
    <p:sldId id="470" r:id="rId182"/>
    <p:sldId id="471" r:id="rId183"/>
    <p:sldId id="472" r:id="rId184"/>
    <p:sldId id="473" r:id="rId185"/>
    <p:sldId id="474" r:id="rId186"/>
    <p:sldId id="475" r:id="rId187"/>
    <p:sldId id="476" r:id="rId188"/>
    <p:sldId id="477" r:id="rId189"/>
    <p:sldId id="478" r:id="rId190"/>
    <p:sldId id="479" r:id="rId191"/>
    <p:sldId id="480" r:id="rId192"/>
    <p:sldId id="481" r:id="rId193"/>
    <p:sldId id="482" r:id="rId194"/>
    <p:sldId id="483" r:id="rId195"/>
    <p:sldId id="484" r:id="rId196"/>
    <p:sldId id="485" r:id="rId197"/>
    <p:sldId id="486" r:id="rId198"/>
    <p:sldId id="487" r:id="rId199"/>
    <p:sldId id="488" r:id="rId200"/>
    <p:sldId id="489" r:id="rId201"/>
    <p:sldId id="490" r:id="rId202"/>
    <p:sldId id="491" r:id="rId203"/>
    <p:sldId id="492" r:id="rId204"/>
    <p:sldId id="493" r:id="rId205"/>
    <p:sldId id="494" r:id="rId206"/>
    <p:sldId id="495" r:id="rId207"/>
    <p:sldId id="496" r:id="rId208"/>
    <p:sldId id="497" r:id="rId209"/>
    <p:sldId id="498" r:id="rId210"/>
    <p:sldId id="499" r:id="rId211"/>
    <p:sldId id="500" r:id="rId212"/>
    <p:sldId id="501" r:id="rId213"/>
    <p:sldId id="502" r:id="rId214"/>
    <p:sldId id="503" r:id="rId215"/>
    <p:sldId id="504" r:id="rId216"/>
    <p:sldId id="505" r:id="rId217"/>
    <p:sldId id="506" r:id="rId218"/>
    <p:sldId id="507" r:id="rId219"/>
    <p:sldId id="508" r:id="rId220"/>
    <p:sldId id="509" r:id="rId221"/>
    <p:sldId id="510" r:id="rId222"/>
    <p:sldId id="511" r:id="rId223"/>
    <p:sldId id="512" r:id="rId224"/>
    <p:sldId id="513" r:id="rId225"/>
    <p:sldId id="514" r:id="rId226"/>
    <p:sldId id="515" r:id="rId227"/>
    <p:sldId id="516" r:id="rId228"/>
    <p:sldId id="517" r:id="rId229"/>
    <p:sldId id="518" r:id="rId230"/>
    <p:sldId id="519" r:id="rId231"/>
    <p:sldId id="520" r:id="rId232"/>
    <p:sldId id="521" r:id="rId233"/>
    <p:sldId id="522" r:id="rId234"/>
    <p:sldId id="523" r:id="rId235"/>
    <p:sldId id="524" r:id="rId236"/>
    <p:sldId id="525" r:id="rId237"/>
    <p:sldId id="526" r:id="rId238"/>
    <p:sldId id="527" r:id="rId239"/>
    <p:sldId id="528" r:id="rId240"/>
    <p:sldId id="529" r:id="rId241"/>
    <p:sldId id="530" r:id="rId242"/>
    <p:sldId id="531" r:id="rId243"/>
    <p:sldId id="532" r:id="rId244"/>
    <p:sldId id="533" r:id="rId245"/>
    <p:sldId id="534" r:id="rId246"/>
    <p:sldId id="535" r:id="rId247"/>
    <p:sldId id="536" r:id="rId248"/>
    <p:sldId id="537" r:id="rId249"/>
    <p:sldId id="538" r:id="rId250"/>
    <p:sldId id="539" r:id="rId251"/>
    <p:sldId id="540" r:id="rId252"/>
    <p:sldId id="541" r:id="rId253"/>
    <p:sldId id="542" r:id="rId254"/>
    <p:sldId id="543" r:id="rId255"/>
    <p:sldId id="544" r:id="rId256"/>
    <p:sldId id="545" r:id="rId257"/>
    <p:sldId id="546" r:id="rId258"/>
    <p:sldId id="547" r:id="rId259"/>
    <p:sldId id="548" r:id="rId260"/>
    <p:sldId id="549" r:id="rId261"/>
    <p:sldId id="550" r:id="rId262"/>
    <p:sldId id="551" r:id="rId263"/>
    <p:sldId id="552" r:id="rId264"/>
    <p:sldId id="553" r:id="rId265"/>
    <p:sldId id="554" r:id="rId266"/>
    <p:sldId id="555" r:id="rId267"/>
    <p:sldId id="556" r:id="rId268"/>
    <p:sldId id="557" r:id="rId269"/>
    <p:sldId id="558" r:id="rId270"/>
    <p:sldId id="559" r:id="rId271"/>
    <p:sldId id="560" r:id="rId272"/>
    <p:sldId id="561" r:id="rId273"/>
    <p:sldId id="562" r:id="rId274"/>
    <p:sldId id="563" r:id="rId275"/>
    <p:sldId id="564" r:id="rId276"/>
    <p:sldId id="565" r:id="rId277"/>
    <p:sldId id="566" r:id="rId278"/>
    <p:sldId id="567" r:id="rId279"/>
    <p:sldId id="568" r:id="rId280"/>
    <p:sldId id="569" r:id="rId281"/>
    <p:sldId id="570" r:id="rId282"/>
    <p:sldId id="571" r:id="rId283"/>
    <p:sldId id="572" r:id="rId284"/>
    <p:sldId id="573" r:id="rId285"/>
    <p:sldId id="574" r:id="rId286"/>
    <p:sldId id="575" r:id="rId287"/>
    <p:sldId id="576" r:id="rId288"/>
    <p:sldId id="577" r:id="rId289"/>
    <p:sldId id="578" r:id="rId290"/>
    <p:sldId id="579" r:id="rId291"/>
    <p:sldId id="580" r:id="rId292"/>
    <p:sldId id="581" r:id="rId293"/>
    <p:sldId id="582" r:id="rId294"/>
    <p:sldId id="583" r:id="rId295"/>
    <p:sldId id="584" r:id="rId296"/>
    <p:sldId id="585" r:id="rId297"/>
    <p:sldId id="586" r:id="rId298"/>
    <p:sldId id="587" r:id="rId299"/>
    <p:sldId id="588" r:id="rId300"/>
    <p:sldId id="589" r:id="rId301"/>
    <p:sldId id="590" r:id="rId302"/>
    <p:sldId id="591" r:id="rId303"/>
    <p:sldId id="592" r:id="rId304"/>
    <p:sldId id="593" r:id="rId305"/>
    <p:sldId id="594" r:id="rId306"/>
    <p:sldId id="595" r:id="rId307"/>
    <p:sldId id="596" r:id="rId308"/>
    <p:sldId id="597" r:id="rId309"/>
    <p:sldId id="598" r:id="rId310"/>
    <p:sldId id="599" r:id="rId311"/>
    <p:sldId id="600" r:id="rId312"/>
    <p:sldId id="601" r:id="rId313"/>
    <p:sldId id="602" r:id="rId314"/>
    <p:sldId id="603" r:id="rId315"/>
    <p:sldId id="604" r:id="rId316"/>
    <p:sldId id="605" r:id="rId317"/>
    <p:sldId id="606" r:id="rId318"/>
    <p:sldId id="607" r:id="rId319"/>
    <p:sldId id="608" r:id="rId320"/>
    <p:sldId id="609" r:id="rId321"/>
    <p:sldId id="610" r:id="rId322"/>
    <p:sldId id="611" r:id="rId323"/>
    <p:sldId id="612" r:id="rId324"/>
    <p:sldId id="613" r:id="rId325"/>
    <p:sldId id="614" r:id="rId326"/>
    <p:sldId id="615" r:id="rId327"/>
    <p:sldId id="616" r:id="rId328"/>
    <p:sldId id="617" r:id="rId329"/>
  </p:sldIdLst>
  <p:sldSz cx="10058400" cy="7772400"/>
  <p:notesSz cx="6784975" cy="98567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4F81BD"/>
    <a:srgbClr val="FFC000"/>
    <a:srgbClr val="77933C"/>
    <a:srgbClr val="FF0000"/>
    <a:srgbClr val="E0DDE4"/>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669" autoAdjust="0"/>
    <p:restoredTop sz="93990" autoAdjust="0"/>
  </p:normalViewPr>
  <p:slideViewPr>
    <p:cSldViewPr showGuides="1">
      <p:cViewPr varScale="1">
        <p:scale>
          <a:sx n="73" d="100"/>
          <a:sy n="73" d="100"/>
        </p:scale>
        <p:origin x="-774" y="-102"/>
      </p:cViewPr>
      <p:guideLst>
        <p:guide orient="horz" pos="2448"/>
        <p:guide pos="3168"/>
      </p:guideLst>
    </p:cSldViewPr>
  </p:slideViewPr>
  <p:notesTextViewPr>
    <p:cViewPr>
      <p:scale>
        <a:sx n="100" d="100"/>
        <a:sy n="100" d="100"/>
      </p:scale>
      <p:origin x="0" y="0"/>
    </p:cViewPr>
  </p:notesTextViewPr>
  <p:sorterViewPr>
    <p:cViewPr>
      <p:scale>
        <a:sx n="66" d="100"/>
        <a:sy n="66" d="100"/>
      </p:scale>
      <p:origin x="0" y="7320"/>
    </p:cViewPr>
  </p:sorterViewPr>
  <p:gridSpacing cx="92171838" cy="9217183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notesMaster" Target="notesMasters/notesMaster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0050"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3338" y="0"/>
            <a:ext cx="2940050" cy="492125"/>
          </a:xfrm>
          <a:prstGeom prst="rect">
            <a:avLst/>
          </a:prstGeom>
        </p:spPr>
        <p:txBody>
          <a:bodyPr vert="horz" lIns="91440" tIns="45720" rIns="91440" bIns="45720" rtlCol="0"/>
          <a:lstStyle>
            <a:lvl1pPr algn="r">
              <a:defRPr sz="1200"/>
            </a:lvl1pPr>
          </a:lstStyle>
          <a:p>
            <a:fld id="{E1EE80FB-8BC6-4207-BCE8-FDEF2C3455EB}" type="datetimeFigureOut">
              <a:rPr lang="en-US" smtClean="0"/>
              <a:t>3/10/2009</a:t>
            </a:fld>
            <a:endParaRPr lang="en-US"/>
          </a:p>
        </p:txBody>
      </p:sp>
      <p:sp>
        <p:nvSpPr>
          <p:cNvPr id="4" name="Slide Image Placeholder 3"/>
          <p:cNvSpPr>
            <a:spLocks noGrp="1" noRot="1" noChangeAspect="1"/>
          </p:cNvSpPr>
          <p:nvPr>
            <p:ph type="sldImg" idx="2"/>
          </p:nvPr>
        </p:nvSpPr>
        <p:spPr>
          <a:xfrm>
            <a:off x="1001713" y="739775"/>
            <a:ext cx="4781550"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7863" y="4681538"/>
            <a:ext cx="5429250" cy="44354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61488"/>
            <a:ext cx="2940050" cy="493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3338" y="9361488"/>
            <a:ext cx="2940050" cy="493712"/>
          </a:xfrm>
          <a:prstGeom prst="rect">
            <a:avLst/>
          </a:prstGeom>
        </p:spPr>
        <p:txBody>
          <a:bodyPr vert="horz" lIns="91440" tIns="45720" rIns="91440" bIns="45720" rtlCol="0" anchor="b"/>
          <a:lstStyle>
            <a:lvl1pPr algn="r">
              <a:defRPr sz="1200"/>
            </a:lvl1pPr>
          </a:lstStyle>
          <a:p>
            <a:fld id="{E88280AC-B863-4CAF-93AF-EFFC453EBAB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C731D-30C0-4326-A44F-1FCB934A7C21}" type="slidenum">
              <a:rPr lang="en-US"/>
              <a:pPr/>
              <a:t>24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330C74-71CE-4A45-A37E-E7D5A479DF39}" type="slidenum">
              <a:rPr lang="en-US"/>
              <a:pPr/>
              <a:t>43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5317E1-EDD7-46A3-8890-27CD1A4DE817}" type="slidenum">
              <a:rPr lang="en-US"/>
              <a:pPr/>
              <a:t>44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7ECBA2-A853-4308-B9D5-D7618A3C39CB}" type="slidenum">
              <a:rPr lang="en-US"/>
              <a:pPr/>
              <a:t>53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057B97-727C-41CD-A40A-A86FF73608AE}" type="slidenum">
              <a:rPr lang="en-US"/>
              <a:pPr/>
              <a:t>54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A8D79E-8BBD-4E76-AB4A-933ABE7392C9}" type="slidenum">
              <a:rPr lang="en-US"/>
              <a:pPr/>
              <a:t>55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B834B1-AD5F-4B6A-8441-91A3F4178B05}" type="slidenum">
              <a:rPr lang="en-US"/>
              <a:pPr/>
              <a:t>67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8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6129D7-AF23-4666-8230-82F99BA81C62}" type="slidenum">
              <a:rPr lang="en-US"/>
              <a:pPr/>
              <a:t>68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873EB3-6296-4030-99D4-81041F9210F2}" type="slidenum">
              <a:rPr lang="en-US"/>
              <a:pPr/>
              <a:t>69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54F754-1250-4A43-9360-0BD3A7E06744}" type="slidenum">
              <a:rPr lang="en-US"/>
              <a:pPr/>
              <a:t>73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F30811-6FD2-4C52-A606-34F06E196E49}" type="slidenum">
              <a:rPr lang="en-US"/>
              <a:pPr/>
              <a:t>74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278FF1-0F1F-48B3-8884-EB1CA6479DC6}" type="slidenum">
              <a:rPr lang="en-US"/>
              <a:pPr/>
              <a:t>25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936BAC-25B5-4A3A-B2D6-8FAC99532157}" type="slidenum">
              <a:rPr lang="en-US"/>
              <a:pPr/>
              <a:t>75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A01366-52D8-4B00-89F6-102FC718EFE3}" type="slidenum">
              <a:rPr lang="en-US"/>
              <a:pPr/>
              <a:t>76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D2836B-D30A-4A07-82DA-1F5D405A339F}" type="slidenum">
              <a:rPr lang="en-US"/>
              <a:pPr/>
              <a:t>77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206DCE-C879-484B-8D6B-A0ECF5DCB7C4}" type="slidenum">
              <a:rPr lang="en-US"/>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99C904-4C54-479B-AD11-CD39FCADCB16}" type="slidenum">
              <a:rPr lang="en-US"/>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9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50409C-433B-4C0F-B519-0FD74969F25B}" type="slidenum">
              <a:rPr lang="en-US"/>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B5C18A-59F3-4FA1-8AA1-91248F9CC4E0}" type="slidenum">
              <a:rPr lang="en-US"/>
              <a:pPr/>
              <a:t>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1A7681-94F2-4603-AB6B-1C81C14FF9C6}" type="slidenum">
              <a:rPr lang="en-US"/>
              <a:pPr/>
              <a:t>39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14017F-6C4E-4725-8325-083BD87677F8}" type="slidenum">
              <a:rPr lang="en-US"/>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C18B8B-2684-4ED4-A6FD-98985D65D690}" type="slidenum">
              <a:rPr lang="en-US"/>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C63E673-BAD6-48DC-BF59-CDBC8236DE5B}" type="datetime1">
              <a:rPr lang="en-US" smtClean="0"/>
              <a:t>3/10/2009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DE6F4-3BE0-4810-AACC-3DF8FD12501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B5F35-6232-4FBE-BCEF-A7C343B35612}" type="datetime1">
              <a:rPr lang="en-US" smtClean="0"/>
              <a:t>3/10/2009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B9C92A-AD4C-41E2-ABE5-17E3A30C64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52637"/>
            <a:ext cx="2263140"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52637"/>
            <a:ext cx="6621780"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FB15C6-EC7F-4930-ADF1-657C6D93AFFF}" type="datetime1">
              <a:rPr lang="en-US" smtClean="0"/>
              <a:t>3/10/2009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32DCAB-1EAC-4CDE-9E78-DD4C7F0C3F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283F60-BBF5-47B5-9D58-0FD00F32E9EE}" type="datetime1">
              <a:rPr lang="en-US" smtClean="0"/>
              <a:t>3/10/2009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FBB9D8-6262-43B1-AC39-233C192FD7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43691F8-12B9-4332-8567-F06C4B9B1ED6}" type="datetime1">
              <a:rPr lang="en-US" smtClean="0"/>
              <a:t>3/10/2009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34015-13A3-4FD7-95B7-A6006006A62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2054649"/>
            <a:ext cx="4442460" cy="58149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054649"/>
            <a:ext cx="4442460" cy="58149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F5C7E8-B9A8-4E44-BF7F-2889A4782EE1}" type="datetime1">
              <a:rPr lang="en-US" smtClean="0"/>
              <a:t>3/10/2009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16D07B-3199-415C-A1B4-9AE6CCD6DEA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2E626D-FD1C-42E1-87A8-42F2F50E5C91}" type="datetime1">
              <a:rPr lang="en-US" smtClean="0"/>
              <a:t>3/10/2009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B54B82A-B01B-467D-A7F6-C0068A045F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486CF16-AF38-4851-AF2F-6BD1624E73AE}" type="datetime1">
              <a:rPr lang="en-US" smtClean="0"/>
              <a:t>3/10/2009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78E5750-B3F9-4B43-8111-7AA5AC0268DA}" type="slidenum">
              <a:rPr lang="en-US"/>
              <a:pPr>
                <a:defRPr/>
              </a:pPr>
              <a:t>‹#›</a:t>
            </a:fld>
            <a:endParaRPr lang="en-US"/>
          </a:p>
        </p:txBody>
      </p:sp>
      <p:sp>
        <p:nvSpPr>
          <p:cNvPr id="13" name="Title 12"/>
          <p:cNvSpPr>
            <a:spLocks noGrp="1"/>
          </p:cNvSpPr>
          <p:nvPr>
            <p:ph type="title"/>
          </p:nvPr>
        </p:nvSpPr>
        <p:spPr>
          <a:xfrm>
            <a:off x="0" y="0"/>
            <a:ext cx="10058400" cy="600052"/>
          </a:xfrm>
        </p:spPr>
        <p:txBody>
          <a:bodyPr/>
          <a:lstStyle>
            <a:lvl1pPr>
              <a:defRPr lang="en-US" sz="3200" kern="1200" dirty="0" smtClean="0">
                <a:solidFill>
                  <a:schemeClr val="accent1"/>
                </a:solidFill>
                <a:latin typeface="GillSans" pitchFamily="34" charset="0"/>
                <a:ea typeface="+mn-ea"/>
                <a:cs typeface="+mn-cs"/>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F03A07-E1D9-475D-8C21-E6F5BE143600}" type="datetime1">
              <a:rPr lang="en-US" smtClean="0"/>
              <a:t>3/10/2009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3913DB-50A4-495B-B640-09A683F05F1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D6A2A5-0028-4898-A3C0-1C5E95236F10}" type="datetime1">
              <a:rPr lang="en-US" smtClean="0"/>
              <a:t>3/10/2009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6E9B66-1E42-4184-8A1F-A989744A998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1"/>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517" y="6082984"/>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A69CF8-6F7A-451A-8FC2-BBE251FB6E47}" type="datetime1">
              <a:rPr lang="en-US" smtClean="0"/>
              <a:t>3/10/2009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3A6D8E-1BBF-47A1-8515-CF6360993E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3238"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3238"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3238" y="7204075"/>
            <a:ext cx="2346325" cy="414338"/>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7116D01-6CAF-4342-8701-7290CC7BC733}" type="datetime1">
              <a:rPr lang="en-US" smtClean="0"/>
              <a:t>3/10/2009</a:t>
            </a:fld>
            <a:endParaRPr lang="en-US"/>
          </a:p>
        </p:txBody>
      </p:sp>
      <p:sp>
        <p:nvSpPr>
          <p:cNvPr id="5" name="Footer Placeholder 4"/>
          <p:cNvSpPr>
            <a:spLocks noGrp="1"/>
          </p:cNvSpPr>
          <p:nvPr>
            <p:ph type="ftr" sz="quarter" idx="3"/>
          </p:nvPr>
        </p:nvSpPr>
        <p:spPr>
          <a:xfrm>
            <a:off x="3436938" y="7204075"/>
            <a:ext cx="3184525" cy="414338"/>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208838" y="7204075"/>
            <a:ext cx="2346325" cy="414338"/>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9FD5A0BF-DE47-4516-996C-15763C56B2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10.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altera.com/" TargetMode="External"/><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gif"/></Relationships>
</file>

<file path=ppt/slides/_rels/slide13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0.gif"/><Relationship Id="rId4" Type="http://schemas.openxmlformats.org/officeDocument/2006/relationships/hyperlink" Target="http://www.altera.com/"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0.gif"/><Relationship Id="rId4" Type="http://schemas.openxmlformats.org/officeDocument/2006/relationships/hyperlink" Target="http://www.altera.com/"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7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upload.wikimedia.org/wikipedia/commons/8/8a/Atarisearspong.png" TargetMode="Externa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png"/></Relationships>
</file>

<file path=ppt/slides/_rels/slide18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upload.wikimedia.org/wikipedia/commons/b/bf/Replica-of-first-transistor.jpg" TargetMode="External"/><Relationship Id="rId18" Type="http://schemas.openxmlformats.org/officeDocument/2006/relationships/image" Target="../media/image11.jpeg"/><Relationship Id="rId26" Type="http://schemas.openxmlformats.org/officeDocument/2006/relationships/image" Target="../media/image16.jpeg"/><Relationship Id="rId39" Type="http://schemas.openxmlformats.org/officeDocument/2006/relationships/hyperlink" Target="http://en.wikipedia.org/wiki/File:NEC_D780C.jpg" TargetMode="External"/><Relationship Id="rId3" Type="http://schemas.openxmlformats.org/officeDocument/2006/relationships/hyperlink" Target="http://upload.wikimedia.org/wikipedia/commons/a/af/Abacus_6.png" TargetMode="External"/><Relationship Id="rId21" Type="http://schemas.openxmlformats.org/officeDocument/2006/relationships/hyperlink" Target="http://en.wikipedia.org/wiki/File:Minaturevacuumtube.jpg" TargetMode="External"/><Relationship Id="rId34" Type="http://schemas.openxmlformats.org/officeDocument/2006/relationships/image" Target="../media/image20.png"/><Relationship Id="rId7" Type="http://schemas.openxmlformats.org/officeDocument/2006/relationships/hyperlink" Target="http://en.wikipedia.org/wiki/File:Lochkarte_Tanzorgel.jpg" TargetMode="External"/><Relationship Id="rId12" Type="http://schemas.openxmlformats.org/officeDocument/2006/relationships/image" Target="../media/image8.jpeg"/><Relationship Id="rId17" Type="http://schemas.openxmlformats.org/officeDocument/2006/relationships/hyperlink" Target="http://upload.wikimedia.org/wikipedia/commons/8/8b/Babbage_Difference_Engine.jpg" TargetMode="External"/><Relationship Id="rId25" Type="http://schemas.openxmlformats.org/officeDocument/2006/relationships/hyperlink" Target="http://en.wikipedia.org/wiki/File:Microchips.jpg" TargetMode="External"/><Relationship Id="rId33" Type="http://schemas.openxmlformats.org/officeDocument/2006/relationships/hyperlink" Target="http://upload.wikimedia.org/wikipedia/commons/3/35/Tux.svg" TargetMode="External"/><Relationship Id="rId38" Type="http://schemas.openxmlformats.org/officeDocument/2006/relationships/image" Target="../media/image22.jpeg"/><Relationship Id="rId2" Type="http://schemas.openxmlformats.org/officeDocument/2006/relationships/image" Target="../media/image2.jpeg"/><Relationship Id="rId16" Type="http://schemas.openxmlformats.org/officeDocument/2006/relationships/image" Target="../media/image10.jpeg"/><Relationship Id="rId20" Type="http://schemas.openxmlformats.org/officeDocument/2006/relationships/image" Target="../media/image13.jpeg"/><Relationship Id="rId29" Type="http://schemas.openxmlformats.org/officeDocument/2006/relationships/hyperlink" Target="http://en.wikipedia.org/wiki/File:Altera-StratixIIGX-FPGA.jpg"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www.ieeeghn.org/wiki/images/6/6d/ACenturyofElectricals_Page_41-1.jpg" TargetMode="External"/><Relationship Id="rId24" Type="http://schemas.openxmlformats.org/officeDocument/2006/relationships/image" Target="../media/image15.jpeg"/><Relationship Id="rId32" Type="http://schemas.openxmlformats.org/officeDocument/2006/relationships/image" Target="../media/image19.jpeg"/><Relationship Id="rId37" Type="http://schemas.openxmlformats.org/officeDocument/2006/relationships/hyperlink" Target="http://upload.wikimedia.org/wikipedia/commons/4/4e/Eniac.jpg" TargetMode="External"/><Relationship Id="rId40" Type="http://schemas.openxmlformats.org/officeDocument/2006/relationships/image" Target="../media/image23.jpeg"/><Relationship Id="rId5" Type="http://schemas.openxmlformats.org/officeDocument/2006/relationships/hyperlink" Target="http://en.wikipedia.org/wiki/File:Mechanical-Calculator.png" TargetMode="External"/><Relationship Id="rId15" Type="http://schemas.openxmlformats.org/officeDocument/2006/relationships/hyperlink" Target="http://upload.wikimedia.org/wikipedia/en/2/2c/Transistorer_(croped).jpg" TargetMode="External"/><Relationship Id="rId23" Type="http://schemas.openxmlformats.org/officeDocument/2006/relationships/hyperlink" Target="http://en.wikipedia.org/wiki/File:153056995_5ef8b01016_o.jpg" TargetMode="External"/><Relationship Id="rId28" Type="http://schemas.openxmlformats.org/officeDocument/2006/relationships/image" Target="../media/image17.jpeg"/><Relationship Id="rId36" Type="http://schemas.openxmlformats.org/officeDocument/2006/relationships/image" Target="../media/image21.jpeg"/><Relationship Id="rId10" Type="http://schemas.openxmlformats.org/officeDocument/2006/relationships/image" Target="../media/image7.jpeg"/><Relationship Id="rId19" Type="http://schemas.openxmlformats.org/officeDocument/2006/relationships/image" Target="../media/image12.jpeg"/><Relationship Id="rId31" Type="http://schemas.openxmlformats.org/officeDocument/2006/relationships/hyperlink" Target="http://images.google.com/imgres?imgurl=http://www.nemesisstyle.com/imgs/machintosh.jpg&amp;imgrefurl=http://www.nemesisstyle.com/technical.php?pagina=macosx&amp;usg=__UGu_qlq0cAZxR_z1LKt5hUaSNwE=&amp;h=100&amp;w=100&amp;sz=5&amp;hl=en&amp;start=5&amp;sig2=HSMGPpfHe_eSVlgOLyX4Mw&amp;um=1&amp;tbnid=HWzEnUUmBKaZcM:&amp;tbnh=82&amp;tbnw=82&amp;ei=-2SxScOeJqO1jAfS7f3lBQ&amp;prev=/images?q=machintosh&amp;hl=en&amp;rls=com.microsoft:en-US&amp;um=1" TargetMode="External"/><Relationship Id="rId4" Type="http://schemas.openxmlformats.org/officeDocument/2006/relationships/image" Target="../media/image3.png"/><Relationship Id="rId9" Type="http://schemas.openxmlformats.org/officeDocument/2006/relationships/image" Target="../media/image6.jpeg"/><Relationship Id="rId14" Type="http://schemas.openxmlformats.org/officeDocument/2006/relationships/image" Target="../media/image9.jpeg"/><Relationship Id="rId22" Type="http://schemas.openxmlformats.org/officeDocument/2006/relationships/image" Target="../media/image14.jpeg"/><Relationship Id="rId27" Type="http://schemas.openxmlformats.org/officeDocument/2006/relationships/hyperlink" Target="http://en.wikipedia.org/wiki/File:80486dx2-large.jpg" TargetMode="External"/><Relationship Id="rId30" Type="http://schemas.openxmlformats.org/officeDocument/2006/relationships/image" Target="../media/image18.jpeg"/><Relationship Id="rId35" Type="http://schemas.openxmlformats.org/officeDocument/2006/relationships/hyperlink" Target="http://blogs.wsj.com/biztech/2007/09/18/dont-move-to-vista-until-you-have-to/?mod=homeblogmod_businesstechnolog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40.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wmf"/></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7.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8.gif"/></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Rectangle 1"/>
          <p:cNvSpPr/>
          <p:nvPr/>
        </p:nvSpPr>
        <p:spPr>
          <a:xfrm>
            <a:off x="0" y="0"/>
            <a:ext cx="10058400" cy="2619368"/>
          </a:xfrm>
          <a:prstGeom prst="rect">
            <a:avLst/>
          </a:prstGeom>
          <a:solidFill>
            <a:srgbClr val="E0D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_IST_color.tiff"/>
          <p:cNvPicPr>
            <a:picLocks noChangeAspect="1"/>
          </p:cNvPicPr>
          <p:nvPr/>
        </p:nvPicPr>
        <p:blipFill>
          <a:blip r:embed="rId2" cstate="screen"/>
          <a:stretch>
            <a:fillRect/>
          </a:stretch>
        </p:blipFill>
        <p:spPr>
          <a:xfrm>
            <a:off x="314292" y="242862"/>
            <a:ext cx="1018032" cy="2121408"/>
          </a:xfrm>
          <a:prstGeom prst="rect">
            <a:avLst/>
          </a:prstGeom>
        </p:spPr>
      </p:pic>
      <p:sp>
        <p:nvSpPr>
          <p:cNvPr id="5" name="TextBox 4"/>
          <p:cNvSpPr txBox="1"/>
          <p:nvPr/>
        </p:nvSpPr>
        <p:spPr>
          <a:xfrm>
            <a:off x="1671614" y="242862"/>
            <a:ext cx="2500330" cy="2062103"/>
          </a:xfrm>
          <a:prstGeom prst="rect">
            <a:avLst/>
          </a:prstGeom>
          <a:noFill/>
        </p:spPr>
        <p:txBody>
          <a:bodyPr wrap="square" rtlCol="0">
            <a:spAutoFit/>
          </a:bodyPr>
          <a:lstStyle/>
          <a:p>
            <a:r>
              <a:rPr lang="pt-PT" sz="3200" dirty="0" smtClean="0">
                <a:solidFill>
                  <a:schemeClr val="accent1"/>
                </a:solidFill>
                <a:latin typeface="GillSans" pitchFamily="34" charset="0"/>
              </a:rPr>
              <a:t>Projecto e </a:t>
            </a:r>
          </a:p>
          <a:p>
            <a:r>
              <a:rPr lang="pt-PT" sz="3200" dirty="0" smtClean="0">
                <a:solidFill>
                  <a:schemeClr val="accent1"/>
                </a:solidFill>
                <a:latin typeface="GillSans" pitchFamily="34" charset="0"/>
              </a:rPr>
              <a:t>Controlo em </a:t>
            </a:r>
          </a:p>
          <a:p>
            <a:r>
              <a:rPr lang="pt-PT" sz="3200" dirty="0" smtClean="0">
                <a:solidFill>
                  <a:schemeClr val="accent1"/>
                </a:solidFill>
                <a:latin typeface="GillSans" pitchFamily="34" charset="0"/>
              </a:rPr>
              <a:t>Lógica </a:t>
            </a:r>
          </a:p>
          <a:p>
            <a:r>
              <a:rPr lang="pt-PT" sz="3200" dirty="0" smtClean="0">
                <a:solidFill>
                  <a:schemeClr val="accent1"/>
                </a:solidFill>
                <a:latin typeface="GillSans" pitchFamily="34" charset="0"/>
              </a:rPr>
              <a:t>Digital</a:t>
            </a:r>
            <a:endParaRPr lang="en-US" sz="3200" dirty="0">
              <a:solidFill>
                <a:schemeClr val="accent1"/>
              </a:solidFill>
              <a:latin typeface="GillSans" pitchFamily="34" charset="0"/>
            </a:endParaRPr>
          </a:p>
        </p:txBody>
      </p:sp>
      <p:sp>
        <p:nvSpPr>
          <p:cNvPr id="6" name="TextBox 5"/>
          <p:cNvSpPr txBox="1"/>
          <p:nvPr/>
        </p:nvSpPr>
        <p:spPr>
          <a:xfrm>
            <a:off x="4171944" y="6958034"/>
            <a:ext cx="5715040" cy="584775"/>
          </a:xfrm>
          <a:prstGeom prst="rect">
            <a:avLst/>
          </a:prstGeom>
          <a:noFill/>
        </p:spPr>
        <p:txBody>
          <a:bodyPr wrap="square" rtlCol="0">
            <a:spAutoFit/>
          </a:bodyPr>
          <a:lstStyle/>
          <a:p>
            <a:r>
              <a:rPr lang="pt-PT" sz="3200" dirty="0" smtClean="0">
                <a:solidFill>
                  <a:schemeClr val="accent1"/>
                </a:solidFill>
                <a:latin typeface="GillSans" pitchFamily="34" charset="0"/>
              </a:rPr>
              <a:t>Programação de Lógica Digital…</a:t>
            </a:r>
            <a:endParaRPr lang="en-US" sz="3200" dirty="0">
              <a:solidFill>
                <a:schemeClr val="accent1"/>
              </a:solidFill>
              <a:latin typeface="GillSans" pitchFamily="34" charset="0"/>
            </a:endParaRPr>
          </a:p>
        </p:txBody>
      </p:sp>
      <p:graphicFrame>
        <p:nvGraphicFramePr>
          <p:cNvPr id="9" name="Table 8"/>
          <p:cNvGraphicFramePr>
            <a:graphicFrameLocks noGrp="1"/>
          </p:cNvGraphicFramePr>
          <p:nvPr/>
        </p:nvGraphicFramePr>
        <p:xfrm>
          <a:off x="323824" y="2981320"/>
          <a:ext cx="4286280" cy="1112520"/>
        </p:xfrm>
        <a:graphic>
          <a:graphicData uri="http://schemas.openxmlformats.org/drawingml/2006/table">
            <a:tbl>
              <a:tblPr bandRow="1">
                <a:tableStyleId>{69CF1AB2-1976-4502-BF36-3FF5EA218861}</a:tableStyleId>
              </a:tblPr>
              <a:tblGrid>
                <a:gridCol w="1214446"/>
                <a:gridCol w="3071834"/>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3×(2T+3L) </a:t>
                      </a:r>
                    </a:p>
                  </a:txBody>
                  <a:tcPr/>
                </a:tc>
                <a:tc>
                  <a:txBody>
                    <a:bodyPr/>
                    <a:lstStyle/>
                    <a:p>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Introdução com exercícios</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3×5L</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tc>
                <a:tc>
                  <a:txBody>
                    <a:bodyPr/>
                    <a:lstStyle/>
                    <a:p>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Trabalho #1</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8×5L</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tc>
                <a:tc>
                  <a:txBody>
                    <a:bodyPr/>
                    <a:lstStyle/>
                    <a:p>
                      <a:r>
                        <a:rPr lang="pt-PT"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Projecto Final</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txBody>
                  <a:tcPr/>
                </a:tc>
              </a:tr>
            </a:tbl>
          </a:graphicData>
        </a:graphic>
      </p:graphicFrame>
      <p:sp>
        <p:nvSpPr>
          <p:cNvPr id="7" name="Slide Number Placeholder 6"/>
          <p:cNvSpPr>
            <a:spLocks noGrp="1"/>
          </p:cNvSpPr>
          <p:nvPr>
            <p:ph type="sldNum" sz="quarter" idx="12"/>
          </p:nvPr>
        </p:nvSpPr>
        <p:spPr/>
        <p:txBody>
          <a:bodyPr/>
          <a:lstStyle/>
          <a:p>
            <a:pPr>
              <a:defRPr/>
            </a:pPr>
            <a:fld id="{723913DB-50A4-495B-B640-09A683F05F1D}" type="slidenum">
              <a:rPr lang="en-US" smtClean="0"/>
              <a:pPr>
                <a:defRPr/>
              </a:pPr>
              <a:t>1</a:t>
            </a:fld>
            <a:endParaRPr lang="en-US"/>
          </a:p>
        </p:txBody>
      </p:sp>
      <p:sp>
        <p:nvSpPr>
          <p:cNvPr id="10" name="TextBox 9"/>
          <p:cNvSpPr txBox="1"/>
          <p:nvPr/>
        </p:nvSpPr>
        <p:spPr>
          <a:xfrm>
            <a:off x="414312" y="5514984"/>
            <a:ext cx="3970511" cy="147732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pt-PT" b="1" dirty="0" err="1" smtClean="0"/>
              <a:t>Refs</a:t>
            </a:r>
            <a:r>
              <a:rPr lang="pt-PT" b="1" dirty="0" smtClean="0"/>
              <a:t>:</a:t>
            </a:r>
          </a:p>
          <a:p>
            <a:r>
              <a:rPr lang="pt-PT" dirty="0" err="1" smtClean="0"/>
              <a:t>Cyclone</a:t>
            </a:r>
            <a:r>
              <a:rPr lang="pt-PT" dirty="0" smtClean="0"/>
              <a:t> II </a:t>
            </a:r>
            <a:r>
              <a:rPr lang="pt-PT" dirty="0" err="1" smtClean="0"/>
              <a:t>device</a:t>
            </a:r>
            <a:r>
              <a:rPr lang="pt-PT" dirty="0" smtClean="0"/>
              <a:t> </a:t>
            </a:r>
            <a:r>
              <a:rPr lang="pt-PT" dirty="0" err="1" smtClean="0"/>
              <a:t>Handbook</a:t>
            </a:r>
            <a:r>
              <a:rPr lang="pt-PT" dirty="0" smtClean="0"/>
              <a:t>, Altera </a:t>
            </a:r>
            <a:r>
              <a:rPr lang="pt-PT" dirty="0" err="1" smtClean="0"/>
              <a:t>corp</a:t>
            </a:r>
            <a:r>
              <a:rPr lang="pt-PT" dirty="0" smtClean="0"/>
              <a:t>.</a:t>
            </a:r>
          </a:p>
          <a:p>
            <a:r>
              <a:rPr lang="en-US" dirty="0" err="1" smtClean="0"/>
              <a:t>Quartus</a:t>
            </a:r>
            <a:r>
              <a:rPr lang="en-US" dirty="0" smtClean="0"/>
              <a:t> II Handbook </a:t>
            </a:r>
            <a:r>
              <a:rPr lang="en-US" dirty="0" smtClean="0"/>
              <a:t>, </a:t>
            </a:r>
            <a:r>
              <a:rPr lang="en-US" dirty="0" err="1" smtClean="0"/>
              <a:t>Altera</a:t>
            </a:r>
            <a:r>
              <a:rPr lang="en-US" dirty="0" smtClean="0"/>
              <a:t> corp.</a:t>
            </a:r>
          </a:p>
          <a:p>
            <a:r>
              <a:rPr lang="pt-PT" dirty="0" smtClean="0"/>
              <a:t>DE2 </a:t>
            </a:r>
            <a:r>
              <a:rPr lang="pt-PT" dirty="0" err="1" smtClean="0"/>
              <a:t>documentation</a:t>
            </a:r>
            <a:endParaRPr lang="pt-PT" dirty="0" smtClean="0"/>
          </a:p>
          <a:p>
            <a:r>
              <a:rPr lang="pt-PT" dirty="0" err="1" smtClean="0"/>
              <a:t>Verilog</a:t>
            </a:r>
            <a:r>
              <a:rPr lang="pt-PT" dirty="0" smtClean="0"/>
              <a:t> HDL, S. </a:t>
            </a:r>
            <a:r>
              <a:rPr lang="pt-PT" dirty="0" err="1" smtClean="0"/>
              <a:t>Palnitkar</a:t>
            </a:r>
            <a:r>
              <a:rPr lang="pt-PT" dirty="0" smtClean="0"/>
              <a:t>, </a:t>
            </a:r>
            <a:r>
              <a:rPr lang="pt-PT" dirty="0" err="1" smtClean="0"/>
              <a:t>Prentice</a:t>
            </a:r>
            <a:r>
              <a:rPr lang="pt-PT" dirty="0" smtClean="0"/>
              <a:t> Hall</a:t>
            </a:r>
            <a:endParaRPr lang="en-US" dirty="0"/>
          </a:p>
        </p:txBody>
      </p:sp>
      <p:sp>
        <p:nvSpPr>
          <p:cNvPr id="11" name="TextBox 10"/>
          <p:cNvSpPr txBox="1"/>
          <p:nvPr/>
        </p:nvSpPr>
        <p:spPr>
          <a:xfrm>
            <a:off x="5572128" y="2981320"/>
            <a:ext cx="3890984"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Font typeface="Arial" pitchFamily="34" charset="0"/>
              <a:buChar char="•"/>
            </a:pPr>
            <a:r>
              <a:rPr lang="pt-PT" dirty="0" smtClean="0">
                <a:latin typeface="+mn-lt"/>
              </a:rPr>
              <a:t>Introdução</a:t>
            </a:r>
          </a:p>
          <a:p>
            <a:pPr lvl="1">
              <a:buFont typeface="Arial" pitchFamily="34" charset="0"/>
              <a:buChar char="•"/>
            </a:pPr>
            <a:r>
              <a:rPr lang="pt-PT" dirty="0" err="1" smtClean="0">
                <a:latin typeface="+mn-lt"/>
              </a:rPr>
              <a:t>Fpgas</a:t>
            </a:r>
            <a:endParaRPr lang="pt-PT" dirty="0" smtClean="0">
              <a:latin typeface="+mn-lt"/>
            </a:endParaRPr>
          </a:p>
          <a:p>
            <a:pPr lvl="1">
              <a:buFont typeface="Arial" pitchFamily="34" charset="0"/>
              <a:buChar char="•"/>
            </a:pPr>
            <a:r>
              <a:rPr lang="pt-PT" dirty="0" smtClean="0">
                <a:latin typeface="+mn-lt"/>
              </a:rPr>
              <a:t>Laboratório</a:t>
            </a:r>
          </a:p>
          <a:p>
            <a:pPr lvl="1">
              <a:buFont typeface="Arial" pitchFamily="34" charset="0"/>
              <a:buChar char="•"/>
            </a:pPr>
            <a:r>
              <a:rPr lang="pt-PT" dirty="0" err="1" smtClean="0">
                <a:latin typeface="+mn-lt"/>
              </a:rPr>
              <a:t>Verilog</a:t>
            </a:r>
            <a:endParaRPr lang="en-US" dirty="0" smtClean="0">
              <a:latin typeface="+mn-lt"/>
            </a:endParaRPr>
          </a:p>
          <a:p>
            <a:pPr lvl="1">
              <a:buFont typeface="Arial" pitchFamily="34" charset="0"/>
              <a:buChar char="•"/>
            </a:pPr>
            <a:r>
              <a:rPr lang="pt-PT" dirty="0" smtClean="0">
                <a:latin typeface="+mn-lt"/>
              </a:rPr>
              <a:t>Lógica combinatória</a:t>
            </a:r>
          </a:p>
          <a:p>
            <a:pPr lvl="1">
              <a:buFont typeface="Arial" pitchFamily="34" charset="0"/>
              <a:buChar char="•"/>
            </a:pPr>
            <a:r>
              <a:rPr lang="pt-PT" dirty="0" smtClean="0">
                <a:latin typeface="+mn-lt"/>
              </a:rPr>
              <a:t>Lógica sequencial</a:t>
            </a:r>
          </a:p>
          <a:p>
            <a:pPr>
              <a:buFont typeface="Arial" pitchFamily="34" charset="0"/>
              <a:buChar char="•"/>
            </a:pPr>
            <a:r>
              <a:rPr lang="pt-PT" dirty="0" smtClean="0">
                <a:latin typeface="+mn-lt"/>
              </a:rPr>
              <a:t>Máquinas estado</a:t>
            </a:r>
          </a:p>
          <a:p>
            <a:pPr>
              <a:buFont typeface="Arial" pitchFamily="34" charset="0"/>
              <a:buChar char="•"/>
            </a:pPr>
            <a:r>
              <a:rPr lang="pt-PT" dirty="0" err="1" smtClean="0">
                <a:latin typeface="+mn-lt"/>
              </a:rPr>
              <a:t>Advanced</a:t>
            </a:r>
            <a:r>
              <a:rPr lang="pt-PT" dirty="0" smtClean="0">
                <a:latin typeface="+mn-lt"/>
              </a:rPr>
              <a:t> </a:t>
            </a:r>
            <a:r>
              <a:rPr lang="pt-PT" dirty="0" err="1" smtClean="0">
                <a:latin typeface="+mn-lt"/>
              </a:rPr>
              <a:t>verilog</a:t>
            </a:r>
            <a:r>
              <a:rPr lang="pt-PT" dirty="0" smtClean="0">
                <a:latin typeface="+mn-lt"/>
              </a:rPr>
              <a:t> (</a:t>
            </a:r>
            <a:r>
              <a:rPr lang="pt-PT" dirty="0" err="1" smtClean="0">
                <a:latin typeface="+mn-lt"/>
              </a:rPr>
              <a:t>video</a:t>
            </a:r>
            <a:r>
              <a:rPr lang="pt-PT" dirty="0" smtClean="0">
                <a:latin typeface="+mn-lt"/>
              </a:rPr>
              <a:t>, etc.)</a:t>
            </a:r>
          </a:p>
        </p:txBody>
      </p:sp>
      <p:sp>
        <p:nvSpPr>
          <p:cNvPr id="12" name="TextBox 11"/>
          <p:cNvSpPr txBox="1"/>
          <p:nvPr/>
        </p:nvSpPr>
        <p:spPr>
          <a:xfrm>
            <a:off x="4938089" y="2034593"/>
            <a:ext cx="5120311" cy="584775"/>
          </a:xfrm>
          <a:prstGeom prst="rect">
            <a:avLst/>
          </a:prstGeom>
          <a:noFill/>
        </p:spPr>
        <p:txBody>
          <a:bodyPr wrap="none" rtlCol="0">
            <a:spAutoFit/>
          </a:bodyPr>
          <a:lstStyle/>
          <a:p>
            <a:pPr algn="r"/>
            <a:r>
              <a:rPr lang="pt-PT" sz="1600" dirty="0" err="1" smtClean="0">
                <a:latin typeface="Comic Sans MS" pitchFamily="66" charset="0"/>
              </a:rPr>
              <a:t>Inspired</a:t>
            </a:r>
            <a:r>
              <a:rPr lang="pt-PT" sz="1600" dirty="0" smtClean="0">
                <a:latin typeface="Comic Sans MS" pitchFamily="66" charset="0"/>
              </a:rPr>
              <a:t> </a:t>
            </a:r>
            <a:r>
              <a:rPr lang="pt-PT" sz="1600" dirty="0" err="1" smtClean="0">
                <a:latin typeface="Comic Sans MS" pitchFamily="66" charset="0"/>
              </a:rPr>
              <a:t>on</a:t>
            </a:r>
            <a:r>
              <a:rPr lang="pt-PT" sz="1600" dirty="0" smtClean="0">
                <a:latin typeface="Comic Sans MS" pitchFamily="66" charset="0"/>
              </a:rPr>
              <a:t> </a:t>
            </a:r>
            <a:r>
              <a:rPr lang="pt-PT" sz="1600" dirty="0" err="1" smtClean="0">
                <a:latin typeface="Comic Sans MS" pitchFamily="66" charset="0"/>
              </a:rPr>
              <a:t>course</a:t>
            </a:r>
            <a:r>
              <a:rPr lang="pt-PT" sz="1600" dirty="0" smtClean="0">
                <a:latin typeface="Comic Sans MS" pitchFamily="66" charset="0"/>
              </a:rPr>
              <a:t> 6.111 </a:t>
            </a:r>
            <a:r>
              <a:rPr lang="pt-PT" sz="1600" dirty="0" err="1" smtClean="0">
                <a:latin typeface="Comic Sans MS" pitchFamily="66" charset="0"/>
              </a:rPr>
              <a:t>from</a:t>
            </a:r>
            <a:r>
              <a:rPr lang="pt-PT" sz="1600" dirty="0" smtClean="0">
                <a:latin typeface="Comic Sans MS" pitchFamily="66" charset="0"/>
              </a:rPr>
              <a:t> MIT</a:t>
            </a:r>
          </a:p>
          <a:p>
            <a:pPr algn="r"/>
            <a:r>
              <a:rPr lang="pt-PT" sz="1600" dirty="0" smtClean="0">
                <a:latin typeface="Comic Sans MS" pitchFamily="66" charset="0"/>
              </a:rPr>
              <a:t>Some </a:t>
            </a:r>
            <a:r>
              <a:rPr lang="pt-PT" sz="1600" dirty="0" err="1" smtClean="0">
                <a:latin typeface="Comic Sans MS" pitchFamily="66" charset="0"/>
              </a:rPr>
              <a:t>support</a:t>
            </a:r>
            <a:r>
              <a:rPr lang="pt-PT" sz="1600" dirty="0" smtClean="0">
                <a:latin typeface="Comic Sans MS" pitchFamily="66" charset="0"/>
              </a:rPr>
              <a:t> material </a:t>
            </a:r>
            <a:r>
              <a:rPr lang="pt-PT" sz="1600" dirty="0" err="1" smtClean="0">
                <a:latin typeface="Comic Sans MS" pitchFamily="66" charset="0"/>
              </a:rPr>
              <a:t>taken</a:t>
            </a:r>
            <a:r>
              <a:rPr lang="pt-PT" sz="1600" dirty="0" smtClean="0">
                <a:latin typeface="Comic Sans MS" pitchFamily="66" charset="0"/>
              </a:rPr>
              <a:t> </a:t>
            </a:r>
            <a:r>
              <a:rPr lang="pt-PT" sz="1600" dirty="0" err="1" smtClean="0">
                <a:latin typeface="Comic Sans MS" pitchFamily="66" charset="0"/>
              </a:rPr>
              <a:t>from</a:t>
            </a:r>
            <a:r>
              <a:rPr lang="pt-PT" sz="1600" dirty="0" smtClean="0">
                <a:latin typeface="Comic Sans MS" pitchFamily="66" charset="0"/>
              </a:rPr>
              <a:t> 6.111 (</a:t>
            </a:r>
            <a:r>
              <a:rPr lang="pt-PT" sz="1600" dirty="0" err="1" smtClean="0">
                <a:latin typeface="Comic Sans MS" pitchFamily="66" charset="0"/>
              </a:rPr>
              <a:t>thank</a:t>
            </a:r>
            <a:r>
              <a:rPr lang="pt-PT" sz="1600" dirty="0" smtClean="0">
                <a:latin typeface="Comic Sans MS" pitchFamily="66" charset="0"/>
              </a:rPr>
              <a:t> </a:t>
            </a:r>
            <a:r>
              <a:rPr lang="pt-PT" sz="1600" dirty="0" err="1" smtClean="0">
                <a:latin typeface="Comic Sans MS" pitchFamily="66" charset="0"/>
              </a:rPr>
              <a:t>you</a:t>
            </a:r>
            <a:r>
              <a:rPr lang="pt-PT" sz="1600" dirty="0" smtClean="0">
                <a:latin typeface="Comic Sans MS" pitchFamily="66" charset="0"/>
              </a:rPr>
              <a:t>)</a:t>
            </a:r>
            <a:endParaRPr lang="en-US"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1000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bg2"/>
                                            </p:clrVal>
                                          </p:val>
                                        </p:tav>
                                        <p:tav tm="50000">
                                          <p:val>
                                            <p:clrVal>
                                              <a:srgbClr val="70859C"/>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Hardware</a:t>
            </a:r>
            <a:endParaRPr lang="en-US" dirty="0"/>
          </a:p>
        </p:txBody>
      </p:sp>
      <p:pic>
        <p:nvPicPr>
          <p:cNvPr id="317442" name="Picture 2"/>
          <p:cNvPicPr>
            <a:picLocks noChangeAspect="1" noChangeArrowheads="1"/>
          </p:cNvPicPr>
          <p:nvPr/>
        </p:nvPicPr>
        <p:blipFill>
          <a:blip r:embed="rId2"/>
          <a:srcRect r="489"/>
          <a:stretch>
            <a:fillRect/>
          </a:stretch>
        </p:blipFill>
        <p:spPr bwMode="auto">
          <a:xfrm>
            <a:off x="0" y="1341971"/>
            <a:ext cx="10058400" cy="5088457"/>
          </a:xfrm>
          <a:prstGeom prst="rect">
            <a:avLst/>
          </a:prstGeom>
          <a:noFill/>
          <a:ln w="9525">
            <a:noFill/>
            <a:miter lim="800000"/>
            <a:headEnd/>
            <a:tailEnd/>
          </a:ln>
          <a:effectLst/>
        </p:spPr>
      </p:pic>
      <p:grpSp>
        <p:nvGrpSpPr>
          <p:cNvPr id="11" name="Group 10"/>
          <p:cNvGrpSpPr/>
          <p:nvPr/>
        </p:nvGrpSpPr>
        <p:grpSpPr>
          <a:xfrm>
            <a:off x="171416" y="898683"/>
            <a:ext cx="9886984" cy="6000792"/>
            <a:chOff x="171416" y="885804"/>
            <a:chExt cx="9886984" cy="6000792"/>
          </a:xfrm>
        </p:grpSpPr>
        <p:sp>
          <p:nvSpPr>
            <p:cNvPr id="7" name="Rectangle 6"/>
            <p:cNvSpPr/>
            <p:nvPr/>
          </p:nvSpPr>
          <p:spPr>
            <a:xfrm>
              <a:off x="385730" y="885804"/>
              <a:ext cx="9429816"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1416" y="1038204"/>
              <a:ext cx="2571768" cy="527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72406" y="1190604"/>
              <a:ext cx="2385994" cy="505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2930" y="6029340"/>
              <a:ext cx="890117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2886060" y="4957770"/>
            <a:ext cx="2143140" cy="428628"/>
          </a:xfrm>
          <a:prstGeom prst="rect">
            <a:avLst/>
          </a:prstGeom>
          <a:solidFill>
            <a:srgbClr val="FF0000">
              <a:alpha val="14118"/>
            </a:srgbClr>
          </a:solidFill>
          <a:ln w="38100">
            <a:solidFill>
              <a:srgbClr val="FF00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8498672" y="66949"/>
            <a:ext cx="1531188" cy="461665"/>
          </a:xfrm>
          <a:prstGeom prst="rect">
            <a:avLst/>
          </a:prstGeom>
          <a:noFill/>
        </p:spPr>
        <p:txBody>
          <a:bodyPr wrap="none" rtlCol="0">
            <a:spAutoFit/>
          </a:bodyPr>
          <a:lstStyle/>
          <a:p>
            <a:r>
              <a:rPr lang="pt-PT" sz="24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OLaMunDO</a:t>
            </a:r>
            <a:endParaRPr lang="pt-PT" sz="24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endParaRPr>
          </a:p>
        </p:txBody>
      </p:sp>
      <p:sp>
        <p:nvSpPr>
          <p:cNvPr id="13" name="Slide Number Placeholder 12"/>
          <p:cNvSpPr>
            <a:spLocks noGrp="1"/>
          </p:cNvSpPr>
          <p:nvPr>
            <p:ph type="sldNum" sz="quarter" idx="12"/>
          </p:nvPr>
        </p:nvSpPr>
        <p:spPr/>
        <p:txBody>
          <a:bodyPr/>
          <a:lstStyle/>
          <a:p>
            <a:pPr>
              <a:defRPr/>
            </a:pPr>
            <a:fld id="{678E5750-B3F9-4B43-8111-7AA5AC0268DA}" type="slidenum">
              <a:rPr lang="en-US" smtClean="0"/>
              <a:pPr>
                <a:defRPr/>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iterate type="lt">
                                    <p:tmPct val="0"/>
                                  </p:iterate>
                                  <p:childTnLst>
                                    <p:animEffect transition="out" filter="wheel(1)">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srcRect t="45098" b="27941"/>
          <a:stretch>
            <a:fillRect/>
          </a:stretch>
        </p:blipFill>
        <p:spPr bwMode="auto">
          <a:xfrm>
            <a:off x="1257300" y="3600448"/>
            <a:ext cx="7543800" cy="157163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104</a:t>
            </a:fld>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108</a:t>
            </a:fld>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Hardware</a:t>
            </a:r>
            <a:endParaRPr lang="en-US" dirty="0"/>
          </a:p>
        </p:txBody>
      </p:sp>
      <p:sp>
        <p:nvSpPr>
          <p:cNvPr id="3" name="TextBox 2"/>
          <p:cNvSpPr txBox="1"/>
          <p:nvPr/>
        </p:nvSpPr>
        <p:spPr>
          <a:xfrm>
            <a:off x="3957630" y="587910"/>
            <a:ext cx="2159630" cy="369332"/>
          </a:xfrm>
          <a:prstGeom prst="rect">
            <a:avLst/>
          </a:prstGeom>
          <a:noFill/>
        </p:spPr>
        <p:txBody>
          <a:bodyPr wrap="none" rtlCol="0">
            <a:spAutoFit/>
          </a:bodyPr>
          <a:lstStyle/>
          <a:p>
            <a:r>
              <a:rPr lang="en-US" dirty="0" smtClean="0"/>
              <a:t>DE2_Pin_Table.pdf</a:t>
            </a:r>
            <a:endParaRPr lang="en-US" dirty="0"/>
          </a:p>
        </p:txBody>
      </p:sp>
      <p:pic>
        <p:nvPicPr>
          <p:cNvPr id="318466" name="Picture 2"/>
          <p:cNvPicPr>
            <a:picLocks noChangeAspect="1" noChangeArrowheads="1"/>
          </p:cNvPicPr>
          <p:nvPr/>
        </p:nvPicPr>
        <p:blipFill>
          <a:blip r:embed="rId2" cstate="screen"/>
          <a:srcRect/>
          <a:stretch>
            <a:fillRect/>
          </a:stretch>
        </p:blipFill>
        <p:spPr bwMode="auto">
          <a:xfrm>
            <a:off x="1775334" y="1028680"/>
            <a:ext cx="6507731" cy="3643338"/>
          </a:xfrm>
          <a:prstGeom prst="rect">
            <a:avLst/>
          </a:prstGeom>
          <a:noFill/>
          <a:ln w="9525">
            <a:noFill/>
            <a:miter lim="800000"/>
            <a:headEnd/>
            <a:tailEnd/>
          </a:ln>
          <a:effectLst/>
        </p:spPr>
      </p:pic>
      <p:pic>
        <p:nvPicPr>
          <p:cNvPr id="318467" name="Picture 3"/>
          <p:cNvPicPr>
            <a:picLocks noChangeAspect="1" noChangeArrowheads="1"/>
          </p:cNvPicPr>
          <p:nvPr/>
        </p:nvPicPr>
        <p:blipFill>
          <a:blip r:embed="rId3" cstate="screen"/>
          <a:srcRect/>
          <a:stretch>
            <a:fillRect/>
          </a:stretch>
        </p:blipFill>
        <p:spPr bwMode="auto">
          <a:xfrm>
            <a:off x="242854" y="885804"/>
            <a:ext cx="1907283" cy="3240000"/>
          </a:xfrm>
          <a:prstGeom prst="rect">
            <a:avLst/>
          </a:prstGeom>
          <a:noFill/>
          <a:ln w="9525">
            <a:noFill/>
            <a:miter lim="800000"/>
            <a:headEnd/>
            <a:tailEnd/>
          </a:ln>
          <a:effectLst/>
        </p:spPr>
      </p:pic>
      <p:pic>
        <p:nvPicPr>
          <p:cNvPr id="318468" name="Picture 4"/>
          <p:cNvPicPr>
            <a:picLocks noChangeAspect="1" noChangeArrowheads="1"/>
          </p:cNvPicPr>
          <p:nvPr/>
        </p:nvPicPr>
        <p:blipFill>
          <a:blip r:embed="rId4" cstate="screen"/>
          <a:srcRect/>
          <a:stretch>
            <a:fillRect/>
          </a:stretch>
        </p:blipFill>
        <p:spPr bwMode="auto">
          <a:xfrm>
            <a:off x="2609465" y="885804"/>
            <a:ext cx="1854289" cy="3240000"/>
          </a:xfrm>
          <a:prstGeom prst="rect">
            <a:avLst/>
          </a:prstGeom>
          <a:noFill/>
          <a:ln w="9525">
            <a:noFill/>
            <a:miter lim="800000"/>
            <a:headEnd/>
            <a:tailEnd/>
          </a:ln>
          <a:effectLst/>
        </p:spPr>
      </p:pic>
      <p:pic>
        <p:nvPicPr>
          <p:cNvPr id="318469" name="Picture 5"/>
          <p:cNvPicPr>
            <a:picLocks noChangeAspect="1" noChangeArrowheads="1"/>
          </p:cNvPicPr>
          <p:nvPr/>
        </p:nvPicPr>
        <p:blipFill>
          <a:blip r:embed="rId5" cstate="screen"/>
          <a:srcRect/>
          <a:stretch>
            <a:fillRect/>
          </a:stretch>
        </p:blipFill>
        <p:spPr bwMode="auto">
          <a:xfrm>
            <a:off x="4923082" y="885804"/>
            <a:ext cx="1932807" cy="3240000"/>
          </a:xfrm>
          <a:prstGeom prst="rect">
            <a:avLst/>
          </a:prstGeom>
          <a:noFill/>
          <a:ln w="9525">
            <a:noFill/>
            <a:miter lim="800000"/>
            <a:headEnd/>
            <a:tailEnd/>
          </a:ln>
          <a:effectLst/>
        </p:spPr>
      </p:pic>
      <p:pic>
        <p:nvPicPr>
          <p:cNvPr id="318470" name="Picture 6"/>
          <p:cNvPicPr>
            <a:picLocks noChangeAspect="1" noChangeArrowheads="1"/>
          </p:cNvPicPr>
          <p:nvPr/>
        </p:nvPicPr>
        <p:blipFill>
          <a:blip r:embed="rId6" cstate="screen"/>
          <a:srcRect/>
          <a:stretch>
            <a:fillRect/>
          </a:stretch>
        </p:blipFill>
        <p:spPr bwMode="auto">
          <a:xfrm>
            <a:off x="7315216" y="885804"/>
            <a:ext cx="1888338" cy="3240000"/>
          </a:xfrm>
          <a:prstGeom prst="rect">
            <a:avLst/>
          </a:prstGeom>
          <a:noFill/>
          <a:ln w="9525">
            <a:noFill/>
            <a:miter lim="800000"/>
            <a:headEnd/>
            <a:tailEnd/>
          </a:ln>
          <a:effectLst/>
        </p:spPr>
      </p:pic>
      <p:pic>
        <p:nvPicPr>
          <p:cNvPr id="318471" name="Picture 7"/>
          <p:cNvPicPr>
            <a:picLocks noChangeAspect="1" noChangeArrowheads="1"/>
          </p:cNvPicPr>
          <p:nvPr/>
        </p:nvPicPr>
        <p:blipFill>
          <a:blip r:embed="rId7" cstate="screen"/>
          <a:srcRect/>
          <a:stretch>
            <a:fillRect/>
          </a:stretch>
        </p:blipFill>
        <p:spPr bwMode="auto">
          <a:xfrm>
            <a:off x="242854" y="4386266"/>
            <a:ext cx="1886836" cy="3240000"/>
          </a:xfrm>
          <a:prstGeom prst="rect">
            <a:avLst/>
          </a:prstGeom>
          <a:noFill/>
          <a:ln w="9525">
            <a:noFill/>
            <a:miter lim="800000"/>
            <a:headEnd/>
            <a:tailEnd/>
          </a:ln>
          <a:effectLst/>
        </p:spPr>
      </p:pic>
      <p:pic>
        <p:nvPicPr>
          <p:cNvPr id="318472" name="Picture 8"/>
          <p:cNvPicPr>
            <a:picLocks noChangeAspect="1" noChangeArrowheads="1"/>
          </p:cNvPicPr>
          <p:nvPr/>
        </p:nvPicPr>
        <p:blipFill>
          <a:blip r:embed="rId8" cstate="screen"/>
          <a:srcRect/>
          <a:stretch>
            <a:fillRect/>
          </a:stretch>
        </p:blipFill>
        <p:spPr bwMode="auto">
          <a:xfrm>
            <a:off x="2609465" y="4360976"/>
            <a:ext cx="1875790" cy="3240000"/>
          </a:xfrm>
          <a:prstGeom prst="rect">
            <a:avLst/>
          </a:prstGeom>
          <a:noFill/>
          <a:ln w="9525">
            <a:noFill/>
            <a:miter lim="800000"/>
            <a:headEnd/>
            <a:tailEnd/>
          </a:ln>
          <a:effectLst/>
        </p:spPr>
      </p:pic>
      <p:pic>
        <p:nvPicPr>
          <p:cNvPr id="318473" name="Picture 9"/>
          <p:cNvPicPr>
            <a:picLocks noChangeAspect="1" noChangeArrowheads="1"/>
          </p:cNvPicPr>
          <p:nvPr/>
        </p:nvPicPr>
        <p:blipFill>
          <a:blip r:embed="rId9" cstate="screen"/>
          <a:srcRect/>
          <a:stretch>
            <a:fillRect/>
          </a:stretch>
        </p:blipFill>
        <p:spPr bwMode="auto">
          <a:xfrm>
            <a:off x="4923082" y="4360976"/>
            <a:ext cx="1953878" cy="3240000"/>
          </a:xfrm>
          <a:prstGeom prst="rect">
            <a:avLst/>
          </a:prstGeom>
          <a:noFill/>
          <a:ln w="9525">
            <a:noFill/>
            <a:miter lim="800000"/>
            <a:headEnd/>
            <a:tailEnd/>
          </a:ln>
          <a:effectLst/>
        </p:spPr>
      </p:pic>
      <p:sp>
        <p:nvSpPr>
          <p:cNvPr id="12" name="TextBox 11"/>
          <p:cNvSpPr txBox="1"/>
          <p:nvPr/>
        </p:nvSpPr>
        <p:spPr>
          <a:xfrm>
            <a:off x="8498672" y="66949"/>
            <a:ext cx="1531188" cy="461665"/>
          </a:xfrm>
          <a:prstGeom prst="rect">
            <a:avLst/>
          </a:prstGeom>
          <a:noFill/>
        </p:spPr>
        <p:txBody>
          <a:bodyPr wrap="none" rtlCol="0">
            <a:spAutoFit/>
          </a:bodyPr>
          <a:lstStyle/>
          <a:p>
            <a:r>
              <a:rPr lang="pt-PT" sz="24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OLaMunDO</a:t>
            </a:r>
            <a:endParaRPr lang="pt-PT" sz="24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endParaRPr>
          </a:p>
        </p:txBody>
      </p:sp>
      <p:sp>
        <p:nvSpPr>
          <p:cNvPr id="13" name="Slide Number Placeholder 12"/>
          <p:cNvSpPr>
            <a:spLocks noGrp="1"/>
          </p:cNvSpPr>
          <p:nvPr>
            <p:ph type="sldNum" sz="quarter" idx="12"/>
          </p:nvPr>
        </p:nvSpPr>
        <p:spPr/>
        <p:txBody>
          <a:bodyPr/>
          <a:lstStyle/>
          <a:p>
            <a:pPr>
              <a:defRPr/>
            </a:pPr>
            <a:fld id="{678E5750-B3F9-4B43-8111-7AA5AC0268DA}" type="slidenum">
              <a:rPr lang="en-US" smtClean="0"/>
              <a:pPr>
                <a:defRPr/>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Effect transition="out" filter="slide(fromLeft)">
                                      <p:cBhvr>
                                        <p:cTn id="6" dur="500"/>
                                        <p:tgtEl>
                                          <p:spTgt spid="318466"/>
                                        </p:tgtEl>
                                      </p:cBhvr>
                                    </p:animEffect>
                                    <p:set>
                                      <p:cBhvr>
                                        <p:cTn id="7" dur="1" fill="hold">
                                          <p:stCondLst>
                                            <p:cond delay="499"/>
                                          </p:stCondLst>
                                        </p:cTn>
                                        <p:tgtEl>
                                          <p:spTgt spid="318466"/>
                                        </p:tgtEl>
                                        <p:attrNameLst>
                                          <p:attrName>style.visibility</p:attrName>
                                        </p:attrNameLst>
                                      </p:cBhvr>
                                      <p:to>
                                        <p:strVal val="hidden"/>
                                      </p:to>
                                    </p:se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318467"/>
                                        </p:tgtEl>
                                        <p:attrNameLst>
                                          <p:attrName>style.visibility</p:attrName>
                                        </p:attrNameLst>
                                      </p:cBhvr>
                                      <p:to>
                                        <p:strVal val="visible"/>
                                      </p:to>
                                    </p:set>
                                    <p:animEffect transition="in" filter="slide(fromLeft)">
                                      <p:cBhvr>
                                        <p:cTn id="11" dur="500"/>
                                        <p:tgtEl>
                                          <p:spTgt spid="31846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318468"/>
                                        </p:tgtEl>
                                        <p:attrNameLst>
                                          <p:attrName>style.visibility</p:attrName>
                                        </p:attrNameLst>
                                      </p:cBhvr>
                                      <p:to>
                                        <p:strVal val="visible"/>
                                      </p:to>
                                    </p:set>
                                    <p:animEffect transition="in" filter="slide(fromLeft)">
                                      <p:cBhvr>
                                        <p:cTn id="16" dur="500"/>
                                        <p:tgtEl>
                                          <p:spTgt spid="318468"/>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318469"/>
                                        </p:tgtEl>
                                        <p:attrNameLst>
                                          <p:attrName>style.visibility</p:attrName>
                                        </p:attrNameLst>
                                      </p:cBhvr>
                                      <p:to>
                                        <p:strVal val="visible"/>
                                      </p:to>
                                    </p:set>
                                    <p:animEffect transition="in" filter="slide(fromLeft)">
                                      <p:cBhvr>
                                        <p:cTn id="20" dur="500"/>
                                        <p:tgtEl>
                                          <p:spTgt spid="318469"/>
                                        </p:tgtEl>
                                      </p:cBhvr>
                                    </p:animEffect>
                                  </p:childTnLst>
                                </p:cTn>
                              </p:par>
                            </p:childTnLst>
                          </p:cTn>
                        </p:par>
                        <p:par>
                          <p:cTn id="21" fill="hold">
                            <p:stCondLst>
                              <p:cond delay="1000"/>
                            </p:stCondLst>
                            <p:childTnLst>
                              <p:par>
                                <p:cTn id="22" presetID="12" presetClass="entr" presetSubtype="8" fill="hold" nodeType="afterEffect">
                                  <p:stCondLst>
                                    <p:cond delay="0"/>
                                  </p:stCondLst>
                                  <p:childTnLst>
                                    <p:set>
                                      <p:cBhvr>
                                        <p:cTn id="23" dur="1" fill="hold">
                                          <p:stCondLst>
                                            <p:cond delay="0"/>
                                          </p:stCondLst>
                                        </p:cTn>
                                        <p:tgtEl>
                                          <p:spTgt spid="318470"/>
                                        </p:tgtEl>
                                        <p:attrNameLst>
                                          <p:attrName>style.visibility</p:attrName>
                                        </p:attrNameLst>
                                      </p:cBhvr>
                                      <p:to>
                                        <p:strVal val="visible"/>
                                      </p:to>
                                    </p:set>
                                    <p:animEffect transition="in" filter="slide(fromLeft)">
                                      <p:cBhvr>
                                        <p:cTn id="24" dur="500"/>
                                        <p:tgtEl>
                                          <p:spTgt spid="318470"/>
                                        </p:tgtEl>
                                      </p:cBhvr>
                                    </p:animEffect>
                                  </p:childTnLst>
                                </p:cTn>
                              </p:par>
                            </p:childTnLst>
                          </p:cTn>
                        </p:par>
                        <p:par>
                          <p:cTn id="25" fill="hold">
                            <p:stCondLst>
                              <p:cond delay="1500"/>
                            </p:stCondLst>
                            <p:childTnLst>
                              <p:par>
                                <p:cTn id="26" presetID="12" presetClass="entr" presetSubtype="8" fill="hold" nodeType="afterEffect">
                                  <p:stCondLst>
                                    <p:cond delay="0"/>
                                  </p:stCondLst>
                                  <p:childTnLst>
                                    <p:set>
                                      <p:cBhvr>
                                        <p:cTn id="27" dur="1" fill="hold">
                                          <p:stCondLst>
                                            <p:cond delay="0"/>
                                          </p:stCondLst>
                                        </p:cTn>
                                        <p:tgtEl>
                                          <p:spTgt spid="318471"/>
                                        </p:tgtEl>
                                        <p:attrNameLst>
                                          <p:attrName>style.visibility</p:attrName>
                                        </p:attrNameLst>
                                      </p:cBhvr>
                                      <p:to>
                                        <p:strVal val="visible"/>
                                      </p:to>
                                    </p:set>
                                    <p:animEffect transition="in" filter="slide(fromLeft)">
                                      <p:cBhvr>
                                        <p:cTn id="28" dur="500"/>
                                        <p:tgtEl>
                                          <p:spTgt spid="318471"/>
                                        </p:tgtEl>
                                      </p:cBhvr>
                                    </p:animEffect>
                                  </p:childTnLst>
                                </p:cTn>
                              </p:par>
                            </p:childTnLst>
                          </p:cTn>
                        </p:par>
                        <p:par>
                          <p:cTn id="29" fill="hold">
                            <p:stCondLst>
                              <p:cond delay="2000"/>
                            </p:stCondLst>
                            <p:childTnLst>
                              <p:par>
                                <p:cTn id="30" presetID="12" presetClass="entr" presetSubtype="8" fill="hold" nodeType="afterEffect">
                                  <p:stCondLst>
                                    <p:cond delay="0"/>
                                  </p:stCondLst>
                                  <p:childTnLst>
                                    <p:set>
                                      <p:cBhvr>
                                        <p:cTn id="31" dur="1" fill="hold">
                                          <p:stCondLst>
                                            <p:cond delay="0"/>
                                          </p:stCondLst>
                                        </p:cTn>
                                        <p:tgtEl>
                                          <p:spTgt spid="318472"/>
                                        </p:tgtEl>
                                        <p:attrNameLst>
                                          <p:attrName>style.visibility</p:attrName>
                                        </p:attrNameLst>
                                      </p:cBhvr>
                                      <p:to>
                                        <p:strVal val="visible"/>
                                      </p:to>
                                    </p:set>
                                    <p:animEffect transition="in" filter="slide(fromLeft)">
                                      <p:cBhvr>
                                        <p:cTn id="32" dur="500"/>
                                        <p:tgtEl>
                                          <p:spTgt spid="318472"/>
                                        </p:tgtEl>
                                      </p:cBhvr>
                                    </p:animEffect>
                                  </p:childTnLst>
                                </p:cTn>
                              </p:par>
                            </p:childTnLst>
                          </p:cTn>
                        </p:par>
                        <p:par>
                          <p:cTn id="33" fill="hold">
                            <p:stCondLst>
                              <p:cond delay="2500"/>
                            </p:stCondLst>
                            <p:childTnLst>
                              <p:par>
                                <p:cTn id="34" presetID="12" presetClass="entr" presetSubtype="8" fill="hold" nodeType="afterEffect">
                                  <p:stCondLst>
                                    <p:cond delay="0"/>
                                  </p:stCondLst>
                                  <p:childTnLst>
                                    <p:set>
                                      <p:cBhvr>
                                        <p:cTn id="35" dur="1" fill="hold">
                                          <p:stCondLst>
                                            <p:cond delay="0"/>
                                          </p:stCondLst>
                                        </p:cTn>
                                        <p:tgtEl>
                                          <p:spTgt spid="318473"/>
                                        </p:tgtEl>
                                        <p:attrNameLst>
                                          <p:attrName>style.visibility</p:attrName>
                                        </p:attrNameLst>
                                      </p:cBhvr>
                                      <p:to>
                                        <p:strVal val="visible"/>
                                      </p:to>
                                    </p:set>
                                    <p:animEffect transition="in" filter="slide(fromLeft)">
                                      <p:cBhvr>
                                        <p:cTn id="36" dur="500"/>
                                        <p:tgtEl>
                                          <p:spTgt spid="318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113</a:t>
            </a:fld>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pic>
        <p:nvPicPr>
          <p:cNvPr id="3" name="Picture 3" descr="C:\Documents and Settings\pedjor\Local Settings\Temporary Internet Files\Content.IE5\HN1425E0\MCj04077340000[1].wmf"/>
          <p:cNvPicPr>
            <a:picLocks noChangeAspect="1" noChangeArrowheads="1"/>
          </p:cNvPicPr>
          <p:nvPr/>
        </p:nvPicPr>
        <p:blipFill>
          <a:blip r:embed="rId3"/>
          <a:srcRect/>
          <a:stretch>
            <a:fillRect/>
          </a:stretch>
        </p:blipFill>
        <p:spPr bwMode="auto">
          <a:xfrm>
            <a:off x="242854" y="171424"/>
            <a:ext cx="1714512" cy="1714512"/>
          </a:xfrm>
          <a:prstGeom prst="rect">
            <a:avLst/>
          </a:prstGeom>
          <a:noFill/>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C:\Documents and Settings\pedjor\Local Settings\Temporary Internet Files\Content.IE5\021GRCDO\MPj04333820000[1].jpg"/>
          <p:cNvPicPr>
            <a:picLocks noChangeAspect="1" noChangeArrowheads="1"/>
          </p:cNvPicPr>
          <p:nvPr/>
        </p:nvPicPr>
        <p:blipFill>
          <a:blip r:embed="rId2" cstate="screen"/>
          <a:srcRect/>
          <a:stretch>
            <a:fillRect/>
          </a:stretch>
        </p:blipFill>
        <p:spPr bwMode="auto">
          <a:xfrm>
            <a:off x="1794510" y="1731645"/>
            <a:ext cx="6469380" cy="4309110"/>
          </a:xfrm>
          <a:prstGeom prst="rect">
            <a:avLst/>
          </a:prstGeom>
          <a:noFill/>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117</a:t>
            </a:fld>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118</a:t>
            </a:fld>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srcRect t="48510"/>
          <a:stretch>
            <a:fillRect/>
          </a:stretch>
        </p:blipFill>
        <p:spPr bwMode="auto">
          <a:xfrm>
            <a:off x="1777415" y="957242"/>
            <a:ext cx="6252182" cy="4929222"/>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123</a:t>
            </a:fld>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124</a:t>
            </a:fld>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129</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Software</a:t>
            </a:r>
            <a:endParaRPr lang="en-US" dirty="0"/>
          </a:p>
        </p:txBody>
      </p:sp>
      <p:pic>
        <p:nvPicPr>
          <p:cNvPr id="319490" name="Picture 2" descr="Quartus II Web Edition Software"/>
          <p:cNvPicPr>
            <a:picLocks noChangeAspect="1" noChangeArrowheads="1"/>
          </p:cNvPicPr>
          <p:nvPr/>
        </p:nvPicPr>
        <p:blipFill>
          <a:blip r:embed="rId2"/>
          <a:srcRect/>
          <a:stretch>
            <a:fillRect/>
          </a:stretch>
        </p:blipFill>
        <p:spPr bwMode="auto">
          <a:xfrm>
            <a:off x="295241" y="671490"/>
            <a:ext cx="1409700" cy="1123950"/>
          </a:xfrm>
          <a:prstGeom prst="rect">
            <a:avLst/>
          </a:prstGeom>
          <a:noFill/>
        </p:spPr>
      </p:pic>
      <p:pic>
        <p:nvPicPr>
          <p:cNvPr id="319492" name="Picture 4" descr="Altera">
            <a:hlinkClick r:id="rId3"/>
          </p:cNvPr>
          <p:cNvPicPr>
            <a:picLocks noChangeAspect="1" noChangeArrowheads="1"/>
          </p:cNvPicPr>
          <p:nvPr/>
        </p:nvPicPr>
        <p:blipFill>
          <a:blip r:embed="rId4"/>
          <a:srcRect/>
          <a:stretch>
            <a:fillRect/>
          </a:stretch>
        </p:blipFill>
        <p:spPr bwMode="auto">
          <a:xfrm>
            <a:off x="242854" y="242862"/>
            <a:ext cx="1514475" cy="333376"/>
          </a:xfrm>
          <a:prstGeom prst="rect">
            <a:avLst/>
          </a:prstGeom>
          <a:noFill/>
        </p:spPr>
      </p:pic>
      <p:pic>
        <p:nvPicPr>
          <p:cNvPr id="1027" name="Picture 3"/>
          <p:cNvPicPr>
            <a:picLocks noChangeAspect="1" noChangeArrowheads="1"/>
          </p:cNvPicPr>
          <p:nvPr/>
        </p:nvPicPr>
        <p:blipFill>
          <a:blip r:embed="rId5"/>
          <a:srcRect l="34375" t="7140" r="4166" b="10000"/>
          <a:stretch>
            <a:fillRect/>
          </a:stretch>
        </p:blipFill>
        <p:spPr bwMode="auto">
          <a:xfrm>
            <a:off x="1993085" y="1327848"/>
            <a:ext cx="6072230" cy="5116704"/>
          </a:xfrm>
          <a:prstGeom prst="rect">
            <a:avLst/>
          </a:prstGeom>
          <a:noFill/>
          <a:ln w="9525">
            <a:noFill/>
            <a:miter lim="800000"/>
            <a:headEnd/>
            <a:tailEnd/>
          </a:ln>
          <a:effectLst/>
        </p:spPr>
      </p:pic>
      <p:sp>
        <p:nvSpPr>
          <p:cNvPr id="7" name="Line Callout 2 6"/>
          <p:cNvSpPr/>
          <p:nvPr/>
        </p:nvSpPr>
        <p:spPr>
          <a:xfrm rot="10800000">
            <a:off x="3301436" y="2126755"/>
            <a:ext cx="4786346" cy="2928958"/>
          </a:xfrm>
          <a:prstGeom prst="borderCallout2">
            <a:avLst>
              <a:gd name="adj1" fmla="val 18750"/>
              <a:gd name="adj2" fmla="val -383"/>
              <a:gd name="adj3" fmla="val 42730"/>
              <a:gd name="adj4" fmla="val -6422"/>
              <a:gd name="adj5" fmla="val 42369"/>
              <a:gd name="adj6" fmla="val -36977"/>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2 7"/>
          <p:cNvSpPr/>
          <p:nvPr/>
        </p:nvSpPr>
        <p:spPr>
          <a:xfrm>
            <a:off x="2028804" y="2171688"/>
            <a:ext cx="1214446" cy="2857520"/>
          </a:xfrm>
          <a:prstGeom prst="borderCallout2">
            <a:avLst>
              <a:gd name="adj1" fmla="val 50750"/>
              <a:gd name="adj2" fmla="val -1474"/>
              <a:gd name="adj3" fmla="val 26035"/>
              <a:gd name="adj4" fmla="val -44615"/>
              <a:gd name="adj5" fmla="val 26138"/>
              <a:gd name="adj6" fmla="val -147190"/>
            </a:avLst>
          </a:prstGeom>
          <a:solidFill>
            <a:srgbClr val="77933C">
              <a:alpha val="4902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2 8"/>
          <p:cNvSpPr/>
          <p:nvPr/>
        </p:nvSpPr>
        <p:spPr>
          <a:xfrm rot="10800000">
            <a:off x="2028804" y="5100646"/>
            <a:ext cx="6072230" cy="1357322"/>
          </a:xfrm>
          <a:prstGeom prst="borderCallout2">
            <a:avLst>
              <a:gd name="adj1" fmla="val 18750"/>
              <a:gd name="adj2" fmla="val -383"/>
              <a:gd name="adj3" fmla="val 42730"/>
              <a:gd name="adj4" fmla="val -6422"/>
              <a:gd name="adj5" fmla="val 42368"/>
              <a:gd name="adj6" fmla="val -29121"/>
            </a:avLst>
          </a:prstGeom>
          <a:solidFill>
            <a:srgbClr val="4F81BD">
              <a:alpha val="50196"/>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ne Callout 2 9"/>
          <p:cNvSpPr/>
          <p:nvPr/>
        </p:nvSpPr>
        <p:spPr>
          <a:xfrm rot="10800000">
            <a:off x="2100242" y="1600184"/>
            <a:ext cx="6000792" cy="500066"/>
          </a:xfrm>
          <a:prstGeom prst="borderCallout2">
            <a:avLst>
              <a:gd name="adj1" fmla="val 18750"/>
              <a:gd name="adj2" fmla="val -383"/>
              <a:gd name="adj3" fmla="val 77181"/>
              <a:gd name="adj4" fmla="val -4214"/>
              <a:gd name="adj5" fmla="val 76820"/>
              <a:gd name="adj6" fmla="val -27701"/>
            </a:avLst>
          </a:prstGeom>
          <a:solidFill>
            <a:srgbClr val="FF0000">
              <a:alpha val="2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52953" y="1399122"/>
            <a:ext cx="1005403" cy="369332"/>
          </a:xfrm>
          <a:prstGeom prst="rect">
            <a:avLst/>
          </a:prstGeom>
          <a:noFill/>
        </p:spPr>
        <p:txBody>
          <a:bodyPr wrap="none" rtlCol="0">
            <a:spAutoFit/>
          </a:bodyPr>
          <a:lstStyle/>
          <a:p>
            <a:r>
              <a:rPr lang="pt-PT" b="1" dirty="0" err="1" smtClean="0"/>
              <a:t>Control</a:t>
            </a:r>
            <a:endParaRPr lang="en-US" b="1" dirty="0"/>
          </a:p>
        </p:txBody>
      </p:sp>
      <p:sp>
        <p:nvSpPr>
          <p:cNvPr id="12" name="TextBox 11"/>
          <p:cNvSpPr txBox="1"/>
          <p:nvPr/>
        </p:nvSpPr>
        <p:spPr>
          <a:xfrm>
            <a:off x="8302096" y="3498439"/>
            <a:ext cx="1723613" cy="369332"/>
          </a:xfrm>
          <a:prstGeom prst="rect">
            <a:avLst/>
          </a:prstGeom>
          <a:noFill/>
        </p:spPr>
        <p:txBody>
          <a:bodyPr wrap="none" rtlCol="0">
            <a:spAutoFit/>
          </a:bodyPr>
          <a:lstStyle/>
          <a:p>
            <a:r>
              <a:rPr lang="pt-PT" b="1" dirty="0" err="1" smtClean="0"/>
              <a:t>Area</a:t>
            </a:r>
            <a:r>
              <a:rPr lang="pt-PT" b="1" dirty="0" smtClean="0"/>
              <a:t> Trabalho</a:t>
            </a:r>
            <a:endParaRPr lang="en-US" b="1" dirty="0"/>
          </a:p>
        </p:txBody>
      </p:sp>
      <p:sp>
        <p:nvSpPr>
          <p:cNvPr id="13" name="TextBox 12"/>
          <p:cNvSpPr txBox="1"/>
          <p:nvPr/>
        </p:nvSpPr>
        <p:spPr>
          <a:xfrm>
            <a:off x="8479550" y="5542526"/>
            <a:ext cx="1441420" cy="369332"/>
          </a:xfrm>
          <a:prstGeom prst="rect">
            <a:avLst/>
          </a:prstGeom>
          <a:noFill/>
        </p:spPr>
        <p:txBody>
          <a:bodyPr wrap="none" rtlCol="0">
            <a:spAutoFit/>
          </a:bodyPr>
          <a:lstStyle/>
          <a:p>
            <a:r>
              <a:rPr lang="pt-PT" b="1" dirty="0" smtClean="0"/>
              <a:t>Mensagens</a:t>
            </a:r>
            <a:endParaRPr lang="en-US" b="1" dirty="0"/>
          </a:p>
        </p:txBody>
      </p:sp>
      <p:sp>
        <p:nvSpPr>
          <p:cNvPr id="14" name="TextBox 13"/>
          <p:cNvSpPr txBox="1"/>
          <p:nvPr/>
        </p:nvSpPr>
        <p:spPr>
          <a:xfrm>
            <a:off x="242854" y="2600316"/>
            <a:ext cx="966931" cy="369332"/>
          </a:xfrm>
          <a:prstGeom prst="rect">
            <a:avLst/>
          </a:prstGeom>
          <a:noFill/>
        </p:spPr>
        <p:txBody>
          <a:bodyPr wrap="none" rtlCol="0">
            <a:spAutoFit/>
          </a:bodyPr>
          <a:lstStyle/>
          <a:p>
            <a:r>
              <a:rPr lang="pt-PT" b="1" dirty="0" smtClean="0"/>
              <a:t>Project</a:t>
            </a:r>
            <a:endParaRPr lang="en-US" b="1" dirty="0"/>
          </a:p>
        </p:txBody>
      </p:sp>
      <p:sp>
        <p:nvSpPr>
          <p:cNvPr id="15" name="Slide Number Placeholder 14"/>
          <p:cNvSpPr>
            <a:spLocks noGrp="1"/>
          </p:cNvSpPr>
          <p:nvPr>
            <p:ph type="sldNum" sz="quarter" idx="12"/>
          </p:nvPr>
        </p:nvSpPr>
        <p:spPr/>
        <p:txBody>
          <a:bodyPr/>
          <a:lstStyle/>
          <a:p>
            <a:pPr>
              <a:defRPr/>
            </a:pPr>
            <a:fld id="{678E5750-B3F9-4B43-8111-7AA5AC0268DA}" type="slidenum">
              <a:rPr lang="en-US" smtClean="0"/>
              <a:pPr>
                <a:defRPr/>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132</a:t>
            </a:fld>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134</a:t>
            </a:fld>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135</a:t>
            </a:fld>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15312" t="7000" r="18541" b="11333"/>
          <a:stretch>
            <a:fillRect/>
          </a:stretch>
        </p:blipFill>
        <p:spPr bwMode="auto">
          <a:xfrm>
            <a:off x="385730" y="742928"/>
            <a:ext cx="7313648" cy="564360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pt-PT" dirty="0" smtClean="0"/>
              <a:t>Software - esquemático</a:t>
            </a:r>
            <a:endParaRPr lang="en-US" dirty="0"/>
          </a:p>
        </p:txBody>
      </p:sp>
      <p:pic>
        <p:nvPicPr>
          <p:cNvPr id="319490" name="Picture 2" descr="Quartus II Web Edition Software"/>
          <p:cNvPicPr>
            <a:picLocks noChangeAspect="1" noChangeArrowheads="1"/>
          </p:cNvPicPr>
          <p:nvPr/>
        </p:nvPicPr>
        <p:blipFill>
          <a:blip r:embed="rId3"/>
          <a:srcRect/>
          <a:stretch>
            <a:fillRect/>
          </a:stretch>
        </p:blipFill>
        <p:spPr bwMode="auto">
          <a:xfrm>
            <a:off x="295241" y="671490"/>
            <a:ext cx="1409700" cy="1123950"/>
          </a:xfrm>
          <a:prstGeom prst="rect">
            <a:avLst/>
          </a:prstGeom>
          <a:noFill/>
        </p:spPr>
      </p:pic>
      <p:pic>
        <p:nvPicPr>
          <p:cNvPr id="319492" name="Picture 4" descr="Altera">
            <a:hlinkClick r:id="rId4"/>
          </p:cNvPr>
          <p:cNvPicPr>
            <a:picLocks noChangeAspect="1" noChangeArrowheads="1"/>
          </p:cNvPicPr>
          <p:nvPr/>
        </p:nvPicPr>
        <p:blipFill>
          <a:blip r:embed="rId5"/>
          <a:srcRect/>
          <a:stretch>
            <a:fillRect/>
          </a:stretch>
        </p:blipFill>
        <p:spPr bwMode="auto">
          <a:xfrm>
            <a:off x="242854" y="242862"/>
            <a:ext cx="1514475" cy="333376"/>
          </a:xfrm>
          <a:prstGeom prst="rect">
            <a:avLst/>
          </a:prstGeom>
          <a:noFill/>
        </p:spPr>
      </p:pic>
      <p:sp>
        <p:nvSpPr>
          <p:cNvPr id="7" name="Line Callout 2 6"/>
          <p:cNvSpPr/>
          <p:nvPr/>
        </p:nvSpPr>
        <p:spPr>
          <a:xfrm rot="10800000">
            <a:off x="2314556" y="1457308"/>
            <a:ext cx="5357850" cy="3500462"/>
          </a:xfrm>
          <a:prstGeom prst="borderCallout2">
            <a:avLst>
              <a:gd name="adj1" fmla="val 93514"/>
              <a:gd name="adj2" fmla="val -89"/>
              <a:gd name="adj3" fmla="val 110738"/>
              <a:gd name="adj4" fmla="val -7011"/>
              <a:gd name="adj5" fmla="val 110827"/>
              <a:gd name="adj6" fmla="val -3992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2 7"/>
          <p:cNvSpPr/>
          <p:nvPr/>
        </p:nvSpPr>
        <p:spPr>
          <a:xfrm>
            <a:off x="2457432" y="3671886"/>
            <a:ext cx="1571636" cy="500066"/>
          </a:xfrm>
          <a:prstGeom prst="borderCallout2">
            <a:avLst>
              <a:gd name="adj1" fmla="val 98040"/>
              <a:gd name="adj2" fmla="val 73760"/>
              <a:gd name="adj3" fmla="val 616849"/>
              <a:gd name="adj4" fmla="val 24734"/>
              <a:gd name="adj5" fmla="val 616954"/>
              <a:gd name="adj6" fmla="val -40992"/>
            </a:avLst>
          </a:prstGeom>
          <a:solidFill>
            <a:srgbClr val="77933C">
              <a:alpha val="4902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2 8"/>
          <p:cNvSpPr/>
          <p:nvPr/>
        </p:nvSpPr>
        <p:spPr>
          <a:xfrm rot="10800000">
            <a:off x="5743580" y="3671886"/>
            <a:ext cx="1714512" cy="571504"/>
          </a:xfrm>
          <a:prstGeom prst="borderCallout2">
            <a:avLst>
              <a:gd name="adj1" fmla="val -5250"/>
              <a:gd name="adj2" fmla="val 18284"/>
              <a:gd name="adj3" fmla="val -445268"/>
              <a:gd name="adj4" fmla="val 86911"/>
              <a:gd name="adj5" fmla="val -445629"/>
              <a:gd name="adj6" fmla="val 140656"/>
            </a:avLst>
          </a:prstGeom>
          <a:solidFill>
            <a:srgbClr val="4F81BD">
              <a:alpha val="50196"/>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ne Callout 2 9"/>
          <p:cNvSpPr/>
          <p:nvPr/>
        </p:nvSpPr>
        <p:spPr>
          <a:xfrm rot="10800000">
            <a:off x="4171944" y="3529010"/>
            <a:ext cx="1357322" cy="928694"/>
          </a:xfrm>
          <a:prstGeom prst="borderCallout2">
            <a:avLst>
              <a:gd name="adj1" fmla="val 76"/>
              <a:gd name="adj2" fmla="val 14717"/>
              <a:gd name="adj3" fmla="val -247740"/>
              <a:gd name="adj4" fmla="val 67646"/>
              <a:gd name="adj5" fmla="val -247931"/>
              <a:gd name="adj6" fmla="val 143971"/>
            </a:avLst>
          </a:prstGeom>
          <a:solidFill>
            <a:srgbClr val="FF0000">
              <a:alpha val="2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00440" y="6737048"/>
            <a:ext cx="928459" cy="369332"/>
          </a:xfrm>
          <a:prstGeom prst="rect">
            <a:avLst/>
          </a:prstGeom>
          <a:noFill/>
        </p:spPr>
        <p:txBody>
          <a:bodyPr wrap="none" rtlCol="0">
            <a:spAutoFit/>
          </a:bodyPr>
          <a:lstStyle/>
          <a:p>
            <a:r>
              <a:rPr lang="pt-PT" b="1" dirty="0" smtClean="0"/>
              <a:t>Lógica</a:t>
            </a:r>
            <a:endParaRPr lang="en-US" b="1" dirty="0"/>
          </a:p>
        </p:txBody>
      </p:sp>
      <p:sp>
        <p:nvSpPr>
          <p:cNvPr id="12" name="TextBox 11"/>
          <p:cNvSpPr txBox="1"/>
          <p:nvPr/>
        </p:nvSpPr>
        <p:spPr>
          <a:xfrm>
            <a:off x="8029597" y="457176"/>
            <a:ext cx="2028804" cy="646331"/>
          </a:xfrm>
          <a:prstGeom prst="rect">
            <a:avLst/>
          </a:prstGeom>
          <a:noFill/>
        </p:spPr>
        <p:txBody>
          <a:bodyPr wrap="square" rtlCol="0">
            <a:spAutoFit/>
          </a:bodyPr>
          <a:lstStyle/>
          <a:p>
            <a:r>
              <a:rPr lang="pt-PT" b="1" dirty="0" smtClean="0"/>
              <a:t>Programação esquemático</a:t>
            </a:r>
            <a:endParaRPr lang="en-US" b="1" dirty="0"/>
          </a:p>
        </p:txBody>
      </p:sp>
      <p:sp>
        <p:nvSpPr>
          <p:cNvPr id="13" name="TextBox 12"/>
          <p:cNvSpPr txBox="1"/>
          <p:nvPr/>
        </p:nvSpPr>
        <p:spPr>
          <a:xfrm>
            <a:off x="5088049" y="6737048"/>
            <a:ext cx="941283" cy="369332"/>
          </a:xfrm>
          <a:prstGeom prst="rect">
            <a:avLst/>
          </a:prstGeom>
          <a:noFill/>
        </p:spPr>
        <p:txBody>
          <a:bodyPr wrap="none" rtlCol="0">
            <a:spAutoFit/>
          </a:bodyPr>
          <a:lstStyle/>
          <a:p>
            <a:r>
              <a:rPr lang="pt-PT" b="1" dirty="0" smtClean="0"/>
              <a:t>Output</a:t>
            </a:r>
            <a:endParaRPr lang="en-US" b="1" dirty="0"/>
          </a:p>
        </p:txBody>
      </p:sp>
      <p:sp>
        <p:nvSpPr>
          <p:cNvPr id="14" name="TextBox 13"/>
          <p:cNvSpPr txBox="1"/>
          <p:nvPr/>
        </p:nvSpPr>
        <p:spPr>
          <a:xfrm>
            <a:off x="2137137" y="6737048"/>
            <a:ext cx="748923" cy="369332"/>
          </a:xfrm>
          <a:prstGeom prst="rect">
            <a:avLst/>
          </a:prstGeom>
          <a:noFill/>
        </p:spPr>
        <p:txBody>
          <a:bodyPr wrap="none" rtlCol="0">
            <a:spAutoFit/>
          </a:bodyPr>
          <a:lstStyle/>
          <a:p>
            <a:r>
              <a:rPr lang="pt-PT" b="1" dirty="0" smtClean="0"/>
              <a:t>Input</a:t>
            </a:r>
            <a:endParaRPr lang="en-US" b="1" dirty="0"/>
          </a:p>
        </p:txBody>
      </p:sp>
      <p:sp>
        <p:nvSpPr>
          <p:cNvPr id="15" name="Slide Number Placeholder 14"/>
          <p:cNvSpPr>
            <a:spLocks noGrp="1"/>
          </p:cNvSpPr>
          <p:nvPr>
            <p:ph type="sldNum" sz="quarter" idx="12"/>
          </p:nvPr>
        </p:nvSpPr>
        <p:spPr/>
        <p:txBody>
          <a:bodyPr/>
          <a:lstStyle/>
          <a:p>
            <a:pPr>
              <a:defRPr/>
            </a:pPr>
            <a:fld id="{678E5750-B3F9-4B43-8111-7AA5AC0268DA}" type="slidenum">
              <a:rPr lang="en-US" smtClean="0"/>
              <a:pPr>
                <a:defRPr/>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animBg="1"/>
      <p:bldP spid="10" grpId="0" animBg="1"/>
      <p:bldP spid="11" grpId="0"/>
      <p:bldP spid="12" grpId="0"/>
      <p:bldP spid="13" grpId="0"/>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142</a:t>
            </a:fld>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143</a:t>
            </a:fld>
            <a:endParaRPr lang="en-US"/>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l="15312" t="7000" r="18541" b="11333"/>
          <a:stretch>
            <a:fillRect/>
          </a:stretch>
        </p:blipFill>
        <p:spPr bwMode="auto">
          <a:xfrm>
            <a:off x="398122" y="715177"/>
            <a:ext cx="7345718" cy="566834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pt-PT" dirty="0" smtClean="0"/>
              <a:t>Software - </a:t>
            </a:r>
            <a:r>
              <a:rPr lang="pt-PT" dirty="0" err="1" smtClean="0"/>
              <a:t>verilog</a:t>
            </a:r>
            <a:endParaRPr lang="en-US" dirty="0"/>
          </a:p>
        </p:txBody>
      </p:sp>
      <p:pic>
        <p:nvPicPr>
          <p:cNvPr id="319490" name="Picture 2" descr="Quartus II Web Edition Software"/>
          <p:cNvPicPr>
            <a:picLocks noChangeAspect="1" noChangeArrowheads="1"/>
          </p:cNvPicPr>
          <p:nvPr/>
        </p:nvPicPr>
        <p:blipFill>
          <a:blip r:embed="rId3"/>
          <a:srcRect/>
          <a:stretch>
            <a:fillRect/>
          </a:stretch>
        </p:blipFill>
        <p:spPr bwMode="auto">
          <a:xfrm>
            <a:off x="295241" y="671490"/>
            <a:ext cx="1409700" cy="1123950"/>
          </a:xfrm>
          <a:prstGeom prst="rect">
            <a:avLst/>
          </a:prstGeom>
          <a:noFill/>
        </p:spPr>
      </p:pic>
      <p:pic>
        <p:nvPicPr>
          <p:cNvPr id="319492" name="Picture 4" descr="Altera">
            <a:hlinkClick r:id="rId4"/>
          </p:cNvPr>
          <p:cNvPicPr>
            <a:picLocks noChangeAspect="1" noChangeArrowheads="1"/>
          </p:cNvPicPr>
          <p:nvPr/>
        </p:nvPicPr>
        <p:blipFill>
          <a:blip r:embed="rId5"/>
          <a:srcRect/>
          <a:stretch>
            <a:fillRect/>
          </a:stretch>
        </p:blipFill>
        <p:spPr bwMode="auto">
          <a:xfrm>
            <a:off x="242854" y="242862"/>
            <a:ext cx="1514475" cy="333376"/>
          </a:xfrm>
          <a:prstGeom prst="rect">
            <a:avLst/>
          </a:prstGeom>
          <a:noFill/>
        </p:spPr>
      </p:pic>
      <p:sp>
        <p:nvSpPr>
          <p:cNvPr id="7" name="Line Callout 2 6"/>
          <p:cNvSpPr/>
          <p:nvPr/>
        </p:nvSpPr>
        <p:spPr>
          <a:xfrm rot="10800000">
            <a:off x="2314556" y="1457308"/>
            <a:ext cx="5357850" cy="3500462"/>
          </a:xfrm>
          <a:prstGeom prst="borderCallout2">
            <a:avLst>
              <a:gd name="adj1" fmla="val 93514"/>
              <a:gd name="adj2" fmla="val -89"/>
              <a:gd name="adj3" fmla="val 110738"/>
              <a:gd name="adj4" fmla="val -7011"/>
              <a:gd name="adj5" fmla="val 110827"/>
              <a:gd name="adj6" fmla="val -3992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2 7"/>
          <p:cNvSpPr/>
          <p:nvPr/>
        </p:nvSpPr>
        <p:spPr>
          <a:xfrm>
            <a:off x="2838450" y="1747838"/>
            <a:ext cx="1828798" cy="100012"/>
          </a:xfrm>
          <a:prstGeom prst="borderCallout2">
            <a:avLst>
              <a:gd name="adj1" fmla="val 45219"/>
              <a:gd name="adj2" fmla="val 100541"/>
              <a:gd name="adj3" fmla="val 694802"/>
              <a:gd name="adj4" fmla="val 277007"/>
              <a:gd name="adj5" fmla="val 697061"/>
              <a:gd name="adj6" fmla="val 316789"/>
            </a:avLst>
          </a:prstGeom>
          <a:solidFill>
            <a:srgbClr val="77933C">
              <a:alpha val="4902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2 8"/>
          <p:cNvSpPr/>
          <p:nvPr/>
        </p:nvSpPr>
        <p:spPr>
          <a:xfrm rot="10800000">
            <a:off x="2838445" y="1871662"/>
            <a:ext cx="1828801" cy="104773"/>
          </a:xfrm>
          <a:prstGeom prst="borderCallout2">
            <a:avLst>
              <a:gd name="adj1" fmla="val 57572"/>
              <a:gd name="adj2" fmla="val -677"/>
              <a:gd name="adj3" fmla="val -1133040"/>
              <a:gd name="adj4" fmla="val -177157"/>
              <a:gd name="adj5" fmla="val -1130612"/>
              <a:gd name="adj6" fmla="val -226140"/>
            </a:avLst>
          </a:prstGeom>
          <a:solidFill>
            <a:srgbClr val="4F81BD">
              <a:alpha val="50196"/>
            </a:srgb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ne Callout 2 9"/>
          <p:cNvSpPr/>
          <p:nvPr/>
        </p:nvSpPr>
        <p:spPr>
          <a:xfrm rot="10800000">
            <a:off x="2838445" y="2000247"/>
            <a:ext cx="1828802" cy="1509713"/>
          </a:xfrm>
          <a:prstGeom prst="borderCallout2">
            <a:avLst>
              <a:gd name="adj1" fmla="val 57394"/>
              <a:gd name="adj2" fmla="val -302"/>
              <a:gd name="adj3" fmla="val -25089"/>
              <a:gd name="adj4" fmla="val -176886"/>
              <a:gd name="adj5" fmla="val -24456"/>
              <a:gd name="adj6" fmla="val -216986"/>
            </a:avLst>
          </a:prstGeom>
          <a:solidFill>
            <a:srgbClr val="FF0000">
              <a:alpha val="2392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10749" y="3588304"/>
            <a:ext cx="928459" cy="369332"/>
          </a:xfrm>
          <a:prstGeom prst="rect">
            <a:avLst/>
          </a:prstGeom>
          <a:noFill/>
        </p:spPr>
        <p:txBody>
          <a:bodyPr wrap="none" rtlCol="0">
            <a:spAutoFit/>
          </a:bodyPr>
          <a:lstStyle/>
          <a:p>
            <a:r>
              <a:rPr lang="pt-PT" b="1" dirty="0" smtClean="0"/>
              <a:t>Lógica</a:t>
            </a:r>
            <a:endParaRPr lang="en-US" b="1" dirty="0"/>
          </a:p>
        </p:txBody>
      </p:sp>
      <p:sp>
        <p:nvSpPr>
          <p:cNvPr id="12" name="TextBox 11"/>
          <p:cNvSpPr txBox="1"/>
          <p:nvPr/>
        </p:nvSpPr>
        <p:spPr>
          <a:xfrm>
            <a:off x="8029597" y="457176"/>
            <a:ext cx="2028804" cy="646331"/>
          </a:xfrm>
          <a:prstGeom prst="rect">
            <a:avLst/>
          </a:prstGeom>
          <a:noFill/>
        </p:spPr>
        <p:txBody>
          <a:bodyPr wrap="square" rtlCol="0">
            <a:spAutoFit/>
          </a:bodyPr>
          <a:lstStyle/>
          <a:p>
            <a:r>
              <a:rPr lang="pt-PT" b="1" dirty="0" smtClean="0"/>
              <a:t>Programação esquemático</a:t>
            </a:r>
            <a:endParaRPr lang="en-US" b="1" dirty="0"/>
          </a:p>
        </p:txBody>
      </p:sp>
      <p:sp>
        <p:nvSpPr>
          <p:cNvPr id="13" name="TextBox 12"/>
          <p:cNvSpPr txBox="1"/>
          <p:nvPr/>
        </p:nvSpPr>
        <p:spPr>
          <a:xfrm>
            <a:off x="7834328" y="2869163"/>
            <a:ext cx="941283" cy="369332"/>
          </a:xfrm>
          <a:prstGeom prst="rect">
            <a:avLst/>
          </a:prstGeom>
          <a:noFill/>
        </p:spPr>
        <p:txBody>
          <a:bodyPr wrap="none" rtlCol="0">
            <a:spAutoFit/>
          </a:bodyPr>
          <a:lstStyle/>
          <a:p>
            <a:r>
              <a:rPr lang="pt-PT" b="1" dirty="0" smtClean="0"/>
              <a:t>Output</a:t>
            </a:r>
            <a:endParaRPr lang="en-US" b="1" dirty="0"/>
          </a:p>
        </p:txBody>
      </p:sp>
      <p:sp>
        <p:nvSpPr>
          <p:cNvPr id="14" name="TextBox 13"/>
          <p:cNvSpPr txBox="1"/>
          <p:nvPr/>
        </p:nvSpPr>
        <p:spPr>
          <a:xfrm>
            <a:off x="7834328" y="2140496"/>
            <a:ext cx="748923" cy="369332"/>
          </a:xfrm>
          <a:prstGeom prst="rect">
            <a:avLst/>
          </a:prstGeom>
          <a:noFill/>
        </p:spPr>
        <p:txBody>
          <a:bodyPr wrap="none" rtlCol="0">
            <a:spAutoFit/>
          </a:bodyPr>
          <a:lstStyle/>
          <a:p>
            <a:r>
              <a:rPr lang="pt-PT" b="1" dirty="0" smtClean="0"/>
              <a:t>Input</a:t>
            </a:r>
            <a:endParaRPr lang="en-US" b="1" dirty="0"/>
          </a:p>
        </p:txBody>
      </p:sp>
      <p:sp>
        <p:nvSpPr>
          <p:cNvPr id="15" name="Slide Number Placeholder 14"/>
          <p:cNvSpPr>
            <a:spLocks noGrp="1"/>
          </p:cNvSpPr>
          <p:nvPr>
            <p:ph type="sldNum" sz="quarter" idx="12"/>
          </p:nvPr>
        </p:nvSpPr>
        <p:spPr/>
        <p:txBody>
          <a:bodyPr/>
          <a:lstStyle/>
          <a:p>
            <a:pPr>
              <a:defRPr/>
            </a:pPr>
            <a:fld id="{678E5750-B3F9-4B43-8111-7AA5AC0268DA}" type="slidenum">
              <a:rPr lang="en-US" smtClean="0"/>
              <a:pPr>
                <a:defRPr/>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153</a:t>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155</a:t>
            </a:fld>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156</a:t>
            </a:fld>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157</a:t>
            </a:fld>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srcRect l="14943" t="6085" r="16979" b="9333"/>
          <a:stretch>
            <a:fillRect/>
          </a:stretch>
        </p:blipFill>
        <p:spPr bwMode="auto">
          <a:xfrm>
            <a:off x="1409027" y="1431123"/>
            <a:ext cx="7240345" cy="5622157"/>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162</a:t>
            </a:fld>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163</a:t>
            </a:fld>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164</a:t>
            </a:fld>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165</a:t>
            </a:fld>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166</a:t>
            </a:fld>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167</a:t>
            </a:fld>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0" y="600052"/>
            <a:ext cx="3252814" cy="369332"/>
          </a:xfrm>
          <a:prstGeom prst="rect">
            <a:avLst/>
          </a:prstGeom>
          <a:noFill/>
        </p:spPr>
        <p:txBody>
          <a:bodyPr wrap="none" rtlCol="0">
            <a:spAutoFit/>
          </a:bodyPr>
          <a:lstStyle/>
          <a:p>
            <a:r>
              <a:rPr lang="pt-PT" dirty="0" err="1" smtClean="0"/>
              <a:t>File</a:t>
            </a:r>
            <a:r>
              <a:rPr lang="pt-PT" dirty="0" err="1" smtClean="0">
                <a:sym typeface="Wingdings" pitchFamily="2" charset="2"/>
              </a:rPr>
              <a:t>Open</a:t>
            </a:r>
            <a:r>
              <a:rPr lang="pt-PT" dirty="0" smtClean="0">
                <a:sym typeface="Wingdings" pitchFamily="2" charset="2"/>
              </a:rPr>
              <a:t> ProjectDE2_top</a:t>
            </a:r>
            <a:endParaRPr lang="en-US" dirty="0"/>
          </a:p>
        </p:txBody>
      </p:sp>
      <p:pic>
        <p:nvPicPr>
          <p:cNvPr id="6146" name="Picture 2"/>
          <p:cNvPicPr>
            <a:picLocks noChangeAspect="1" noChangeArrowheads="1"/>
          </p:cNvPicPr>
          <p:nvPr/>
        </p:nvPicPr>
        <p:blipFill>
          <a:blip r:embed="rId2"/>
          <a:srcRect/>
          <a:stretch>
            <a:fillRect/>
          </a:stretch>
        </p:blipFill>
        <p:spPr bwMode="auto">
          <a:xfrm>
            <a:off x="99978" y="998945"/>
            <a:ext cx="7949565" cy="4968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p:cNvPicPr>
            <a:picLocks noChangeAspect="1" noChangeArrowheads="1"/>
          </p:cNvPicPr>
          <p:nvPr/>
        </p:nvPicPr>
        <p:blipFill>
          <a:blip r:embed="rId3"/>
          <a:srcRect l="17578" t="12500" r="29687" b="25625"/>
          <a:stretch>
            <a:fillRect/>
          </a:stretch>
        </p:blipFill>
        <p:spPr bwMode="auto">
          <a:xfrm>
            <a:off x="5626681" y="457176"/>
            <a:ext cx="4188865" cy="307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a:srcRect l="17803" t="12402" r="50243" b="26478"/>
          <a:stretch>
            <a:fillRect/>
          </a:stretch>
        </p:blipFill>
        <p:spPr bwMode="auto">
          <a:xfrm>
            <a:off x="6720252" y="3717013"/>
            <a:ext cx="3195300" cy="3819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043096" y="1985952"/>
            <a:ext cx="904880" cy="14764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2425692" y="2235200"/>
            <a:ext cx="2552708" cy="2159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6024568" y="990584"/>
            <a:ext cx="1900248" cy="217171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7110424" y="3975100"/>
            <a:ext cx="2171712" cy="22637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TextBox 12"/>
          <p:cNvSpPr txBox="1"/>
          <p:nvPr/>
        </p:nvSpPr>
        <p:spPr>
          <a:xfrm>
            <a:off x="536860" y="6148400"/>
            <a:ext cx="5545108" cy="1323439"/>
          </a:xfrm>
          <a:prstGeom prst="rect">
            <a:avLst/>
          </a:prstGeom>
          <a:noFill/>
        </p:spPr>
        <p:txBody>
          <a:bodyPr wrap="none" rtlCol="0">
            <a:spAutoFit/>
          </a:bodyPr>
          <a:lstStyle/>
          <a:p>
            <a:r>
              <a:rPr lang="pt-PT" sz="8000" dirty="0" smtClean="0">
                <a:ln w="18415" cmpd="sng">
                  <a:solidFill>
                    <a:schemeClr val="tx1">
                      <a:lumMod val="50000"/>
                      <a:lumOff val="50000"/>
                    </a:schemeClr>
                  </a:solidFill>
                  <a:prstDash val="solid"/>
                </a:ln>
                <a:solidFill>
                  <a:srgbClr val="FFFFFF"/>
                </a:solidFill>
                <a:latin typeface="7 Segment" pitchFamily="2" charset="2"/>
              </a:rPr>
              <a:t>88 88 8888</a:t>
            </a:r>
          </a:p>
        </p:txBody>
      </p:sp>
      <p:sp>
        <p:nvSpPr>
          <p:cNvPr id="14" name="TextBox 13"/>
          <p:cNvSpPr txBox="1"/>
          <p:nvPr/>
        </p:nvSpPr>
        <p:spPr>
          <a:xfrm>
            <a:off x="504800" y="6148400"/>
            <a:ext cx="5609228" cy="1323439"/>
          </a:xfrm>
          <a:prstGeom prst="rect">
            <a:avLst/>
          </a:prstGeom>
          <a:noFill/>
        </p:spPr>
        <p:txBody>
          <a:bodyPr wrap="none" rtlCol="0">
            <a:spAutoFit/>
          </a:bodyPr>
          <a:lstStyle/>
          <a:p>
            <a:r>
              <a:rPr lang="pt-PT" sz="80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rPr>
              <a:t>OL </a:t>
            </a:r>
            <a:r>
              <a:rPr lang="pt-PT" sz="80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aM</a:t>
            </a:r>
            <a:r>
              <a:rPr lang="pt-PT" sz="80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rPr>
              <a:t> </a:t>
            </a:r>
            <a:r>
              <a:rPr lang="pt-PT" sz="80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unDO</a:t>
            </a:r>
            <a:endParaRPr lang="pt-PT" sz="80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endParaRPr>
          </a:p>
        </p:txBody>
      </p:sp>
      <p:sp>
        <p:nvSpPr>
          <p:cNvPr id="15" name="Slide Number Placeholder 14"/>
          <p:cNvSpPr>
            <a:spLocks noGrp="1"/>
          </p:cNvSpPr>
          <p:nvPr>
            <p:ph type="sldNum" sz="quarter" idx="12"/>
          </p:nvPr>
        </p:nvSpPr>
        <p:spPr/>
        <p:txBody>
          <a:bodyPr/>
          <a:lstStyle/>
          <a:p>
            <a:pPr>
              <a:defRPr/>
            </a:pPr>
            <a:fld id="{678E5750-B3F9-4B43-8111-7AA5AC0268DA}"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ppt_w"/>
                                          </p:val>
                                        </p:tav>
                                        <p:tav tm="100000">
                                          <p:val>
                                            <p:strVal val="#ppt_w"/>
                                          </p:val>
                                        </p:tav>
                                      </p:tavLst>
                                    </p:anim>
                                    <p:anim calcmode="lin" valueType="num">
                                      <p:cBhvr>
                                        <p:cTn id="19"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4*#ppt_w"/>
                                          </p:val>
                                        </p:tav>
                                        <p:tav tm="100000">
                                          <p:val>
                                            <p:strVal val="#ppt_w"/>
                                          </p:val>
                                        </p:tav>
                                      </p:tavLst>
                                    </p:anim>
                                    <p:anim calcmode="lin" valueType="num">
                                      <p:cBhvr>
                                        <p:cTn id="25"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4*#ppt_w"/>
                                          </p:val>
                                        </p:tav>
                                        <p:tav tm="100000">
                                          <p:val>
                                            <p:strVal val="#ppt_w"/>
                                          </p:val>
                                        </p:tav>
                                      </p:tavLst>
                                    </p:anim>
                                    <p:anim calcmode="lin" valueType="num">
                                      <p:cBhvr>
                                        <p:cTn id="35"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4*#ppt_w"/>
                                          </p:val>
                                        </p:tav>
                                        <p:tav tm="100000">
                                          <p:val>
                                            <p:strVal val="#ppt_w"/>
                                          </p:val>
                                        </p:tav>
                                      </p:tavLst>
                                    </p:anim>
                                    <p:anim calcmode="lin" valueType="num">
                                      <p:cBhvr>
                                        <p:cTn id="45" dur="500" fill="hold"/>
                                        <p:tgtEl>
                                          <p:spTgt spid="12"/>
                                        </p:tgtEl>
                                        <p:attrNameLst>
                                          <p:attrName>ppt_h</p:attrName>
                                        </p:attrNameLst>
                                      </p:cBhvr>
                                      <p:tavLst>
                                        <p:tav tm="0">
                                          <p:val>
                                            <p:strVal val="4*#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100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p:stCondLst>
                              <p:cond delay="1000"/>
                            </p:stCondLst>
                            <p:childTnLst>
                              <p:par>
                                <p:cTn id="54" presetID="35" presetClass="emph" presetSubtype="0" repeatCount="indefinite" fill="hold" grpId="1" nodeType="afterEffect">
                                  <p:stCondLst>
                                    <p:cond delay="3000"/>
                                  </p:stCondLst>
                                  <p:childTnLst>
                                    <p:anim calcmode="discrete" valueType="str">
                                      <p:cBhvr>
                                        <p:cTn id="55" dur="3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2" grpId="0" animBg="1"/>
      <p:bldP spid="13" grpId="0"/>
      <p:bldP spid="14" grpId="0"/>
      <p:bldP spid="14" grpId="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171</a:t>
            </a:fld>
            <a:endParaRPr 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172</a:t>
            </a:fld>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173</a:t>
            </a:fld>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174</a:t>
            </a:fld>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175</a:t>
            </a:fld>
            <a:endParaRPr 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176</a:t>
            </a:fld>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177</a:t>
            </a:fld>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178</a:t>
            </a:fld>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Sobre os trabalhos de laboratório</a:t>
            </a:r>
            <a:endParaRPr lang="en-US" dirty="0"/>
          </a:p>
        </p:txBody>
      </p:sp>
      <p:sp>
        <p:nvSpPr>
          <p:cNvPr id="3" name="Round Diagonal Corner Rectangle 2"/>
          <p:cNvSpPr/>
          <p:nvPr/>
        </p:nvSpPr>
        <p:spPr>
          <a:xfrm>
            <a:off x="685776" y="564270"/>
            <a:ext cx="8686848" cy="516802"/>
          </a:xfrm>
          <a:prstGeom prst="round2DiagRect">
            <a:avLst>
              <a:gd name="adj1" fmla="val 50000"/>
              <a:gd name="adj2" fmla="val 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PT" dirty="0" smtClean="0"/>
              <a:t>Trabalhos/exercícios de introdução ao </a:t>
            </a:r>
            <a:r>
              <a:rPr lang="pt-PT" dirty="0" err="1" smtClean="0"/>
              <a:t>verilog</a:t>
            </a:r>
            <a:endParaRPr lang="en-US" dirty="0"/>
          </a:p>
        </p:txBody>
      </p:sp>
      <p:sp>
        <p:nvSpPr>
          <p:cNvPr id="4" name="Round Diagonal Corner Rectangle 3"/>
          <p:cNvSpPr/>
          <p:nvPr/>
        </p:nvSpPr>
        <p:spPr>
          <a:xfrm>
            <a:off x="685776" y="1397780"/>
            <a:ext cx="8686848" cy="461488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 name="Round Diagonal Corner Rectangle 4"/>
          <p:cNvSpPr/>
          <p:nvPr/>
        </p:nvSpPr>
        <p:spPr>
          <a:xfrm>
            <a:off x="685776" y="6329376"/>
            <a:ext cx="8686848" cy="1266832"/>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PT" dirty="0" smtClean="0"/>
              <a:t>Projecto final (caderno encargos, desenho, implementação de um projecto)</a:t>
            </a:r>
          </a:p>
          <a:p>
            <a:pPr algn="ctr"/>
            <a:r>
              <a:rPr lang="pt-PT" dirty="0" smtClean="0"/>
              <a:t>Ex:</a:t>
            </a:r>
            <a:endParaRPr lang="en-US" dirty="0"/>
          </a:p>
        </p:txBody>
      </p:sp>
      <p:pic>
        <p:nvPicPr>
          <p:cNvPr id="295938" name="Picture 2" descr="File:Atarisearspong.png">
            <a:hlinkClick r:id="rId2"/>
          </p:cNvPr>
          <p:cNvPicPr>
            <a:picLocks noChangeAspect="1" noChangeArrowheads="1"/>
          </p:cNvPicPr>
          <p:nvPr/>
        </p:nvPicPr>
        <p:blipFill>
          <a:blip r:embed="rId3" cstate="print"/>
          <a:srcRect/>
          <a:stretch>
            <a:fillRect/>
          </a:stretch>
        </p:blipFill>
        <p:spPr bwMode="auto">
          <a:xfrm>
            <a:off x="2590809" y="1533512"/>
            <a:ext cx="1352535" cy="1900518"/>
          </a:xfrm>
          <a:prstGeom prst="rect">
            <a:avLst/>
          </a:prstGeom>
          <a:noFill/>
        </p:spPr>
      </p:pic>
      <p:pic>
        <p:nvPicPr>
          <p:cNvPr id="295940" name="Picture 4" descr="Po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995596" y="1533512"/>
            <a:ext cx="5314052" cy="4433912"/>
          </a:xfrm>
          <a:prstGeom prst="rect">
            <a:avLst/>
          </a:prstGeom>
          <a:noFill/>
        </p:spPr>
      </p:pic>
      <p:sp>
        <p:nvSpPr>
          <p:cNvPr id="8" name="TextBox 7"/>
          <p:cNvSpPr txBox="1"/>
          <p:nvPr/>
        </p:nvSpPr>
        <p:spPr>
          <a:xfrm>
            <a:off x="1138216" y="1804976"/>
            <a:ext cx="928459" cy="369332"/>
          </a:xfrm>
          <a:prstGeom prst="rect">
            <a:avLst/>
          </a:prstGeom>
          <a:noFill/>
        </p:spPr>
        <p:txBody>
          <a:bodyPr wrap="none" rtlCol="0">
            <a:spAutoFit/>
          </a:bodyPr>
          <a:lstStyle/>
          <a:p>
            <a:r>
              <a:rPr lang="pt-PT" dirty="0" smtClean="0"/>
              <a:t>PONG!</a:t>
            </a:r>
            <a:endParaRPr lang="en-US" dirty="0"/>
          </a:p>
        </p:txBody>
      </p:sp>
      <p:pic>
        <p:nvPicPr>
          <p:cNvPr id="9" name="Picture 8" descr="logo.jpg"/>
          <p:cNvPicPr>
            <a:picLocks noChangeAspect="1"/>
          </p:cNvPicPr>
          <p:nvPr/>
        </p:nvPicPr>
        <p:blipFill>
          <a:blip r:embed="rId5">
            <a:lum bright="30000"/>
          </a:blip>
          <a:stretch>
            <a:fillRect/>
          </a:stretch>
        </p:blipFill>
        <p:spPr>
          <a:xfrm>
            <a:off x="957240" y="3448037"/>
            <a:ext cx="2986104" cy="2388883"/>
          </a:xfrm>
          <a:prstGeom prst="rect">
            <a:avLst/>
          </a:prstGeom>
        </p:spPr>
      </p:pic>
      <p:sp>
        <p:nvSpPr>
          <p:cNvPr id="10" name="Slide Number Placeholder 9"/>
          <p:cNvSpPr>
            <a:spLocks noGrp="1"/>
          </p:cNvSpPr>
          <p:nvPr>
            <p:ph type="sldNum" sz="quarter" idx="12"/>
          </p:nvPr>
        </p:nvSpPr>
        <p:spPr/>
        <p:txBody>
          <a:bodyPr/>
          <a:lstStyle/>
          <a:p>
            <a:pPr>
              <a:defRPr/>
            </a:pPr>
            <a:fld id="{678E5750-B3F9-4B43-8111-7AA5AC0268DA}"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fade">
                                      <p:cBhvr>
                                        <p:cTn id="7" dur="2000"/>
                                        <p:tgtEl>
                                          <p:spTgt spid="29593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95940"/>
                                        </p:tgtEl>
                                        <p:attrNameLst>
                                          <p:attrName>style.visibility</p:attrName>
                                        </p:attrNameLst>
                                      </p:cBhvr>
                                      <p:to>
                                        <p:strVal val="visible"/>
                                      </p:to>
                                    </p:set>
                                    <p:animEffect transition="in" filter="wheel(1)">
                                      <p:cBhvr>
                                        <p:cTn id="16" dur="20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182</a:t>
            </a:fld>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184</a:t>
            </a:fld>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185</a:t>
            </a:fld>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186</a:t>
            </a:fld>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187</a:t>
            </a:fld>
            <a:endParaRPr 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188</a:t>
            </a:fld>
            <a:endParaRPr lang="en-US"/>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189</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Entrando no </a:t>
            </a:r>
            <a:r>
              <a:rPr lang="pt-PT" dirty="0" err="1" smtClean="0"/>
              <a:t>Verilog</a:t>
            </a:r>
            <a:endParaRPr lang="en-US" dirty="0"/>
          </a:p>
        </p:txBody>
      </p:sp>
      <p:sp>
        <p:nvSpPr>
          <p:cNvPr id="4" name="TextBox 3"/>
          <p:cNvSpPr txBox="1"/>
          <p:nvPr/>
        </p:nvSpPr>
        <p:spPr>
          <a:xfrm>
            <a:off x="2693720" y="1895464"/>
            <a:ext cx="4670959" cy="1200329"/>
          </a:xfrm>
          <a:prstGeom prst="rect">
            <a:avLst/>
          </a:prstGeom>
          <a:noFill/>
        </p:spPr>
        <p:txBody>
          <a:bodyPr wrap="none" rtlCol="0">
            <a:spAutoFit/>
          </a:bodyPr>
          <a:lstStyle/>
          <a:p>
            <a:r>
              <a:rPr lang="en-GB" sz="2400" dirty="0" smtClean="0">
                <a:latin typeface="+mn-lt"/>
              </a:rPr>
              <a:t>Structural: modules, instances</a:t>
            </a:r>
          </a:p>
          <a:p>
            <a:r>
              <a:rPr lang="en-GB" sz="2400" dirty="0" smtClean="0">
                <a:latin typeface="+mn-lt"/>
              </a:rPr>
              <a:t>Dataflow: continuous assignment</a:t>
            </a:r>
          </a:p>
          <a:p>
            <a:r>
              <a:rPr lang="en-GB" sz="2400" dirty="0" smtClean="0">
                <a:latin typeface="+mn-lt"/>
              </a:rPr>
              <a:t>Sequential behaviour: always blocks</a:t>
            </a:r>
          </a:p>
        </p:txBody>
      </p:sp>
      <p:sp>
        <p:nvSpPr>
          <p:cNvPr id="6" name="Slide Number Placeholder 5"/>
          <p:cNvSpPr>
            <a:spLocks noGrp="1"/>
          </p:cNvSpPr>
          <p:nvPr>
            <p:ph type="sldNum" sz="quarter" idx="12"/>
          </p:nvPr>
        </p:nvSpPr>
        <p:spPr/>
        <p:txBody>
          <a:bodyPr/>
          <a:lstStyle/>
          <a:p>
            <a:pPr>
              <a:defRPr/>
            </a:pPr>
            <a:fld id="{678E5750-B3F9-4B43-8111-7AA5AC0268DA}" type="slidenum">
              <a:rPr lang="en-US" smtClean="0"/>
              <a:pPr>
                <a:defRPr/>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190</a:t>
            </a:fld>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IBM System/370 Model 168"/>
          <p:cNvPicPr>
            <a:picLocks noChangeAspect="1" noChangeArrowheads="1"/>
          </p:cNvPicPr>
          <p:nvPr/>
        </p:nvPicPr>
        <p:blipFill>
          <a:blip r:embed="rId2"/>
          <a:srcRect/>
          <a:stretch>
            <a:fillRect/>
          </a:stretch>
        </p:blipFill>
        <p:spPr bwMode="auto">
          <a:xfrm>
            <a:off x="7343756" y="3886200"/>
            <a:ext cx="2714644" cy="1819976"/>
          </a:xfrm>
          <a:prstGeom prst="rect">
            <a:avLst/>
          </a:prstGeom>
          <a:noFill/>
        </p:spPr>
      </p:pic>
      <p:sp>
        <p:nvSpPr>
          <p:cNvPr id="2" name="TextBox 1"/>
          <p:cNvSpPr txBox="1"/>
          <p:nvPr/>
        </p:nvSpPr>
        <p:spPr>
          <a:xfrm>
            <a:off x="5029200" y="0"/>
            <a:ext cx="3929090"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Programação</a:t>
            </a:r>
            <a:endParaRPr lang="en-US" sz="3200" dirty="0">
              <a:solidFill>
                <a:schemeClr val="accent1"/>
              </a:solidFill>
              <a:latin typeface="GillSans" pitchFamily="34" charset="0"/>
            </a:endParaRPr>
          </a:p>
        </p:txBody>
      </p:sp>
      <p:sp>
        <p:nvSpPr>
          <p:cNvPr id="3" name="TextBox 2"/>
          <p:cNvSpPr txBox="1"/>
          <p:nvPr/>
        </p:nvSpPr>
        <p:spPr>
          <a:xfrm>
            <a:off x="1671614" y="0"/>
            <a:ext cx="3357586"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Lógica Digital</a:t>
            </a:r>
            <a:endParaRPr lang="en-US" sz="3200" dirty="0">
              <a:solidFill>
                <a:schemeClr val="accent1"/>
              </a:solidFill>
              <a:latin typeface="GillSans" pitchFamily="34" charset="0"/>
            </a:endParaRPr>
          </a:p>
        </p:txBody>
      </p:sp>
      <p:pic>
        <p:nvPicPr>
          <p:cNvPr id="1026" name="Picture 2" descr="File:Abacus 6.png">
            <a:hlinkClick r:id="rId3"/>
          </p:cNvPr>
          <p:cNvPicPr>
            <a:picLocks noChangeAspect="1" noChangeArrowheads="1"/>
          </p:cNvPicPr>
          <p:nvPr/>
        </p:nvPicPr>
        <p:blipFill>
          <a:blip r:embed="rId4"/>
          <a:srcRect/>
          <a:stretch>
            <a:fillRect/>
          </a:stretch>
        </p:blipFill>
        <p:spPr bwMode="auto">
          <a:xfrm>
            <a:off x="5029200" y="528614"/>
            <a:ext cx="2352675" cy="1381126"/>
          </a:xfrm>
          <a:prstGeom prst="rect">
            <a:avLst/>
          </a:prstGeom>
          <a:noFill/>
        </p:spPr>
      </p:pic>
      <p:pic>
        <p:nvPicPr>
          <p:cNvPr id="1028" name="Picture 4" descr="http://upload.wikimedia.org/wikipedia/commons/thumb/f/ff/Mechanical-Calculator.png/180px-Mechanical-Calculator.png">
            <a:hlinkClick r:id="rId5" tooltip="A mechanical calculator from 1914. Note the lever used to rotate the gears."/>
          </p:cNvPr>
          <p:cNvPicPr>
            <a:picLocks noChangeAspect="1" noChangeArrowheads="1"/>
          </p:cNvPicPr>
          <p:nvPr/>
        </p:nvPicPr>
        <p:blipFill>
          <a:blip r:embed="rId6"/>
          <a:srcRect/>
          <a:stretch>
            <a:fillRect/>
          </a:stretch>
        </p:blipFill>
        <p:spPr bwMode="auto">
          <a:xfrm>
            <a:off x="7815282" y="671490"/>
            <a:ext cx="1714500" cy="1533526"/>
          </a:xfrm>
          <a:prstGeom prst="rect">
            <a:avLst/>
          </a:prstGeom>
          <a:noFill/>
        </p:spPr>
      </p:pic>
      <p:pic>
        <p:nvPicPr>
          <p:cNvPr id="1032" name="Picture 8" descr="http://upload.wikimedia.org/wikipedia/commons/thumb/7/75/Lochkarte_Tanzorgel.jpg/180px-Lochkarte_Tanzorgel.jpg">
            <a:hlinkClick r:id="rId7" tooltip="Punched card system of a music machine, also referred to as Book music, a one-stop European medium for organs"/>
          </p:cNvPr>
          <p:cNvPicPr>
            <a:picLocks noChangeAspect="1" noChangeArrowheads="1"/>
          </p:cNvPicPr>
          <p:nvPr/>
        </p:nvPicPr>
        <p:blipFill>
          <a:blip r:embed="rId8"/>
          <a:srcRect/>
          <a:stretch>
            <a:fillRect/>
          </a:stretch>
        </p:blipFill>
        <p:spPr bwMode="auto">
          <a:xfrm>
            <a:off x="5529266" y="2338376"/>
            <a:ext cx="1214446" cy="1619262"/>
          </a:xfrm>
          <a:prstGeom prst="rect">
            <a:avLst/>
          </a:prstGeom>
          <a:noFill/>
        </p:spPr>
      </p:pic>
      <p:pic>
        <p:nvPicPr>
          <p:cNvPr id="1036" name="Picture 12" descr="Sinclair ZX Spectrum"/>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6172208" y="4743456"/>
            <a:ext cx="1773983" cy="1240743"/>
          </a:xfrm>
          <a:prstGeom prst="rect">
            <a:avLst/>
          </a:prstGeom>
          <a:noFill/>
        </p:spPr>
      </p:pic>
      <p:pic>
        <p:nvPicPr>
          <p:cNvPr id="1038" name="Picture 14" descr="Technology Skills Picture"/>
          <p:cNvPicPr>
            <a:picLocks noChangeAspect="1" noChangeArrowheads="1"/>
          </p:cNvPicPr>
          <p:nvPr/>
        </p:nvPicPr>
        <p:blipFill>
          <a:blip r:embed="rId10">
            <a:clrChange>
              <a:clrFrom>
                <a:srgbClr val="FEFEFE"/>
              </a:clrFrom>
              <a:clrTo>
                <a:srgbClr val="FEFEFE">
                  <a:alpha val="0"/>
                </a:srgbClr>
              </a:clrTo>
            </a:clrChange>
          </a:blip>
          <a:srcRect/>
          <a:stretch>
            <a:fillRect/>
          </a:stretch>
        </p:blipFill>
        <p:spPr bwMode="auto">
          <a:xfrm>
            <a:off x="5743579" y="5672150"/>
            <a:ext cx="4092797" cy="2100251"/>
          </a:xfrm>
          <a:prstGeom prst="rect">
            <a:avLst/>
          </a:prstGeom>
          <a:noFill/>
        </p:spPr>
      </p:pic>
      <p:pic>
        <p:nvPicPr>
          <p:cNvPr id="1042" name="Picture 18" descr="Image:ACenturyofElectricals Page 41-1.jpg">
            <a:hlinkClick r:id="rId11"/>
          </p:cNvPr>
          <p:cNvPicPr>
            <a:picLocks noChangeAspect="1" noChangeArrowheads="1"/>
          </p:cNvPicPr>
          <p:nvPr/>
        </p:nvPicPr>
        <p:blipFill>
          <a:blip r:embed="rId12"/>
          <a:srcRect/>
          <a:stretch>
            <a:fillRect/>
          </a:stretch>
        </p:blipFill>
        <p:spPr bwMode="auto">
          <a:xfrm>
            <a:off x="1457300" y="2543824"/>
            <a:ext cx="1676394" cy="1342376"/>
          </a:xfrm>
          <a:prstGeom prst="rect">
            <a:avLst/>
          </a:prstGeom>
          <a:noFill/>
        </p:spPr>
      </p:pic>
      <p:pic>
        <p:nvPicPr>
          <p:cNvPr id="1046" name="Picture 22" descr="File:Replica-of-first-transistor.jpg">
            <a:hlinkClick r:id="rId13"/>
          </p:cNvPr>
          <p:cNvPicPr>
            <a:picLocks noChangeAspect="1" noChangeArrowheads="1"/>
          </p:cNvPicPr>
          <p:nvPr/>
        </p:nvPicPr>
        <p:blipFill>
          <a:blip r:embed="rId14" cstate="screen"/>
          <a:srcRect/>
          <a:stretch>
            <a:fillRect/>
          </a:stretch>
        </p:blipFill>
        <p:spPr bwMode="auto">
          <a:xfrm>
            <a:off x="0" y="1028680"/>
            <a:ext cx="1571636" cy="1408185"/>
          </a:xfrm>
          <a:prstGeom prst="rect">
            <a:avLst/>
          </a:prstGeom>
          <a:noFill/>
        </p:spPr>
      </p:pic>
      <p:pic>
        <p:nvPicPr>
          <p:cNvPr id="1048" name="Picture 24" descr="File:Transistorer (croped).jpg">
            <a:hlinkClick r:id="rId15"/>
          </p:cNvPr>
          <p:cNvPicPr>
            <a:picLocks noChangeAspect="1" noChangeArrowheads="1"/>
          </p:cNvPicPr>
          <p:nvPr/>
        </p:nvPicPr>
        <p:blipFill>
          <a:blip r:embed="rId16" cstate="screen"/>
          <a:srcRect/>
          <a:stretch>
            <a:fillRect/>
          </a:stretch>
        </p:blipFill>
        <p:spPr bwMode="auto">
          <a:xfrm rot="16200000">
            <a:off x="161157" y="2224846"/>
            <a:ext cx="942958" cy="1265269"/>
          </a:xfrm>
          <a:prstGeom prst="rect">
            <a:avLst/>
          </a:prstGeom>
          <a:noFill/>
        </p:spPr>
      </p:pic>
      <p:pic>
        <p:nvPicPr>
          <p:cNvPr id="1050" name="Picture 26" descr="File:Babbage Difference Engine.jpg">
            <a:hlinkClick r:id="rId17"/>
          </p:cNvPr>
          <p:cNvPicPr>
            <a:picLocks noChangeAspect="1" noChangeArrowheads="1"/>
          </p:cNvPicPr>
          <p:nvPr/>
        </p:nvPicPr>
        <p:blipFill>
          <a:blip r:embed="rId18" cstate="screen"/>
          <a:srcRect/>
          <a:stretch>
            <a:fillRect/>
          </a:stretch>
        </p:blipFill>
        <p:spPr bwMode="auto">
          <a:xfrm>
            <a:off x="5029200" y="528614"/>
            <a:ext cx="2087543" cy="1510860"/>
          </a:xfrm>
          <a:prstGeom prst="rect">
            <a:avLst/>
          </a:prstGeom>
          <a:noFill/>
        </p:spPr>
      </p:pic>
      <p:pic>
        <p:nvPicPr>
          <p:cNvPr id="1054" name="Picture 30" descr="Demonstration model of  Babbage's Difference Engine No 1, 19th century."/>
          <p:cNvPicPr>
            <a:picLocks noChangeAspect="1" noChangeArrowheads="1"/>
          </p:cNvPicPr>
          <p:nvPr/>
        </p:nvPicPr>
        <p:blipFill>
          <a:blip r:embed="rId19" cstate="screen"/>
          <a:srcRect l="7601" r="8785"/>
          <a:stretch>
            <a:fillRect/>
          </a:stretch>
        </p:blipFill>
        <p:spPr bwMode="auto">
          <a:xfrm>
            <a:off x="7029464" y="528614"/>
            <a:ext cx="1721316" cy="1643074"/>
          </a:xfrm>
          <a:prstGeom prst="rect">
            <a:avLst/>
          </a:prstGeom>
          <a:noFill/>
        </p:spPr>
      </p:pic>
      <p:pic>
        <p:nvPicPr>
          <p:cNvPr id="1052" name="Picture 28" descr="http://www.makingthemodernworld.org.uk/icons_of_invention/img/IM.1100_el.jpg"/>
          <p:cNvPicPr>
            <a:picLocks noChangeAspect="1" noChangeArrowheads="1"/>
          </p:cNvPicPr>
          <p:nvPr/>
        </p:nvPicPr>
        <p:blipFill>
          <a:blip r:embed="rId20"/>
          <a:srcRect l="29908" t="24951" r="24079" b="12818"/>
          <a:stretch>
            <a:fillRect/>
          </a:stretch>
        </p:blipFill>
        <p:spPr bwMode="auto">
          <a:xfrm>
            <a:off x="8629640" y="0"/>
            <a:ext cx="1428760" cy="3028944"/>
          </a:xfrm>
          <a:prstGeom prst="rect">
            <a:avLst/>
          </a:prstGeom>
          <a:noFill/>
        </p:spPr>
      </p:pic>
      <p:pic>
        <p:nvPicPr>
          <p:cNvPr id="1056" name="Picture 32" descr="http://upload.wikimedia.org/wikipedia/en/thumb/8/8f/Minaturevacuumtube.jpg/180px-Minaturevacuumtube.jpg">
            <a:hlinkClick r:id="rId21" tooltip="1960s era miniature tubes from Australia."/>
          </p:cNvPr>
          <p:cNvPicPr>
            <a:picLocks noChangeAspect="1" noChangeArrowheads="1"/>
          </p:cNvPicPr>
          <p:nvPr/>
        </p:nvPicPr>
        <p:blipFill>
          <a:blip r:embed="rId22"/>
          <a:srcRect b="16666"/>
          <a:stretch>
            <a:fillRect/>
          </a:stretch>
        </p:blipFill>
        <p:spPr bwMode="auto">
          <a:xfrm>
            <a:off x="0" y="0"/>
            <a:ext cx="1714500" cy="1071570"/>
          </a:xfrm>
          <a:prstGeom prst="rect">
            <a:avLst/>
          </a:prstGeom>
          <a:noFill/>
        </p:spPr>
      </p:pic>
      <p:pic>
        <p:nvPicPr>
          <p:cNvPr id="1058" name="Picture 34" descr="http://upload.wikimedia.org/wikipedia/commons/thumb/c/c7/153056995_5ef8b01016_o.jpg/200px-153056995_5ef8b01016_o.jpg">
            <a:hlinkClick r:id="rId23" tooltip="The integrated circuit from an Intel 8742, an 8-bit microcontroller that includes a CPU running at 12 MHz, 128 bytes of RAM, 2048 bytes of EPROM, and I/O in the same chip."/>
          </p:cNvPr>
          <p:cNvPicPr>
            <a:picLocks noChangeAspect="1" noChangeArrowheads="1"/>
          </p:cNvPicPr>
          <p:nvPr/>
        </p:nvPicPr>
        <p:blipFill>
          <a:blip r:embed="rId24"/>
          <a:srcRect/>
          <a:stretch>
            <a:fillRect/>
          </a:stretch>
        </p:blipFill>
        <p:spPr bwMode="auto">
          <a:xfrm>
            <a:off x="1528738" y="3886200"/>
            <a:ext cx="1255564" cy="966785"/>
          </a:xfrm>
          <a:prstGeom prst="rect">
            <a:avLst/>
          </a:prstGeom>
          <a:noFill/>
        </p:spPr>
      </p:pic>
      <p:pic>
        <p:nvPicPr>
          <p:cNvPr id="1060" name="Picture 36" descr="http://upload.wikimedia.org/wikipedia/commons/thumb/5/5c/Microchips.jpg/200px-Microchips.jpg">
            <a:hlinkClick r:id="rId25" tooltip="Microchips (EPROM memory) with a transparent window, showing the integrated circuit inside. Note the fine silver-colored wires that connect the integrated circuit to the pins of the package. The window allows the memory contents of the chip to be erased, by exposure to strong ultraviolet light in an eraser device."/>
          </p:cNvPr>
          <p:cNvPicPr>
            <a:picLocks noChangeAspect="1" noChangeArrowheads="1"/>
          </p:cNvPicPr>
          <p:nvPr/>
        </p:nvPicPr>
        <p:blipFill>
          <a:blip r:embed="rId26">
            <a:clrChange>
              <a:clrFrom>
                <a:srgbClr val="FFFFFF"/>
              </a:clrFrom>
              <a:clrTo>
                <a:srgbClr val="FFFFFF">
                  <a:alpha val="0"/>
                </a:srgbClr>
              </a:clrTo>
            </a:clrChange>
          </a:blip>
          <a:srcRect/>
          <a:stretch>
            <a:fillRect/>
          </a:stretch>
        </p:blipFill>
        <p:spPr bwMode="auto">
          <a:xfrm>
            <a:off x="600044" y="3386134"/>
            <a:ext cx="1428746" cy="1071560"/>
          </a:xfrm>
          <a:prstGeom prst="rect">
            <a:avLst/>
          </a:prstGeom>
          <a:noFill/>
        </p:spPr>
      </p:pic>
      <p:pic>
        <p:nvPicPr>
          <p:cNvPr id="1062" name="Picture 38" descr="Die of an Intel 80486DX2 microprocessor (actual size: 12×6.75 mm) in its packaging">
            <a:hlinkClick r:id="rId27" tooltip="Die of an Intel 80486DX2 microprocessor (actual size: 12×6.75 mm) in its packaging"/>
          </p:cNvPr>
          <p:cNvPicPr>
            <a:picLocks noChangeAspect="1" noChangeArrowheads="1"/>
          </p:cNvPicPr>
          <p:nvPr/>
        </p:nvPicPr>
        <p:blipFill>
          <a:blip r:embed="rId28"/>
          <a:srcRect/>
          <a:stretch>
            <a:fillRect/>
          </a:stretch>
        </p:blipFill>
        <p:spPr bwMode="auto">
          <a:xfrm>
            <a:off x="2957498" y="4743456"/>
            <a:ext cx="1999229" cy="1495424"/>
          </a:xfrm>
          <a:prstGeom prst="rect">
            <a:avLst/>
          </a:prstGeom>
          <a:noFill/>
        </p:spPr>
      </p:pic>
      <p:pic>
        <p:nvPicPr>
          <p:cNvPr id="1064" name="Picture 40" descr="http://upload.wikimedia.org/wikipedia/commons/3/37/Altera-StratixIIGX-FPGA.jpg">
            <a:hlinkClick r:id="rId29" tooltip="An Altera Stratix II GX FPGA."/>
          </p:cNvPr>
          <p:cNvPicPr>
            <a:picLocks noChangeAspect="1" noChangeArrowheads="1"/>
          </p:cNvPicPr>
          <p:nvPr/>
        </p:nvPicPr>
        <p:blipFill>
          <a:blip r:embed="rId30"/>
          <a:srcRect/>
          <a:stretch>
            <a:fillRect/>
          </a:stretch>
        </p:blipFill>
        <p:spPr bwMode="auto">
          <a:xfrm>
            <a:off x="1814490" y="6364797"/>
            <a:ext cx="2071702" cy="1407603"/>
          </a:xfrm>
          <a:prstGeom prst="rect">
            <a:avLst/>
          </a:prstGeom>
          <a:noFill/>
        </p:spPr>
      </p:pic>
      <p:sp>
        <p:nvSpPr>
          <p:cNvPr id="24" name="Right Arrow 23"/>
          <p:cNvSpPr/>
          <p:nvPr/>
        </p:nvSpPr>
        <p:spPr>
          <a:xfrm rot="10800000">
            <a:off x="4636291" y="6886596"/>
            <a:ext cx="78581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p:cNvSpPr/>
          <p:nvPr/>
        </p:nvSpPr>
        <p:spPr>
          <a:xfrm rot="12771696">
            <a:off x="1955538" y="4744657"/>
            <a:ext cx="886391" cy="20978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Left Arrow 25"/>
          <p:cNvSpPr/>
          <p:nvPr/>
        </p:nvSpPr>
        <p:spPr>
          <a:xfrm rot="17423870">
            <a:off x="5328465" y="3953055"/>
            <a:ext cx="739653" cy="23533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p:cNvGrpSpPr/>
          <p:nvPr/>
        </p:nvGrpSpPr>
        <p:grpSpPr>
          <a:xfrm>
            <a:off x="6100770" y="5886464"/>
            <a:ext cx="2066934" cy="1281117"/>
            <a:chOff x="6100770" y="5886464"/>
            <a:chExt cx="2066934" cy="1281117"/>
          </a:xfrm>
        </p:grpSpPr>
        <p:pic>
          <p:nvPicPr>
            <p:cNvPr id="1068" name="Picture 44" descr="http://tbn0.google.com/images?q=tbn:HWzEnUUmBKaZcM:http://www.nemesisstyle.com/imgs/machintosh.jpg">
              <a:hlinkClick r:id="rId31"/>
            </p:cNvPr>
            <p:cNvPicPr>
              <a:picLocks noChangeAspect="1" noChangeArrowheads="1"/>
            </p:cNvPicPr>
            <p:nvPr/>
          </p:nvPicPr>
          <p:blipFill>
            <a:blip r:embed="rId32">
              <a:clrChange>
                <a:clrFrom>
                  <a:srgbClr val="FEFEFE"/>
                </a:clrFrom>
                <a:clrTo>
                  <a:srgbClr val="FEFEFE">
                    <a:alpha val="0"/>
                  </a:srgbClr>
                </a:clrTo>
              </a:clrChange>
            </a:blip>
            <a:srcRect/>
            <a:stretch>
              <a:fillRect/>
            </a:stretch>
          </p:blipFill>
          <p:spPr bwMode="auto">
            <a:xfrm>
              <a:off x="7600968" y="6600844"/>
              <a:ext cx="566736" cy="566737"/>
            </a:xfrm>
            <a:prstGeom prst="rect">
              <a:avLst/>
            </a:prstGeom>
            <a:noFill/>
          </p:spPr>
        </p:pic>
        <p:pic>
          <p:nvPicPr>
            <p:cNvPr id="1070" name="Picture 46" descr="File:Tux.svg">
              <a:hlinkClick r:id="rId33"/>
            </p:cNvPr>
            <p:cNvPicPr>
              <a:picLocks noChangeAspect="1" noChangeArrowheads="1"/>
            </p:cNvPicPr>
            <p:nvPr/>
          </p:nvPicPr>
          <p:blipFill>
            <a:blip r:embed="rId34" cstate="screen"/>
            <a:srcRect/>
            <a:stretch>
              <a:fillRect/>
            </a:stretch>
          </p:blipFill>
          <p:spPr bwMode="auto">
            <a:xfrm>
              <a:off x="6100770" y="6100778"/>
              <a:ext cx="874247" cy="1028680"/>
            </a:xfrm>
            <a:prstGeom prst="rect">
              <a:avLst/>
            </a:prstGeom>
            <a:noFill/>
          </p:spPr>
        </p:pic>
        <p:pic>
          <p:nvPicPr>
            <p:cNvPr id="1072" name="Picture 48" descr="windows_vista_092507.jpg">
              <a:hlinkClick r:id="rId35"/>
            </p:cNvPr>
            <p:cNvPicPr>
              <a:picLocks noChangeAspect="1" noChangeArrowheads="1"/>
            </p:cNvPicPr>
            <p:nvPr/>
          </p:nvPicPr>
          <p:blipFill>
            <a:blip r:embed="rId36" cstate="screen">
              <a:clrChange>
                <a:clrFrom>
                  <a:srgbClr val="FFFFFF"/>
                </a:clrFrom>
                <a:clrTo>
                  <a:srgbClr val="FFFFFF">
                    <a:alpha val="0"/>
                  </a:srgbClr>
                </a:clrTo>
              </a:clrChange>
            </a:blip>
            <a:srcRect/>
            <a:stretch>
              <a:fillRect/>
            </a:stretch>
          </p:blipFill>
          <p:spPr bwMode="auto">
            <a:xfrm>
              <a:off x="6672274" y="5886464"/>
              <a:ext cx="1448067" cy="1071570"/>
            </a:xfrm>
            <a:prstGeom prst="rect">
              <a:avLst/>
            </a:prstGeom>
            <a:noFill/>
          </p:spPr>
        </p:pic>
      </p:grpSp>
      <p:pic>
        <p:nvPicPr>
          <p:cNvPr id="1034" name="Picture 10" descr="File:Eniac.jpg">
            <a:hlinkClick r:id="rId37"/>
          </p:cNvPr>
          <p:cNvPicPr>
            <a:picLocks noChangeAspect="1" noChangeArrowheads="1"/>
          </p:cNvPicPr>
          <p:nvPr/>
        </p:nvPicPr>
        <p:blipFill>
          <a:blip r:embed="rId38"/>
          <a:srcRect/>
          <a:stretch>
            <a:fillRect/>
          </a:stretch>
        </p:blipFill>
        <p:spPr bwMode="auto">
          <a:xfrm>
            <a:off x="7458092" y="1885936"/>
            <a:ext cx="2571768" cy="1965683"/>
          </a:xfrm>
          <a:prstGeom prst="rect">
            <a:avLst/>
          </a:prstGeom>
          <a:noFill/>
        </p:spPr>
      </p:pic>
      <p:sp>
        <p:nvSpPr>
          <p:cNvPr id="33" name="TextBox 32"/>
          <p:cNvSpPr txBox="1"/>
          <p:nvPr/>
        </p:nvSpPr>
        <p:spPr>
          <a:xfrm rot="16200000">
            <a:off x="4011669" y="1082719"/>
            <a:ext cx="1573397" cy="461665"/>
          </a:xfrm>
          <a:prstGeom prst="rect">
            <a:avLst/>
          </a:prstGeom>
          <a:noFill/>
        </p:spPr>
        <p:txBody>
          <a:bodyPr wrap="square" rtlCol="0">
            <a:spAutoFit/>
          </a:bodyPr>
          <a:lstStyle/>
          <a:p>
            <a:r>
              <a:rPr lang="pt-PT" sz="1200" dirty="0" err="1" smtClean="0">
                <a:solidFill>
                  <a:schemeClr val="accent1"/>
                </a:solidFill>
              </a:rPr>
              <a:t>Babbage</a:t>
            </a:r>
            <a:r>
              <a:rPr lang="pt-PT" sz="1200" dirty="0" smtClean="0">
                <a:solidFill>
                  <a:schemeClr val="accent1"/>
                </a:solidFill>
              </a:rPr>
              <a:t> </a:t>
            </a:r>
          </a:p>
          <a:p>
            <a:r>
              <a:rPr lang="en-US" sz="1200" dirty="0" smtClean="0">
                <a:solidFill>
                  <a:schemeClr val="accent1"/>
                </a:solidFill>
              </a:rPr>
              <a:t>difference engine</a:t>
            </a:r>
            <a:endParaRPr lang="en-US" sz="1200" dirty="0">
              <a:solidFill>
                <a:schemeClr val="accent1"/>
              </a:solidFill>
            </a:endParaRPr>
          </a:p>
        </p:txBody>
      </p:sp>
      <p:pic>
        <p:nvPicPr>
          <p:cNvPr id="1074" name="Picture 50" descr="http://upload.wikimedia.org/wikipedia/commons/thumb/2/2a/NEC_D780C.jpg/255px-NEC_D780C.jpg">
            <a:hlinkClick r:id="rId39" tooltip="NEC's μPD780C Z80 clone on a Sinclair ZX Spectrum board."/>
          </p:cNvPr>
          <p:cNvPicPr>
            <a:picLocks noChangeAspect="1" noChangeArrowheads="1"/>
          </p:cNvPicPr>
          <p:nvPr/>
        </p:nvPicPr>
        <p:blipFill>
          <a:blip r:embed="rId40" cstate="screen"/>
          <a:srcRect/>
          <a:stretch>
            <a:fillRect/>
          </a:stretch>
        </p:blipFill>
        <p:spPr bwMode="auto">
          <a:xfrm>
            <a:off x="2814622" y="4100514"/>
            <a:ext cx="1357305" cy="585505"/>
          </a:xfrm>
          <a:prstGeom prst="rect">
            <a:avLst/>
          </a:prstGeom>
          <a:noFill/>
        </p:spPr>
      </p:pic>
      <p:sp>
        <p:nvSpPr>
          <p:cNvPr id="31" name="Slide Number Placeholder 30"/>
          <p:cNvSpPr>
            <a:spLocks noGrp="1"/>
          </p:cNvSpPr>
          <p:nvPr>
            <p:ph type="sldNum" sz="quarter" idx="12"/>
          </p:nvPr>
        </p:nvSpPr>
        <p:spPr/>
        <p:txBody>
          <a:bodyPr/>
          <a:lstStyle/>
          <a:p>
            <a:pPr>
              <a:defRPr/>
            </a:pPr>
            <a:fld id="{723913DB-50A4-495B-B640-09A683F05F1D}" type="slidenum">
              <a:rPr lang="en-US" smtClean="0"/>
              <a:pPr>
                <a:defRPr/>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54"/>
                                        </p:tgtEl>
                                        <p:attrNameLst>
                                          <p:attrName>style.visibility</p:attrName>
                                        </p:attrNameLst>
                                      </p:cBhvr>
                                      <p:to>
                                        <p:strVal val="visible"/>
                                      </p:to>
                                    </p:set>
                                    <p:animEffect transition="in" filter="fade">
                                      <p:cBhvr>
                                        <p:cTn id="23" dur="1000"/>
                                        <p:tgtEl>
                                          <p:spTgt spid="1054"/>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52"/>
                                        </p:tgtEl>
                                        <p:attrNameLst>
                                          <p:attrName>style.visibility</p:attrName>
                                        </p:attrNameLst>
                                      </p:cBhvr>
                                      <p:to>
                                        <p:strVal val="visible"/>
                                      </p:to>
                                    </p:set>
                                    <p:animEffect transition="in" filter="fade">
                                      <p:cBhvr>
                                        <p:cTn id="27" dur="1000"/>
                                        <p:tgtEl>
                                          <p:spTgt spid="1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1000"/>
                                        <p:tgtEl>
                                          <p:spTgt spid="1034"/>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56"/>
                                        </p:tgtEl>
                                        <p:attrNameLst>
                                          <p:attrName>style.visibility</p:attrName>
                                        </p:attrNameLst>
                                      </p:cBhvr>
                                      <p:to>
                                        <p:strVal val="visible"/>
                                      </p:to>
                                    </p:set>
                                    <p:animEffect transition="in" filter="fade">
                                      <p:cBhvr>
                                        <p:cTn id="45" dur="2000"/>
                                        <p:tgtEl>
                                          <p:spTgt spid="1056"/>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046"/>
                                        </p:tgtEl>
                                        <p:attrNameLst>
                                          <p:attrName>style.visibility</p:attrName>
                                        </p:attrNameLst>
                                      </p:cBhvr>
                                      <p:to>
                                        <p:strVal val="visible"/>
                                      </p:to>
                                    </p:set>
                                    <p:animEffect transition="in" filter="fade">
                                      <p:cBhvr>
                                        <p:cTn id="49" dur="2000"/>
                                        <p:tgtEl>
                                          <p:spTgt spid="1046"/>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048"/>
                                        </p:tgtEl>
                                        <p:attrNameLst>
                                          <p:attrName>style.visibility</p:attrName>
                                        </p:attrNameLst>
                                      </p:cBhvr>
                                      <p:to>
                                        <p:strVal val="visible"/>
                                      </p:to>
                                    </p:set>
                                    <p:animEffect transition="in" filter="fade">
                                      <p:cBhvr>
                                        <p:cTn id="53" dur="2000"/>
                                        <p:tgtEl>
                                          <p:spTgt spid="1048"/>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1040"/>
                                        </p:tgtEl>
                                        <p:attrNameLst>
                                          <p:attrName>style.visibility</p:attrName>
                                        </p:attrNameLst>
                                      </p:cBhvr>
                                      <p:to>
                                        <p:strVal val="visible"/>
                                      </p:to>
                                    </p:set>
                                    <p:animEffect transition="in" filter="fade">
                                      <p:cBhvr>
                                        <p:cTn id="57" dur="2000"/>
                                        <p:tgtEl>
                                          <p:spTgt spid="1040"/>
                                        </p:tgtEl>
                                      </p:cBhvr>
                                    </p:animEffect>
                                  </p:childTnLst>
                                </p:cTn>
                              </p:par>
                            </p:childTnLst>
                          </p:cTn>
                        </p:par>
                        <p:par>
                          <p:cTn id="58" fill="hold">
                            <p:stCondLst>
                              <p:cond delay="8000"/>
                            </p:stCondLst>
                            <p:childTnLst>
                              <p:par>
                                <p:cTn id="59" presetID="10" presetClass="entr" presetSubtype="0" fill="hold" nodeType="afterEffect">
                                  <p:stCondLst>
                                    <p:cond delay="0"/>
                                  </p:stCondLst>
                                  <p:childTnLst>
                                    <p:set>
                                      <p:cBhvr>
                                        <p:cTn id="60" dur="1" fill="hold">
                                          <p:stCondLst>
                                            <p:cond delay="0"/>
                                          </p:stCondLst>
                                        </p:cTn>
                                        <p:tgtEl>
                                          <p:spTgt spid="1042"/>
                                        </p:tgtEl>
                                        <p:attrNameLst>
                                          <p:attrName>style.visibility</p:attrName>
                                        </p:attrNameLst>
                                      </p:cBhvr>
                                      <p:to>
                                        <p:strVal val="visible"/>
                                      </p:to>
                                    </p:set>
                                    <p:animEffect transition="in" filter="fade">
                                      <p:cBhvr>
                                        <p:cTn id="61" dur="2000"/>
                                        <p:tgtEl>
                                          <p:spTgt spid="1042"/>
                                        </p:tgtEl>
                                      </p:cBhvr>
                                    </p:animEffect>
                                  </p:childTnLst>
                                </p:cTn>
                              </p:par>
                            </p:childTnLst>
                          </p:cTn>
                        </p:par>
                        <p:par>
                          <p:cTn id="62" fill="hold">
                            <p:stCondLst>
                              <p:cond delay="10000"/>
                            </p:stCondLst>
                            <p:childTnLst>
                              <p:par>
                                <p:cTn id="63" presetID="10" presetClass="entr" presetSubtype="0" fill="hold" nodeType="afterEffect">
                                  <p:stCondLst>
                                    <p:cond delay="0"/>
                                  </p:stCondLst>
                                  <p:childTnLst>
                                    <p:set>
                                      <p:cBhvr>
                                        <p:cTn id="64" dur="1" fill="hold">
                                          <p:stCondLst>
                                            <p:cond delay="0"/>
                                          </p:stCondLst>
                                        </p:cTn>
                                        <p:tgtEl>
                                          <p:spTgt spid="1060"/>
                                        </p:tgtEl>
                                        <p:attrNameLst>
                                          <p:attrName>style.visibility</p:attrName>
                                        </p:attrNameLst>
                                      </p:cBhvr>
                                      <p:to>
                                        <p:strVal val="visible"/>
                                      </p:to>
                                    </p:set>
                                    <p:animEffect transition="in" filter="fade">
                                      <p:cBhvr>
                                        <p:cTn id="65" dur="2000"/>
                                        <p:tgtEl>
                                          <p:spTgt spid="1060"/>
                                        </p:tgtEl>
                                      </p:cBhvr>
                                    </p:animEffect>
                                  </p:childTnLst>
                                </p:cTn>
                              </p:par>
                            </p:childTnLst>
                          </p:cTn>
                        </p:par>
                        <p:par>
                          <p:cTn id="66" fill="hold">
                            <p:stCondLst>
                              <p:cond delay="12000"/>
                            </p:stCondLst>
                            <p:childTnLst>
                              <p:par>
                                <p:cTn id="67" presetID="10" presetClass="entr" presetSubtype="0" fill="hold" nodeType="afterEffect">
                                  <p:stCondLst>
                                    <p:cond delay="0"/>
                                  </p:stCondLst>
                                  <p:childTnLst>
                                    <p:set>
                                      <p:cBhvr>
                                        <p:cTn id="68" dur="1" fill="hold">
                                          <p:stCondLst>
                                            <p:cond delay="0"/>
                                          </p:stCondLst>
                                        </p:cTn>
                                        <p:tgtEl>
                                          <p:spTgt spid="1058"/>
                                        </p:tgtEl>
                                        <p:attrNameLst>
                                          <p:attrName>style.visibility</p:attrName>
                                        </p:attrNameLst>
                                      </p:cBhvr>
                                      <p:to>
                                        <p:strVal val="visible"/>
                                      </p:to>
                                    </p:set>
                                    <p:animEffect transition="in" filter="fade">
                                      <p:cBhvr>
                                        <p:cTn id="69" dur="2000"/>
                                        <p:tgtEl>
                                          <p:spTgt spid="105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74"/>
                                        </p:tgtEl>
                                        <p:attrNameLst>
                                          <p:attrName>style.visibility</p:attrName>
                                        </p:attrNameLst>
                                      </p:cBhvr>
                                      <p:to>
                                        <p:strVal val="visible"/>
                                      </p:to>
                                    </p:set>
                                    <p:animEffect transition="in" filter="fade">
                                      <p:cBhvr>
                                        <p:cTn id="74" dur="1000"/>
                                        <p:tgtEl>
                                          <p:spTgt spid="1074"/>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036"/>
                                        </p:tgtEl>
                                        <p:attrNameLst>
                                          <p:attrName>style.visibility</p:attrName>
                                        </p:attrNameLst>
                                      </p:cBhvr>
                                      <p:to>
                                        <p:strVal val="visible"/>
                                      </p:to>
                                    </p:set>
                                    <p:animEffect transition="in" filter="fade">
                                      <p:cBhvr>
                                        <p:cTn id="78" dur="1000"/>
                                        <p:tgtEl>
                                          <p:spTgt spid="103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062"/>
                                        </p:tgtEl>
                                        <p:attrNameLst>
                                          <p:attrName>style.visibility</p:attrName>
                                        </p:attrNameLst>
                                      </p:cBhvr>
                                      <p:to>
                                        <p:strVal val="visible"/>
                                      </p:to>
                                    </p:set>
                                    <p:animEffect transition="in" filter="fade">
                                      <p:cBhvr>
                                        <p:cTn id="83" dur="1000"/>
                                        <p:tgtEl>
                                          <p:spTgt spid="1062"/>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1038"/>
                                        </p:tgtEl>
                                        <p:attrNameLst>
                                          <p:attrName>style.visibility</p:attrName>
                                        </p:attrNameLst>
                                      </p:cBhvr>
                                      <p:to>
                                        <p:strVal val="visible"/>
                                      </p:to>
                                    </p:set>
                                    <p:animEffect transition="in" filter="fade">
                                      <p:cBhvr>
                                        <p:cTn id="87" dur="1000"/>
                                        <p:tgtEl>
                                          <p:spTgt spid="1038"/>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06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animBg="1"/>
      <p:bldP spid="25" grpId="0" animBg="1"/>
      <p:bldP spid="26" grpId="0" animBg="1"/>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b="9640"/>
          <a:stretch>
            <a:fillRect/>
          </a:stretch>
        </p:blipFill>
        <p:spPr bwMode="auto">
          <a:xfrm>
            <a:off x="0" y="77986"/>
            <a:ext cx="10058400" cy="702311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200</a:t>
            </a:fld>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201</a:t>
            </a:fld>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203</a:t>
            </a:fld>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204</a:t>
            </a:fld>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205</a:t>
            </a:fld>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206</a:t>
            </a:fld>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207</a:t>
            </a:fld>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208</a:t>
            </a:fld>
            <a:endParaRPr lang="en-US"/>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209</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t="6536" b="12745"/>
          <a:stretch>
            <a:fillRect/>
          </a:stretch>
        </p:blipFill>
        <p:spPr bwMode="auto">
          <a:xfrm>
            <a:off x="0" y="0"/>
            <a:ext cx="10058400" cy="627383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210</a:t>
            </a:fld>
            <a:endParaRPr lang="en-US"/>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211</a:t>
            </a:fld>
            <a:endParaRPr 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212</a:t>
            </a:fld>
            <a:endParaRPr 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213</a:t>
            </a:fld>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214</a:t>
            </a:fld>
            <a:endParaRPr 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215</a:t>
            </a:fld>
            <a:endParaRPr lang="en-US"/>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216</a:t>
            </a:fld>
            <a:endParaRPr lang="en-US"/>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217</a:t>
            </a:fld>
            <a:endParaRPr lang="en-US"/>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218</a:t>
            </a:fld>
            <a:endParaRPr lang="en-US"/>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219</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b="11193"/>
          <a:stretch>
            <a:fillRect/>
          </a:stretch>
        </p:blipFill>
        <p:spPr bwMode="auto">
          <a:xfrm>
            <a:off x="0" y="0"/>
            <a:ext cx="10058400" cy="690246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220</a:t>
            </a:fld>
            <a:endParaRPr lang="en-US"/>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221</a:t>
            </a:fld>
            <a:endParaRPr lang="en-US"/>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222</a:t>
            </a:fld>
            <a:endParaRPr lang="en-US"/>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223</a:t>
            </a:fld>
            <a:endParaRPr lang="en-US"/>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224</a:t>
            </a:fld>
            <a:endParaRPr lang="en-US"/>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225</a:t>
            </a:fld>
            <a:endParaRPr lang="en-US"/>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226</a:t>
            </a:fld>
            <a:endParaRPr lang="en-US"/>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227</a:t>
            </a:fld>
            <a:endParaRPr lang="en-US"/>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228</a:t>
            </a:fld>
            <a:endParaRPr lang="en-US"/>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229</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a:t>
            </a:fld>
            <a:endParaRPr lang="en-US"/>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230</a:t>
            </a:fld>
            <a:endParaRPr lang="en-US"/>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231</a:t>
            </a:fld>
            <a:endParaRPr lang="en-US"/>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232</a:t>
            </a:fld>
            <a:endParaRPr lang="en-US"/>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233</a:t>
            </a:fld>
            <a:endParaRPr lang="en-US"/>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234</a:t>
            </a:fld>
            <a:endParaRPr lang="en-US"/>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235</a:t>
            </a:fld>
            <a:endParaRPr lang="en-US"/>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236</a:t>
            </a:fld>
            <a:endParaRPr lang="en-US"/>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237</a:t>
            </a:fld>
            <a:endParaRPr lang="en-US"/>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238</a:t>
            </a:fld>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239</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t="17401" b="26716"/>
          <a:stretch>
            <a:fillRect/>
          </a:stretch>
        </p:blipFill>
        <p:spPr bwMode="auto">
          <a:xfrm>
            <a:off x="0" y="538144"/>
            <a:ext cx="10058400" cy="4343424"/>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err="1" smtClean="0"/>
              <a:t>n-bit</a:t>
            </a:r>
            <a:r>
              <a:rPr lang="pt-PT" dirty="0" smtClean="0"/>
              <a:t> </a:t>
            </a:r>
            <a:r>
              <a:rPr lang="pt-PT" dirty="0" err="1" smtClean="0"/>
              <a:t>signals</a:t>
            </a:r>
            <a:endParaRPr lang="en-US" dirty="0"/>
          </a:p>
        </p:txBody>
      </p:sp>
      <p:pic>
        <p:nvPicPr>
          <p:cNvPr id="4" name="Picture 2"/>
          <p:cNvPicPr>
            <a:picLocks noChangeAspect="1" noChangeArrowheads="1"/>
          </p:cNvPicPr>
          <p:nvPr/>
        </p:nvPicPr>
        <p:blipFill>
          <a:blip r:embed="rId4"/>
          <a:srcRect l="4877" t="18566" b="43015"/>
          <a:stretch>
            <a:fillRect/>
          </a:stretch>
        </p:blipFill>
        <p:spPr bwMode="auto">
          <a:xfrm>
            <a:off x="0" y="4786296"/>
            <a:ext cx="9567832" cy="298610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78E5750-B3F9-4B43-8111-7AA5AC0268DA}"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240</a:t>
            </a:fld>
            <a:endParaRPr lang="en-US"/>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241</a:t>
            </a:fld>
            <a:endParaRPr lang="en-US"/>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242</a:t>
            </a:fld>
            <a:endParaRPr lang="en-US"/>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243</a:t>
            </a:fld>
            <a:endParaRPr lang="en-U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244</a:t>
            </a:fld>
            <a:endParaRPr lang="en-U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245</a:t>
            </a:fld>
            <a:endParaRPr lang="en-US"/>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246</a:t>
            </a:fld>
            <a:endParaRPr lang="en-US"/>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247</a:t>
            </a:fld>
            <a:endParaRPr 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248</a:t>
            </a:fld>
            <a:endParaRPr 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249</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t="12745" b="13909"/>
          <a:stretch>
            <a:fillRect/>
          </a:stretch>
        </p:blipFill>
        <p:spPr bwMode="auto">
          <a:xfrm>
            <a:off x="0" y="990584"/>
            <a:ext cx="10058400" cy="5700744"/>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err="1" smtClean="0"/>
              <a:t>Integer</a:t>
            </a:r>
            <a:r>
              <a:rPr lang="pt-PT" dirty="0" smtClean="0"/>
              <a:t> </a:t>
            </a:r>
            <a:r>
              <a:rPr lang="pt-PT" dirty="0" err="1" smtClean="0"/>
              <a:t>Arithmetic</a:t>
            </a:r>
            <a:endParaRPr lang="en-US" dirty="0"/>
          </a:p>
        </p:txBody>
      </p:sp>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250</a:t>
            </a:fld>
            <a:endParaRPr lang="en-US"/>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251</a:t>
            </a:fld>
            <a:endParaRPr lang="en-US"/>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252</a:t>
            </a:fld>
            <a:endParaRPr lang="en-US"/>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253</a:t>
            </a:fld>
            <a:endParaRPr lang="en-US"/>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254</a:t>
            </a:fld>
            <a:endParaRPr 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255</a:t>
            </a:fld>
            <a:endParaRPr lang="en-US"/>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256</a:t>
            </a:fld>
            <a:endParaRPr lang="en-US"/>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257</a:t>
            </a:fld>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258</a:t>
            </a:fld>
            <a:endParaRPr 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259</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260</a:t>
            </a:fld>
            <a:endParaRPr lang="en-US"/>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261</a:t>
            </a:fld>
            <a:endParaRPr lang="en-US"/>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262</a:t>
            </a:fld>
            <a:endParaRPr lang="en-US"/>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263</a:t>
            </a:fld>
            <a:endParaRPr lang="en-US"/>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264</a:t>
            </a:fld>
            <a:endParaRPr lang="en-US"/>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265</a:t>
            </a:fld>
            <a:endParaRPr lang="en-US"/>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266</a:t>
            </a:fld>
            <a:endParaRPr lang="en-US"/>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267</a:t>
            </a:fld>
            <a:endParaRPr lang="en-US"/>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268</a:t>
            </a:fld>
            <a:endParaRPr lang="en-US"/>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269</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t="12269" b="6218"/>
          <a:stretch>
            <a:fillRect/>
          </a:stretch>
        </p:blipFill>
        <p:spPr bwMode="auto">
          <a:xfrm>
            <a:off x="0" y="953589"/>
            <a:ext cx="10058400" cy="633548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270</a:t>
            </a:fld>
            <a:endParaRPr lang="en-U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271</a:t>
            </a:fld>
            <a:endParaRPr lang="en-US"/>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272</a:t>
            </a:fld>
            <a:endParaRPr lang="en-US"/>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273</a:t>
            </a:fld>
            <a:endParaRPr lang="en-US"/>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274</a:t>
            </a:fld>
            <a:endParaRPr lang="en-US"/>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275</a:t>
            </a:fld>
            <a:endParaRPr lang="en-US"/>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276</a:t>
            </a:fld>
            <a:endParaRPr lang="en-US"/>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277</a:t>
            </a:fld>
            <a:endParaRPr lang="en-US"/>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278</a:t>
            </a:fld>
            <a:endParaRPr lang="en-US"/>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279</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b="11581"/>
          <a:stretch>
            <a:fillRect/>
          </a:stretch>
        </p:blipFill>
        <p:spPr bwMode="auto">
          <a:xfrm>
            <a:off x="0" y="0"/>
            <a:ext cx="10058400" cy="687230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280</a:t>
            </a:fld>
            <a:endParaRPr lang="en-US"/>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281</a:t>
            </a:fld>
            <a:endParaRPr lang="en-US"/>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282</a:t>
            </a:fld>
            <a:endParaRPr lang="en-US"/>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283</a:t>
            </a:fld>
            <a:endParaRPr lang="en-US"/>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284</a:t>
            </a:fld>
            <a:endParaRPr lang="en-US"/>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285</a:t>
            </a:fld>
            <a:endParaRPr lang="en-US"/>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286</a:t>
            </a:fld>
            <a:endParaRPr lang="en-US"/>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287</a:t>
            </a:fld>
            <a:endParaRPr lang="en-US"/>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288</a:t>
            </a:fld>
            <a:endParaRPr lang="en-US"/>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289</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t="12745" b="4983"/>
          <a:stretch>
            <a:fillRect/>
          </a:stretch>
        </p:blipFill>
        <p:spPr bwMode="auto">
          <a:xfrm>
            <a:off x="1257300" y="1714488"/>
            <a:ext cx="7543800" cy="479586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290</a:t>
            </a:fld>
            <a:endParaRPr lang="en-US"/>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291</a:t>
            </a:fld>
            <a:endParaRPr lang="en-US"/>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292</a:t>
            </a:fld>
            <a:endParaRPr lang="en-US"/>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293</a:t>
            </a:fld>
            <a:endParaRPr lang="en-US"/>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294</a:t>
            </a:fld>
            <a:endParaRPr lang="en-US"/>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295</a:t>
            </a:fld>
            <a:endParaRPr lang="en-US"/>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296</a:t>
            </a:fld>
            <a:endParaRPr lang="en-US"/>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297</a:t>
            </a:fld>
            <a:endParaRPr lang="en-US"/>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298</a:t>
            </a:fld>
            <a:endParaRPr lang="en-US"/>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299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0"/>
            <a:ext cx="3929090"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Programação</a:t>
            </a:r>
            <a:endParaRPr lang="en-US" sz="3200" dirty="0">
              <a:solidFill>
                <a:schemeClr val="accent1"/>
              </a:solidFill>
              <a:latin typeface="GillSans" pitchFamily="34" charset="0"/>
            </a:endParaRPr>
          </a:p>
        </p:txBody>
      </p:sp>
      <p:sp>
        <p:nvSpPr>
          <p:cNvPr id="3" name="TextBox 2"/>
          <p:cNvSpPr txBox="1"/>
          <p:nvPr/>
        </p:nvSpPr>
        <p:spPr>
          <a:xfrm>
            <a:off x="1671614" y="0"/>
            <a:ext cx="3357586"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Lógica Digital</a:t>
            </a:r>
            <a:endParaRPr lang="en-US" sz="3200" dirty="0">
              <a:solidFill>
                <a:schemeClr val="accent1"/>
              </a:solidFill>
              <a:latin typeface="GillSans" pitchFamily="34" charset="0"/>
            </a:endParaRPr>
          </a:p>
        </p:txBody>
      </p:sp>
      <p:sp>
        <p:nvSpPr>
          <p:cNvPr id="31" name="TextBox 30"/>
          <p:cNvSpPr txBox="1"/>
          <p:nvPr/>
        </p:nvSpPr>
        <p:spPr>
          <a:xfrm>
            <a:off x="4327699" y="0"/>
            <a:ext cx="1214446"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de</a:t>
            </a:r>
            <a:endParaRPr lang="en-US" sz="3200" dirty="0">
              <a:solidFill>
                <a:schemeClr val="accent1"/>
              </a:solidFill>
              <a:latin typeface="GillSans" pitchFamily="34" charset="0"/>
            </a:endParaRPr>
          </a:p>
        </p:txBody>
      </p:sp>
      <p:sp>
        <p:nvSpPr>
          <p:cNvPr id="32" name="TextBox 31"/>
          <p:cNvSpPr txBox="1"/>
          <p:nvPr/>
        </p:nvSpPr>
        <p:spPr>
          <a:xfrm>
            <a:off x="7100902" y="0"/>
            <a:ext cx="1214446" cy="584775"/>
          </a:xfrm>
          <a:prstGeom prst="rect">
            <a:avLst/>
          </a:prstGeom>
          <a:noFill/>
        </p:spPr>
        <p:txBody>
          <a:bodyPr wrap="square" rtlCol="0">
            <a:spAutoFit/>
          </a:bodyPr>
          <a:lstStyle/>
          <a:p>
            <a:pPr algn="ctr"/>
            <a:r>
              <a:rPr lang="pt-PT" sz="3200" dirty="0" smtClean="0">
                <a:solidFill>
                  <a:schemeClr val="accent1"/>
                </a:solidFill>
                <a:latin typeface="GillSans" pitchFamily="34" charset="0"/>
              </a:rPr>
              <a:t>?</a:t>
            </a:r>
            <a:endParaRPr lang="en-US" sz="3200" dirty="0">
              <a:solidFill>
                <a:schemeClr val="accent1"/>
              </a:solidFill>
              <a:latin typeface="GillSans" pitchFamily="34" charset="0"/>
            </a:endParaRPr>
          </a:p>
        </p:txBody>
      </p:sp>
      <p:pic>
        <p:nvPicPr>
          <p:cNvPr id="10" name="Picture 9" descr="duende.jpg"/>
          <p:cNvPicPr>
            <a:picLocks noChangeAspect="1"/>
          </p:cNvPicPr>
          <p:nvPr/>
        </p:nvPicPr>
        <p:blipFill>
          <a:blip r:embed="rId2"/>
          <a:stretch>
            <a:fillRect/>
          </a:stretch>
        </p:blipFill>
        <p:spPr>
          <a:xfrm>
            <a:off x="3671877" y="1171556"/>
            <a:ext cx="2714646" cy="2924868"/>
          </a:xfrm>
          <a:prstGeom prst="rect">
            <a:avLst/>
          </a:prstGeom>
        </p:spPr>
      </p:pic>
      <p:sp>
        <p:nvSpPr>
          <p:cNvPr id="12" name="TextBox 11"/>
          <p:cNvSpPr txBox="1"/>
          <p:nvPr/>
        </p:nvSpPr>
        <p:spPr>
          <a:xfrm>
            <a:off x="2555894" y="671490"/>
            <a:ext cx="4946611" cy="369332"/>
          </a:xfrm>
          <a:prstGeom prst="rect">
            <a:avLst/>
          </a:prstGeom>
          <a:noFill/>
        </p:spPr>
        <p:txBody>
          <a:bodyPr wrap="none" rtlCol="0">
            <a:spAutoFit/>
          </a:bodyPr>
          <a:lstStyle/>
          <a:p>
            <a:r>
              <a:rPr lang="pt-PT" dirty="0" smtClean="0"/>
              <a:t>Tudo funciona ou por magia ou com gnomos…</a:t>
            </a:r>
            <a:endParaRPr lang="en-US" dirty="0"/>
          </a:p>
        </p:txBody>
      </p:sp>
      <p:sp>
        <p:nvSpPr>
          <p:cNvPr id="13" name="TextBox 12"/>
          <p:cNvSpPr txBox="1"/>
          <p:nvPr/>
        </p:nvSpPr>
        <p:spPr>
          <a:xfrm>
            <a:off x="-2805" y="1242994"/>
            <a:ext cx="3888997" cy="2800767"/>
          </a:xfrm>
          <a:prstGeom prst="rect">
            <a:avLst/>
          </a:prstGeom>
          <a:noFill/>
        </p:spPr>
        <p:txBody>
          <a:bodyPr wrap="square" rtlCol="0">
            <a:spAutoFit/>
          </a:bodyPr>
          <a:lstStyle/>
          <a:p>
            <a:pPr algn="ctr"/>
            <a:r>
              <a:rPr lang="pt-PT" b="1" dirty="0" smtClean="0"/>
              <a:t>Programação de microprocessadores</a:t>
            </a:r>
            <a:br>
              <a:rPr lang="pt-PT" b="1" dirty="0" smtClean="0"/>
            </a:br>
            <a:r>
              <a:rPr lang="pt-PT" sz="1600" dirty="0" smtClean="0"/>
              <a:t>(</a:t>
            </a:r>
            <a:r>
              <a:rPr lang="pt-PT" sz="1600" dirty="0" err="1" smtClean="0"/>
              <a:t>assembly</a:t>
            </a:r>
            <a:r>
              <a:rPr lang="pt-PT" sz="1600" dirty="0" smtClean="0"/>
              <a:t>, c++, etc.)</a:t>
            </a:r>
          </a:p>
          <a:p>
            <a:pPr algn="ctr"/>
            <a:endParaRPr lang="pt-PT" sz="1600" dirty="0" smtClean="0"/>
          </a:p>
          <a:p>
            <a:pPr algn="ctr"/>
            <a:r>
              <a:rPr lang="pt-PT" dirty="0" smtClean="0"/>
              <a:t>Dar ao “gnomo” uma lista (consecutiva) de operações a realizar</a:t>
            </a:r>
          </a:p>
          <a:p>
            <a:pPr algn="ctr"/>
            <a:endParaRPr lang="pt-PT" dirty="0" smtClean="0"/>
          </a:p>
          <a:p>
            <a:pPr algn="ctr"/>
            <a:r>
              <a:rPr lang="pt-PT" dirty="0" smtClean="0"/>
              <a:t>1 Máquina executa várias tarefas consecutivas</a:t>
            </a:r>
            <a:endParaRPr lang="en-US" dirty="0"/>
          </a:p>
        </p:txBody>
      </p:sp>
      <p:sp>
        <p:nvSpPr>
          <p:cNvPr id="14" name="TextBox 13"/>
          <p:cNvSpPr txBox="1"/>
          <p:nvPr/>
        </p:nvSpPr>
        <p:spPr>
          <a:xfrm>
            <a:off x="6243647" y="1242994"/>
            <a:ext cx="3814754" cy="2554545"/>
          </a:xfrm>
          <a:prstGeom prst="rect">
            <a:avLst/>
          </a:prstGeom>
          <a:noFill/>
        </p:spPr>
        <p:txBody>
          <a:bodyPr wrap="square" rtlCol="0">
            <a:spAutoFit/>
          </a:bodyPr>
          <a:lstStyle/>
          <a:p>
            <a:pPr algn="ctr"/>
            <a:r>
              <a:rPr lang="pt-PT" b="1" dirty="0" smtClean="0"/>
              <a:t>Programação de </a:t>
            </a:r>
            <a:br>
              <a:rPr lang="pt-PT" b="1" dirty="0" smtClean="0"/>
            </a:br>
            <a:r>
              <a:rPr lang="pt-PT" b="1" dirty="0" smtClean="0"/>
              <a:t>Lógica Digital</a:t>
            </a:r>
            <a:br>
              <a:rPr lang="pt-PT" b="1" dirty="0" smtClean="0"/>
            </a:br>
            <a:r>
              <a:rPr lang="pt-PT" sz="1600" dirty="0" smtClean="0"/>
              <a:t>(FPGAs+HDL)</a:t>
            </a:r>
          </a:p>
          <a:p>
            <a:endParaRPr lang="pt-PT" dirty="0" smtClean="0"/>
          </a:p>
          <a:p>
            <a:pPr algn="ctr"/>
            <a:r>
              <a:rPr lang="pt-PT" dirty="0" smtClean="0"/>
              <a:t>Dar ao gnomo uma lista de “objectos” para construir</a:t>
            </a:r>
          </a:p>
          <a:p>
            <a:pPr algn="ctr"/>
            <a:endParaRPr lang="pt-PT" dirty="0" smtClean="0"/>
          </a:p>
          <a:p>
            <a:pPr algn="ctr"/>
            <a:r>
              <a:rPr lang="pt-PT" dirty="0" smtClean="0"/>
              <a:t>Várias Máquinas executam várias tarefas em paralelo</a:t>
            </a:r>
            <a:endParaRPr lang="en-US" dirty="0"/>
          </a:p>
        </p:txBody>
      </p:sp>
      <p:sp>
        <p:nvSpPr>
          <p:cNvPr id="15" name="TextBox 14"/>
          <p:cNvSpPr txBox="1"/>
          <p:nvPr/>
        </p:nvSpPr>
        <p:spPr>
          <a:xfrm>
            <a:off x="2224586" y="4314828"/>
            <a:ext cx="5609228" cy="369332"/>
          </a:xfrm>
          <a:prstGeom prst="rect">
            <a:avLst/>
          </a:prstGeom>
          <a:noFill/>
        </p:spPr>
        <p:txBody>
          <a:bodyPr wrap="none" rtlCol="0">
            <a:spAutoFit/>
          </a:bodyPr>
          <a:lstStyle/>
          <a:p>
            <a:r>
              <a:rPr lang="pt-PT" dirty="0" smtClean="0"/>
              <a:t>Em linguagens de alto nível por vezes confundem-se</a:t>
            </a:r>
            <a:endParaRPr lang="en-US" dirty="0"/>
          </a:p>
        </p:txBody>
      </p:sp>
      <p:pic>
        <p:nvPicPr>
          <p:cNvPr id="1026"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1514330" y="4100514"/>
            <a:ext cx="714380" cy="714380"/>
          </a:xfrm>
          <a:prstGeom prst="rect">
            <a:avLst/>
          </a:prstGeom>
          <a:noFill/>
        </p:spPr>
      </p:pic>
      <p:pic>
        <p:nvPicPr>
          <p:cNvPr id="1027" name="Picture 3" descr="C:\Documents and Settings\pedjor\Local Settings\Temporary Internet Files\Content.IE5\2CVRQTLU\MCj02403510000[1].wmf"/>
          <p:cNvPicPr>
            <a:picLocks noChangeAspect="1" noChangeArrowheads="1"/>
          </p:cNvPicPr>
          <p:nvPr/>
        </p:nvPicPr>
        <p:blipFill>
          <a:blip r:embed="rId4"/>
          <a:srcRect/>
          <a:stretch>
            <a:fillRect/>
          </a:stretch>
        </p:blipFill>
        <p:spPr bwMode="auto">
          <a:xfrm>
            <a:off x="7743844" y="4100514"/>
            <a:ext cx="1469584" cy="835226"/>
          </a:xfrm>
          <a:prstGeom prst="rect">
            <a:avLst/>
          </a:prstGeom>
          <a:noFill/>
        </p:spPr>
      </p:pic>
      <p:sp>
        <p:nvSpPr>
          <p:cNvPr id="19" name="TextBox 18"/>
          <p:cNvSpPr txBox="1"/>
          <p:nvPr/>
        </p:nvSpPr>
        <p:spPr>
          <a:xfrm>
            <a:off x="4257418" y="4886332"/>
            <a:ext cx="1543564"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pt-PT" dirty="0" smtClean="0"/>
              <a:t>2+2?</a:t>
            </a:r>
          </a:p>
          <a:p>
            <a:pPr algn="ctr"/>
            <a:r>
              <a:rPr lang="pt-PT" dirty="0" smtClean="0"/>
              <a:t>Resultado x 2?</a:t>
            </a:r>
            <a:endParaRPr lang="en-US" dirty="0"/>
          </a:p>
        </p:txBody>
      </p:sp>
      <p:sp>
        <p:nvSpPr>
          <p:cNvPr id="20" name="TextBox 19"/>
          <p:cNvSpPr txBox="1"/>
          <p:nvPr/>
        </p:nvSpPr>
        <p:spPr>
          <a:xfrm>
            <a:off x="528606" y="5815026"/>
            <a:ext cx="1215226" cy="1316415"/>
          </a:xfrm>
          <a:prstGeom prst="round2Diag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pt-PT" dirty="0" smtClean="0"/>
              <a:t>A=2+2</a:t>
            </a:r>
          </a:p>
          <a:p>
            <a:r>
              <a:rPr lang="pt-PT" dirty="0" err="1" smtClean="0"/>
              <a:t>Cout</a:t>
            </a:r>
            <a:r>
              <a:rPr lang="pt-PT" dirty="0" smtClean="0"/>
              <a:t> &lt;&lt; A</a:t>
            </a:r>
          </a:p>
          <a:p>
            <a:r>
              <a:rPr lang="pt-PT" dirty="0" smtClean="0"/>
              <a:t>A=A*2</a:t>
            </a:r>
          </a:p>
          <a:p>
            <a:r>
              <a:rPr lang="pt-PT" dirty="0" err="1" smtClean="0"/>
              <a:t>Cout</a:t>
            </a:r>
            <a:r>
              <a:rPr lang="pt-PT" dirty="0" smtClean="0"/>
              <a:t> &lt;&lt; A</a:t>
            </a:r>
            <a:endParaRPr lang="en-US" dirty="0"/>
          </a:p>
        </p:txBody>
      </p:sp>
      <p:sp>
        <p:nvSpPr>
          <p:cNvPr id="21" name="TextBox 20"/>
          <p:cNvSpPr txBox="1"/>
          <p:nvPr/>
        </p:nvSpPr>
        <p:spPr>
          <a:xfrm>
            <a:off x="5957114" y="5743588"/>
            <a:ext cx="1153153" cy="1304806"/>
          </a:xfrm>
          <a:prstGeom prst="round2Diag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pt-PT" dirty="0" smtClean="0"/>
              <a:t>A=2+2</a:t>
            </a:r>
          </a:p>
          <a:p>
            <a:r>
              <a:rPr lang="pt-PT" dirty="0" smtClean="0"/>
              <a:t>Output A</a:t>
            </a:r>
          </a:p>
          <a:p>
            <a:r>
              <a:rPr lang="pt-PT" dirty="0" smtClean="0"/>
              <a:t>A=A*2</a:t>
            </a:r>
          </a:p>
          <a:p>
            <a:r>
              <a:rPr lang="pt-PT" dirty="0" smtClean="0"/>
              <a:t>Output A</a:t>
            </a:r>
            <a:endParaRPr lang="en-US" dirty="0"/>
          </a:p>
        </p:txBody>
      </p:sp>
      <p:sp>
        <p:nvSpPr>
          <p:cNvPr id="23" name="TextBox 22"/>
          <p:cNvSpPr txBox="1"/>
          <p:nvPr/>
        </p:nvSpPr>
        <p:spPr>
          <a:xfrm>
            <a:off x="1956586" y="5815026"/>
            <a:ext cx="1072350" cy="1304806"/>
          </a:xfrm>
          <a:prstGeom prst="round2DiagRect">
            <a:avLst>
              <a:gd name="adj1" fmla="val 0"/>
              <a:gd name="adj2" fmla="val 27002"/>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dirty="0" smtClean="0"/>
              <a:t>A=4</a:t>
            </a:r>
          </a:p>
          <a:p>
            <a:r>
              <a:rPr lang="pt-PT" dirty="0" smtClean="0"/>
              <a:t>4!</a:t>
            </a:r>
          </a:p>
          <a:p>
            <a:r>
              <a:rPr lang="pt-PT" dirty="0" smtClean="0"/>
              <a:t>A=8</a:t>
            </a:r>
          </a:p>
          <a:p>
            <a:r>
              <a:rPr lang="pt-PT" dirty="0" smtClean="0"/>
              <a:t>8!</a:t>
            </a:r>
            <a:endParaRPr lang="en-US" dirty="0"/>
          </a:p>
        </p:txBody>
      </p:sp>
      <p:sp>
        <p:nvSpPr>
          <p:cNvPr id="24" name="TextBox 23"/>
          <p:cNvSpPr txBox="1"/>
          <p:nvPr/>
        </p:nvSpPr>
        <p:spPr>
          <a:xfrm>
            <a:off x="3197157" y="6243654"/>
            <a:ext cx="825867" cy="369332"/>
          </a:xfrm>
          <a:prstGeom prst="rect">
            <a:avLst/>
          </a:prstGeom>
          <a:noFill/>
        </p:spPr>
        <p:txBody>
          <a:bodyPr wrap="none" rtlCol="0">
            <a:spAutoFit/>
          </a:bodyPr>
          <a:lstStyle/>
          <a:p>
            <a:r>
              <a:rPr lang="pt-PT" dirty="0" smtClean="0"/>
              <a:t>tempo</a:t>
            </a:r>
            <a:endParaRPr lang="en-US" dirty="0"/>
          </a:p>
        </p:txBody>
      </p:sp>
      <p:cxnSp>
        <p:nvCxnSpPr>
          <p:cNvPr id="26" name="Straight Arrow Connector 25"/>
          <p:cNvCxnSpPr/>
          <p:nvPr/>
        </p:nvCxnSpPr>
        <p:spPr>
          <a:xfrm rot="5400000">
            <a:off x="2636027" y="6422249"/>
            <a:ext cx="121444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315216" y="5743589"/>
            <a:ext cx="2500330" cy="1357321"/>
          </a:xfrm>
          <a:prstGeom prst="round2DiagRect">
            <a:avLst>
              <a:gd name="adj1" fmla="val 0"/>
              <a:gd name="adj2" fmla="val 18824"/>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pt-PT" b="1" dirty="0" err="1" smtClean="0"/>
              <a:t>Somador</a:t>
            </a:r>
            <a:r>
              <a:rPr lang="pt-PT" dirty="0" smtClean="0"/>
              <a:t>: A=4</a:t>
            </a:r>
          </a:p>
          <a:p>
            <a:r>
              <a:rPr lang="pt-PT" dirty="0" smtClean="0"/>
              <a:t>“ao mesmo tempo”</a:t>
            </a:r>
          </a:p>
          <a:p>
            <a:r>
              <a:rPr lang="pt-PT" b="1" dirty="0" smtClean="0"/>
              <a:t>Multiplicador:</a:t>
            </a:r>
            <a:r>
              <a:rPr lang="pt-PT" dirty="0" smtClean="0"/>
              <a:t> A=A*2</a:t>
            </a:r>
          </a:p>
          <a:p>
            <a:r>
              <a:rPr lang="pt-PT" dirty="0" smtClean="0"/>
              <a:t>Saída ??? (</a:t>
            </a:r>
            <a:r>
              <a:rPr lang="pt-PT" dirty="0" err="1" smtClean="0"/>
              <a:t>glitches</a:t>
            </a:r>
            <a:r>
              <a:rPr lang="pt-PT" dirty="0" smtClean="0"/>
              <a:t>?)</a:t>
            </a:r>
            <a:endParaRPr lang="en-US" dirty="0"/>
          </a:p>
        </p:txBody>
      </p:sp>
      <p:sp>
        <p:nvSpPr>
          <p:cNvPr id="22" name="Slide Number Placeholder 21"/>
          <p:cNvSpPr>
            <a:spLocks noGrp="1"/>
          </p:cNvSpPr>
          <p:nvPr>
            <p:ph type="sldNum" sz="quarter" idx="12"/>
          </p:nvPr>
        </p:nvSpPr>
        <p:spPr/>
        <p:txBody>
          <a:bodyPr/>
          <a:lstStyle/>
          <a:p>
            <a:pPr>
              <a:defRPr/>
            </a:pPr>
            <a:fld id="{723913DB-50A4-495B-B640-09A683F05F1D}"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58586E-6 3.87755E-6 L -0.0928 0.04755 C -0.11205 0.05857 -0.14109 0.06469 -0.17156 0.06469 C -0.20612 0.06469 -0.23374 0.05857 -0.253 0.04755 L -0.34564 3.87755E-6 " pathEditMode="relative" rAng="0" ptsTypes="FffFF">
                                      <p:cBhvr>
                                        <p:cTn id="6" dur="2000" fill="hold"/>
                                        <p:tgtEl>
                                          <p:spTgt spid="2"/>
                                        </p:tgtEl>
                                        <p:attrNameLst>
                                          <p:attrName>ppt_x</p:attrName>
                                          <p:attrName>ppt_y</p:attrName>
                                        </p:attrNameLst>
                                      </p:cBhvr>
                                      <p:rCtr x="-173" y="32"/>
                                    </p:animMotion>
                                  </p:childTnLst>
                                </p:cTn>
                              </p:par>
                              <p:par>
                                <p:cTn id="7" presetID="63" presetClass="path" presetSubtype="0" accel="50000" decel="50000" fill="hold" grpId="0" nodeType="withEffect">
                                  <p:stCondLst>
                                    <p:cond delay="0"/>
                                  </p:stCondLst>
                                  <p:childTnLst>
                                    <p:animMotion origin="layout" path="M 3.53535E-7 -1.02041E-6 L 0.30792 -0.00082 " pathEditMode="relative" rAng="0" ptsTypes="AA">
                                      <p:cBhvr>
                                        <p:cTn id="8" dur="2000" fill="hold"/>
                                        <p:tgtEl>
                                          <p:spTgt spid="3"/>
                                        </p:tgtEl>
                                        <p:attrNameLst>
                                          <p:attrName>ppt_x</p:attrName>
                                          <p:attrName>ppt_y</p:attrName>
                                        </p:attrNameLst>
                                      </p:cBhvr>
                                      <p:rCtr x="154" y="0"/>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childTnLst>
                          </p:cTn>
                        </p:par>
                        <p:par>
                          <p:cTn id="13" fill="hold">
                            <p:stCondLst>
                              <p:cond delay="40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000"/>
                                        <p:tgtEl>
                                          <p:spTgt spid="32"/>
                                        </p:tgtEl>
                                      </p:cBhvr>
                                    </p:animEffect>
                                  </p:childTnLst>
                                </p:cTn>
                              </p:par>
                            </p:childTnLst>
                          </p:cTn>
                        </p:par>
                        <p:par>
                          <p:cTn id="17" fill="hold">
                            <p:stCondLst>
                              <p:cond delay="6000"/>
                            </p:stCondLst>
                            <p:childTnLst>
                              <p:par>
                                <p:cTn id="18" presetID="1" presetClass="entr" presetSubtype="0" fill="hold" grpId="0" nodeType="afterEffect">
                                  <p:stCondLst>
                                    <p:cond delay="0"/>
                                  </p:stCondLst>
                                  <p:iterate type="lt">
                                    <p:tmAbs val="100"/>
                                  </p:iterate>
                                  <p:childTnLst>
                                    <p:set>
                                      <p:cBhvr>
                                        <p:cTn id="19" dur="1" fill="hold">
                                          <p:stCondLst>
                                            <p:cond delay="0"/>
                                          </p:stCondLst>
                                        </p:cTn>
                                        <p:tgtEl>
                                          <p:spTgt spid="12"/>
                                        </p:tgtEl>
                                        <p:attrNameLst>
                                          <p:attrName>style.visibility</p:attrName>
                                        </p:attrNameLst>
                                      </p:cBhvr>
                                      <p:to>
                                        <p:strVal val="visible"/>
                                      </p:to>
                                    </p:set>
                                  </p:childTnLst>
                                </p:cTn>
                              </p:par>
                              <p:par>
                                <p:cTn id="20" presetID="10" presetClass="entr" presetSubtype="0" fill="hold"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2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2000"/>
                                        <p:tgtEl>
                                          <p:spTgt spid="1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fade">
                                      <p:cBhvr>
                                        <p:cTn id="37" dur="20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20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fade">
                                      <p:cBhvr>
                                        <p:cTn id="47" dur="2000"/>
                                        <p:tgtEl>
                                          <p:spTgt spid="1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4" end="4"/>
                                            </p:txEl>
                                          </p:spTgt>
                                        </p:tgtEl>
                                        <p:attrNameLst>
                                          <p:attrName>style.visibility</p:attrName>
                                        </p:attrNameLst>
                                      </p:cBhvr>
                                      <p:to>
                                        <p:strVal val="visible"/>
                                      </p:to>
                                    </p:set>
                                    <p:animEffect transition="in" filter="fade">
                                      <p:cBhvr>
                                        <p:cTn id="52" dur="2000"/>
                                        <p:tgtEl>
                                          <p:spTgt spid="1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animEffect transition="in" filter="fade">
                                      <p:cBhvr>
                                        <p:cTn id="57" dur="2000"/>
                                        <p:tgtEl>
                                          <p:spTgt spid="10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0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027"/>
                                        </p:tgtEl>
                                        <p:attrNameLst>
                                          <p:attrName>style.visibility</p:attrName>
                                        </p:attrNameLst>
                                      </p:cBhvr>
                                      <p:to>
                                        <p:strVal val="visible"/>
                                      </p:to>
                                    </p:set>
                                    <p:animEffect transition="in" filter="fade">
                                      <p:cBhvr>
                                        <p:cTn id="63" dur="2000"/>
                                        <p:tgtEl>
                                          <p:spTgt spid="10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2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20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000"/>
                                        <p:tgtEl>
                                          <p:spTgt spid="23"/>
                                        </p:tgtEl>
                                      </p:cBhvr>
                                    </p:animEffect>
                                  </p:childTnLst>
                                </p:cTn>
                              </p:par>
                              <p:par>
                                <p:cTn id="77" presetID="10"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2000"/>
                                        <p:tgtEl>
                                          <p:spTgt spid="2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20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1" grpId="0"/>
      <p:bldP spid="32" grpId="0"/>
      <p:bldP spid="12" grpId="0"/>
      <p:bldP spid="13" grpId="0" build="p"/>
      <p:bldP spid="14" grpId="0" build="p"/>
      <p:bldP spid="15" grpId="0"/>
      <p:bldP spid="19" grpId="0" animBg="1"/>
      <p:bldP spid="20" grpId="0" animBg="1"/>
      <p:bldP spid="21" grpId="0" animBg="1"/>
      <p:bldP spid="23" grpId="0" animBg="1"/>
      <p:bldP spid="24" grpId="0"/>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t="12745" b="11193"/>
          <a:stretch>
            <a:fillRect/>
          </a:stretch>
        </p:blipFill>
        <p:spPr bwMode="auto">
          <a:xfrm>
            <a:off x="1257300" y="1714488"/>
            <a:ext cx="7543800" cy="4433912"/>
          </a:xfrm>
          <a:prstGeom prst="rect">
            <a:avLst/>
          </a:prstGeom>
          <a:noFill/>
          <a:ln w="9525">
            <a:noFill/>
            <a:miter lim="800000"/>
            <a:headEnd/>
            <a:tailEnd/>
          </a:ln>
        </p:spPr>
      </p:pic>
      <p:sp>
        <p:nvSpPr>
          <p:cNvPr id="6" name="Left Bracket 5"/>
          <p:cNvSpPr/>
          <p:nvPr/>
        </p:nvSpPr>
        <p:spPr>
          <a:xfrm>
            <a:off x="233336" y="583388"/>
            <a:ext cx="814392" cy="6605624"/>
          </a:xfrm>
          <a:prstGeom prst="leftBracket">
            <a:avLst>
              <a:gd name="adj" fmla="val 405556"/>
            </a:avLst>
          </a:prstGeom>
          <a:noFill/>
          <a:ln>
            <a:solidFill>
              <a:schemeClr val="bg1"/>
            </a:solidFill>
          </a:ln>
          <a:effectLst>
            <a:glow rad="101600">
              <a:schemeClr val="tx1">
                <a:lumMod val="50000"/>
                <a:lumOff val="50000"/>
                <a:alpha val="60000"/>
              </a:schemeClr>
            </a:glow>
            <a:outerShdw blurRad="63500" sx="102000" sy="1020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Left Bracket 6"/>
          <p:cNvSpPr/>
          <p:nvPr/>
        </p:nvSpPr>
        <p:spPr>
          <a:xfrm rot="10800000">
            <a:off x="9010672" y="583388"/>
            <a:ext cx="814392" cy="6605624"/>
          </a:xfrm>
          <a:prstGeom prst="leftBracket">
            <a:avLst>
              <a:gd name="adj" fmla="val 405556"/>
            </a:avLst>
          </a:prstGeom>
          <a:noFill/>
          <a:ln>
            <a:solidFill>
              <a:schemeClr val="bg1"/>
            </a:solidFill>
          </a:ln>
          <a:effectLst>
            <a:glow rad="101600">
              <a:schemeClr val="tx1">
                <a:lumMod val="50000"/>
                <a:lumOff val="50000"/>
                <a:alpha val="60000"/>
              </a:schemeClr>
            </a:glow>
            <a:outerShdw blurRad="63500" sx="102000" sy="1020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p:cNvSpPr txBox="1"/>
          <p:nvPr/>
        </p:nvSpPr>
        <p:spPr>
          <a:xfrm>
            <a:off x="3304818" y="719120"/>
            <a:ext cx="3448765" cy="523220"/>
          </a:xfrm>
          <a:prstGeom prst="rect">
            <a:avLst/>
          </a:prstGeom>
          <a:noFill/>
        </p:spPr>
        <p:txBody>
          <a:bodyPr wrap="none" rtlCol="0">
            <a:spAutoFit/>
          </a:bodyPr>
          <a:lstStyle/>
          <a:p>
            <a:r>
              <a:rPr lang="pt-PT" sz="2800" dirty="0" smtClean="0">
                <a:solidFill>
                  <a:schemeClr val="accent1"/>
                </a:solidFill>
                <a:latin typeface="+mn-lt"/>
              </a:rPr>
              <a:t>Gate </a:t>
            </a:r>
            <a:r>
              <a:rPr lang="pt-PT" sz="2800" dirty="0" err="1" smtClean="0">
                <a:solidFill>
                  <a:schemeClr val="accent1"/>
                </a:solidFill>
                <a:latin typeface="+mn-lt"/>
              </a:rPr>
              <a:t>Level</a:t>
            </a:r>
            <a:r>
              <a:rPr lang="pt-PT" sz="2800" dirty="0" smtClean="0">
                <a:solidFill>
                  <a:schemeClr val="accent1"/>
                </a:solidFill>
                <a:latin typeface="+mn-lt"/>
              </a:rPr>
              <a:t> </a:t>
            </a:r>
            <a:r>
              <a:rPr lang="pt-PT" sz="2800" dirty="0" err="1" smtClean="0">
                <a:solidFill>
                  <a:schemeClr val="accent1"/>
                </a:solidFill>
                <a:latin typeface="+mn-lt"/>
              </a:rPr>
              <a:t>Description</a:t>
            </a:r>
            <a:endParaRPr lang="en-US" sz="2800" dirty="0">
              <a:solidFill>
                <a:schemeClr val="accent1"/>
              </a:solidFill>
              <a:latin typeface="+mn-lt"/>
            </a:endParaRPr>
          </a:p>
        </p:txBody>
      </p:sp>
      <p:sp>
        <p:nvSpPr>
          <p:cNvPr id="9" name="Slide Number Placeholder 8"/>
          <p:cNvSpPr>
            <a:spLocks noGrp="1"/>
          </p:cNvSpPr>
          <p:nvPr>
            <p:ph type="sldNum" sz="quarter" idx="12"/>
          </p:nvPr>
        </p:nvSpPr>
        <p:spPr/>
        <p:txBody>
          <a:bodyPr/>
          <a:lstStyle/>
          <a:p>
            <a:pPr>
              <a:defRPr/>
            </a:pPr>
            <a:fld id="{723913DB-50A4-495B-B640-09A683F05F1D}"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300</a:t>
            </a:fld>
            <a:endParaRPr lang="en-US"/>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301</a:t>
            </a:fld>
            <a:endParaRPr lang="en-US"/>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302</a:t>
            </a:fld>
            <a:endParaRPr lang="en-US"/>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303</a:t>
            </a:fld>
            <a:endParaRPr lang="en-US"/>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304</a:t>
            </a:fld>
            <a:endParaRPr lang="en-US"/>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305</a:t>
            </a:fld>
            <a:endParaRPr lang="en-US"/>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306</a:t>
            </a:fld>
            <a:endParaRPr lang="en-US"/>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307</a:t>
            </a:fld>
            <a:endParaRPr lang="en-US"/>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308</a:t>
            </a:fld>
            <a:endParaRPr lang="en-US"/>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309</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310</a:t>
            </a:fld>
            <a:endParaRPr lang="en-US"/>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311</a:t>
            </a:fld>
            <a:endParaRPr lang="en-US"/>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312</a:t>
            </a:fld>
            <a:endParaRPr lang="en-US"/>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313</a:t>
            </a:fld>
            <a:endParaRPr lang="en-US"/>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314</a:t>
            </a:fld>
            <a:endParaRPr lang="en-US"/>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315</a:t>
            </a:fld>
            <a:endParaRPr lang="en-US"/>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316</a:t>
            </a:fld>
            <a:endParaRPr lang="en-US"/>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317</a:t>
            </a:fld>
            <a:endParaRPr lang="en-US"/>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318</a:t>
            </a:fld>
            <a:endParaRPr lang="en-US"/>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319</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320</a:t>
            </a:fld>
            <a:endParaRPr lang="en-U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321</a:t>
            </a:fld>
            <a:endParaRPr lang="en-US"/>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322</a:t>
            </a:fld>
            <a:endParaRPr lang="en-US"/>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323</a:t>
            </a:fld>
            <a:endParaRPr lang="en-US"/>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324</a:t>
            </a:fld>
            <a:endParaRPr lang="en-US"/>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325</a:t>
            </a:fld>
            <a:endParaRPr lang="en-US"/>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326</a:t>
            </a:fld>
            <a:endParaRPr lang="en-US"/>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327</a:t>
            </a:fld>
            <a:endParaRPr lang="en-US"/>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328</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srcRect b="9916"/>
          <a:stretch>
            <a:fillRect/>
          </a:stretch>
        </p:blipFill>
        <p:spPr bwMode="auto">
          <a:xfrm>
            <a:off x="0" y="0"/>
            <a:ext cx="10058400" cy="700169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t="12745" b="6924"/>
          <a:stretch>
            <a:fillRect/>
          </a:stretch>
        </p:blipFill>
        <p:spPr bwMode="auto">
          <a:xfrm>
            <a:off x="0" y="990584"/>
            <a:ext cx="10058400" cy="6243672"/>
          </a:xfrm>
          <a:prstGeom prst="rect">
            <a:avLst/>
          </a:prstGeom>
          <a:noFill/>
          <a:ln w="9525">
            <a:noFill/>
            <a:miter lim="800000"/>
            <a:headEnd/>
            <a:tailEnd/>
          </a:ln>
        </p:spPr>
      </p:pic>
      <p:sp>
        <p:nvSpPr>
          <p:cNvPr id="4" name="Title 3"/>
          <p:cNvSpPr>
            <a:spLocks noGrp="1"/>
          </p:cNvSpPr>
          <p:nvPr>
            <p:ph type="title"/>
          </p:nvPr>
        </p:nvSpPr>
        <p:spPr/>
        <p:txBody>
          <a:bodyPr/>
          <a:lstStyle/>
          <a:p>
            <a:r>
              <a:rPr lang="pt-PT" dirty="0" err="1"/>
              <a:t>Mix</a:t>
            </a:r>
            <a:r>
              <a:rPr lang="pt-PT" dirty="0"/>
              <a:t> </a:t>
            </a:r>
            <a:r>
              <a:rPr lang="pt-PT" dirty="0" err="1" smtClean="0"/>
              <a:t>Assignments</a:t>
            </a:r>
            <a:endParaRPr lang="en-US" dirty="0"/>
          </a:p>
        </p:txBody>
      </p:sp>
      <p:sp>
        <p:nvSpPr>
          <p:cNvPr id="5" name="Slide Number Placeholder 4"/>
          <p:cNvSpPr>
            <a:spLocks noGrp="1"/>
          </p:cNvSpPr>
          <p:nvPr>
            <p:ph type="sldNum" sz="quarter" idx="12"/>
          </p:nvPr>
        </p:nvSpPr>
        <p:spPr/>
        <p:txBody>
          <a:bodyPr/>
          <a:lstStyle/>
          <a:p>
            <a:pPr>
              <a:defRPr/>
            </a:pPr>
            <a:fld id="{678E5750-B3F9-4B43-8111-7AA5AC0268DA}"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l="4840" t="15849" r="5212" b="11193"/>
          <a:stretch>
            <a:fillRect/>
          </a:stretch>
        </p:blipFill>
        <p:spPr bwMode="auto">
          <a:xfrm>
            <a:off x="0" y="523175"/>
            <a:ext cx="5753104" cy="3605875"/>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err="1" smtClean="0"/>
              <a:t>Danger</a:t>
            </a:r>
            <a:endParaRPr lang="en-US" dirty="0"/>
          </a:p>
        </p:txBody>
      </p:sp>
      <p:pic>
        <p:nvPicPr>
          <p:cNvPr id="4" name="Picture 2"/>
          <p:cNvPicPr>
            <a:picLocks noChangeAspect="1" noChangeArrowheads="1"/>
          </p:cNvPicPr>
          <p:nvPr/>
        </p:nvPicPr>
        <p:blipFill>
          <a:blip r:embed="rId4"/>
          <a:srcRect l="53599" t="14297" r="5734" b="9640"/>
          <a:stretch>
            <a:fillRect/>
          </a:stretch>
        </p:blipFill>
        <p:spPr bwMode="auto">
          <a:xfrm>
            <a:off x="7491416" y="342199"/>
            <a:ext cx="2566984" cy="3710008"/>
          </a:xfrm>
          <a:prstGeom prst="rect">
            <a:avLst/>
          </a:prstGeom>
          <a:noFill/>
          <a:ln w="9525">
            <a:noFill/>
            <a:miter lim="800000"/>
            <a:headEnd/>
            <a:tailEnd/>
          </a:ln>
        </p:spPr>
      </p:pic>
      <p:sp>
        <p:nvSpPr>
          <p:cNvPr id="5" name="TextBox 4"/>
          <p:cNvSpPr txBox="1"/>
          <p:nvPr/>
        </p:nvSpPr>
        <p:spPr>
          <a:xfrm>
            <a:off x="5436396" y="704151"/>
            <a:ext cx="2081224"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GB" dirty="0" smtClean="0">
                <a:latin typeface="+mn-lt"/>
              </a:rPr>
              <a:t>If out is not assigned during any pass through the always block, then the </a:t>
            </a:r>
            <a:r>
              <a:rPr lang="en-GB" b="1" dirty="0" smtClean="0">
                <a:latin typeface="+mn-lt"/>
              </a:rPr>
              <a:t>previous value must be retained</a:t>
            </a:r>
            <a:endParaRPr lang="en-GB" b="1" dirty="0">
              <a:latin typeface="+mn-lt"/>
            </a:endParaRPr>
          </a:p>
        </p:txBody>
      </p:sp>
      <p:sp>
        <p:nvSpPr>
          <p:cNvPr id="6" name="TextBox 5"/>
          <p:cNvSpPr txBox="1"/>
          <p:nvPr/>
        </p:nvSpPr>
        <p:spPr>
          <a:xfrm>
            <a:off x="5436396" y="2966351"/>
            <a:ext cx="208122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b="1" u="sng" dirty="0" smtClean="0">
                <a:latin typeface="+mn-lt"/>
              </a:rPr>
              <a:t>LATCH</a:t>
            </a:r>
            <a:endParaRPr lang="en-GB" b="1" u="sng" dirty="0">
              <a:latin typeface="+mn-lt"/>
            </a:endParaRPr>
          </a:p>
        </p:txBody>
      </p:sp>
      <p:sp>
        <p:nvSpPr>
          <p:cNvPr id="7" name="Rounded Rectangle 6"/>
          <p:cNvSpPr/>
          <p:nvPr/>
        </p:nvSpPr>
        <p:spPr>
          <a:xfrm>
            <a:off x="3038464" y="2604399"/>
            <a:ext cx="1990736" cy="633416"/>
          </a:xfrm>
          <a:prstGeom prst="roundRect">
            <a:avLst/>
          </a:prstGeom>
          <a:solidFill>
            <a:srgbClr val="FF3300">
              <a:alpha val="20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Down Arrow 7"/>
          <p:cNvSpPr/>
          <p:nvPr/>
        </p:nvSpPr>
        <p:spPr>
          <a:xfrm>
            <a:off x="6296032" y="2513911"/>
            <a:ext cx="361952" cy="36195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5"/>
          <a:srcRect l="8017" t="17402" r="6818" b="12745"/>
          <a:stretch>
            <a:fillRect/>
          </a:stretch>
        </p:blipFill>
        <p:spPr bwMode="auto">
          <a:xfrm>
            <a:off x="2405048" y="4446010"/>
            <a:ext cx="5248304" cy="3326390"/>
          </a:xfrm>
          <a:prstGeom prst="rect">
            <a:avLst/>
          </a:prstGeom>
          <a:noFill/>
          <a:ln w="9525">
            <a:noFill/>
            <a:miter lim="800000"/>
            <a:headEnd/>
            <a:tailEnd/>
          </a:ln>
        </p:spPr>
      </p:pic>
      <p:sp>
        <p:nvSpPr>
          <p:cNvPr id="10" name="Title 2"/>
          <p:cNvSpPr txBox="1">
            <a:spLocks/>
          </p:cNvSpPr>
          <p:nvPr/>
        </p:nvSpPr>
        <p:spPr bwMode="auto">
          <a:xfrm>
            <a:off x="0" y="3912326"/>
            <a:ext cx="10058400" cy="48439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PT" sz="3200" b="0" i="0" u="none" strike="noStrike" kern="1200" cap="none" spc="0" normalizeH="0" baseline="0" noProof="0" dirty="0" err="1" smtClean="0">
                <a:ln>
                  <a:noFill/>
                </a:ln>
                <a:solidFill>
                  <a:schemeClr val="accent1"/>
                </a:solidFill>
                <a:effectLst/>
                <a:uLnTx/>
                <a:uFillTx/>
                <a:latin typeface="GillSans" pitchFamily="34" charset="0"/>
                <a:ea typeface="+mn-ea"/>
                <a:cs typeface="+mn-cs"/>
              </a:rPr>
              <a:t>Solution</a:t>
            </a:r>
            <a:r>
              <a:rPr kumimoji="0" lang="pt-PT" sz="3200" b="0" i="0" u="none" strike="noStrike" kern="1200" cap="none" spc="0" normalizeH="0" baseline="0" noProof="0" dirty="0" smtClean="0">
                <a:ln>
                  <a:noFill/>
                </a:ln>
                <a:solidFill>
                  <a:schemeClr val="accent1"/>
                </a:solidFill>
                <a:effectLst/>
                <a:uLnTx/>
                <a:uFillTx/>
                <a:latin typeface="GillSans" pitchFamily="34" charset="0"/>
                <a:ea typeface="+mn-ea"/>
                <a:cs typeface="+mn-cs"/>
              </a:rPr>
              <a:t>:</a:t>
            </a:r>
            <a:endParaRPr kumimoji="0" lang="en-US" sz="3200" b="0" i="0" u="none" strike="noStrike" kern="1200" cap="none" spc="0" normalizeH="0" baseline="0" noProof="0" dirty="0" smtClean="0">
              <a:ln>
                <a:noFill/>
              </a:ln>
              <a:solidFill>
                <a:schemeClr val="accent1"/>
              </a:solidFill>
              <a:effectLst/>
              <a:uLnTx/>
              <a:uFillTx/>
              <a:latin typeface="GillSans" pitchFamily="34" charset="0"/>
              <a:ea typeface="+mn-ea"/>
              <a:cs typeface="+mn-cs"/>
            </a:endParaRPr>
          </a:p>
        </p:txBody>
      </p:sp>
      <p:sp>
        <p:nvSpPr>
          <p:cNvPr id="11" name="Slide Number Placeholder 10"/>
          <p:cNvSpPr>
            <a:spLocks noGrp="1"/>
          </p:cNvSpPr>
          <p:nvPr>
            <p:ph type="sldNum" sz="quarter" idx="12"/>
          </p:nvPr>
        </p:nvSpPr>
        <p:spPr/>
        <p:txBody>
          <a:bodyPr/>
          <a:lstStyle/>
          <a:p>
            <a:pPr>
              <a:defRPr/>
            </a:pPr>
            <a:fld id="{678E5750-B3F9-4B43-8111-7AA5AC0268DA}" type="slidenum">
              <a:rPr lang="en-US" smtClean="0"/>
              <a:pPr>
                <a:defRPr/>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par>
                          <p:cTn id="21" fill="hold">
                            <p:stCondLst>
                              <p:cond delay="1000"/>
                            </p:stCondLst>
                            <p:childTnLst>
                              <p:par>
                                <p:cTn id="22" presetID="9" presetClass="entr" presetSubtype="0"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PT" dirty="0" smtClean="0"/>
              <a:t>FPGA</a:t>
            </a:r>
            <a:endParaRPr lang="en-US" dirty="0"/>
          </a:p>
        </p:txBody>
      </p:sp>
      <p:pic>
        <p:nvPicPr>
          <p:cNvPr id="5" name="Picture 4" descr="http://images.anandtech.com/reviews/mac/MacBookProSSD/altera.jpg"/>
          <p:cNvPicPr>
            <a:picLocks noChangeAspect="1" noChangeArrowheads="1"/>
          </p:cNvPicPr>
          <p:nvPr/>
        </p:nvPicPr>
        <p:blipFill>
          <a:blip r:embed="rId2"/>
          <a:srcRect l="20430" t="10894" r="24608" b="717"/>
          <a:stretch>
            <a:fillRect/>
          </a:stretch>
        </p:blipFill>
        <p:spPr bwMode="auto">
          <a:xfrm>
            <a:off x="0" y="600052"/>
            <a:ext cx="2528870" cy="2440139"/>
          </a:xfrm>
          <a:prstGeom prst="rect">
            <a:avLst/>
          </a:prstGeom>
          <a:noFill/>
        </p:spPr>
      </p:pic>
      <p:pic>
        <p:nvPicPr>
          <p:cNvPr id="7" name="Picture 8" descr="http://home.mit.bme.hu/~szedo/FPGA/fpga1a.gif"/>
          <p:cNvPicPr>
            <a:picLocks noChangeAspect="1" noChangeArrowheads="1"/>
          </p:cNvPicPr>
          <p:nvPr/>
        </p:nvPicPr>
        <p:blipFill>
          <a:blip r:embed="rId3"/>
          <a:srcRect r="10804" b="5489"/>
          <a:stretch>
            <a:fillRect/>
          </a:stretch>
        </p:blipFill>
        <p:spPr bwMode="auto">
          <a:xfrm>
            <a:off x="4514776" y="2628864"/>
            <a:ext cx="5543624" cy="5143536"/>
          </a:xfrm>
          <a:prstGeom prst="rect">
            <a:avLst/>
          </a:prstGeom>
          <a:noFill/>
        </p:spPr>
      </p:pic>
      <p:sp>
        <p:nvSpPr>
          <p:cNvPr id="8" name="Rectangle 7"/>
          <p:cNvSpPr/>
          <p:nvPr/>
        </p:nvSpPr>
        <p:spPr>
          <a:xfrm>
            <a:off x="4672010" y="7202828"/>
            <a:ext cx="1285884" cy="357190"/>
          </a:xfrm>
          <a:prstGeom prst="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29134" y="3217540"/>
            <a:ext cx="1071570" cy="357190"/>
          </a:xfrm>
          <a:prstGeom prst="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72274" y="2743192"/>
            <a:ext cx="2286016" cy="357190"/>
          </a:xfrm>
          <a:prstGeom prst="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4"/>
          <a:srcRect l="3852" t="14182" r="4305" b="9676"/>
          <a:stretch>
            <a:fillRect/>
          </a:stretch>
        </p:blipFill>
        <p:spPr bwMode="auto">
          <a:xfrm>
            <a:off x="-1" y="3705224"/>
            <a:ext cx="5084984" cy="3257568"/>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pPr>
              <a:defRPr/>
            </a:pPr>
            <a:fld id="{678E5750-B3F9-4B43-8111-7AA5AC0268DA}"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Danger</a:t>
            </a:r>
            <a:endParaRPr lang="en-US" dirty="0"/>
          </a:p>
        </p:txBody>
      </p:sp>
      <p:pic>
        <p:nvPicPr>
          <p:cNvPr id="3" name="Picture 2"/>
          <p:cNvPicPr>
            <a:picLocks noChangeAspect="1" noChangeArrowheads="1"/>
          </p:cNvPicPr>
          <p:nvPr/>
        </p:nvPicPr>
        <p:blipFill>
          <a:blip r:embed="rId2"/>
          <a:srcRect l="5618" t="17402" r="6818" b="12745"/>
          <a:stretch>
            <a:fillRect/>
          </a:stretch>
        </p:blipFill>
        <p:spPr bwMode="auto">
          <a:xfrm>
            <a:off x="1" y="556258"/>
            <a:ext cx="5029199" cy="3100162"/>
          </a:xfrm>
          <a:prstGeom prst="rect">
            <a:avLst/>
          </a:prstGeom>
          <a:noFill/>
          <a:ln w="9525">
            <a:noFill/>
            <a:miter lim="800000"/>
            <a:headEnd/>
            <a:tailEnd/>
          </a:ln>
        </p:spPr>
      </p:pic>
      <p:pic>
        <p:nvPicPr>
          <p:cNvPr id="4" name="Picture 2"/>
          <p:cNvPicPr>
            <a:picLocks noChangeAspect="1" noChangeArrowheads="1"/>
          </p:cNvPicPr>
          <p:nvPr/>
        </p:nvPicPr>
        <p:blipFill>
          <a:blip r:embed="rId3"/>
          <a:srcRect l="6663" t="53105" r="5618" b="22385"/>
          <a:stretch>
            <a:fillRect/>
          </a:stretch>
        </p:blipFill>
        <p:spPr bwMode="auto">
          <a:xfrm>
            <a:off x="5029200" y="1895464"/>
            <a:ext cx="5029200" cy="1085856"/>
          </a:xfrm>
          <a:prstGeom prst="rect">
            <a:avLst/>
          </a:prstGeom>
          <a:noFill/>
          <a:ln w="9525">
            <a:noFill/>
            <a:miter lim="800000"/>
            <a:headEnd/>
            <a:tailEnd/>
          </a:ln>
        </p:spPr>
      </p:pic>
      <p:pic>
        <p:nvPicPr>
          <p:cNvPr id="5" name="Picture 2"/>
          <p:cNvPicPr>
            <a:picLocks noChangeAspect="1" noChangeArrowheads="1"/>
          </p:cNvPicPr>
          <p:nvPr/>
        </p:nvPicPr>
        <p:blipFill>
          <a:blip r:embed="rId4"/>
          <a:srcRect l="4419" t="14297" r="6818" b="12745"/>
          <a:stretch>
            <a:fillRect/>
          </a:stretch>
        </p:blipFill>
        <p:spPr bwMode="auto">
          <a:xfrm>
            <a:off x="2495536" y="4540165"/>
            <a:ext cx="5089038" cy="3232235"/>
          </a:xfrm>
          <a:prstGeom prst="rect">
            <a:avLst/>
          </a:prstGeom>
          <a:noFill/>
          <a:ln w="9525">
            <a:noFill/>
            <a:miter lim="800000"/>
            <a:headEnd/>
            <a:tailEnd/>
          </a:ln>
        </p:spPr>
      </p:pic>
      <p:sp>
        <p:nvSpPr>
          <p:cNvPr id="6" name="Title 2"/>
          <p:cNvSpPr txBox="1">
            <a:spLocks/>
          </p:cNvSpPr>
          <p:nvPr/>
        </p:nvSpPr>
        <p:spPr bwMode="auto">
          <a:xfrm>
            <a:off x="0" y="3912326"/>
            <a:ext cx="10058400" cy="48439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PT" sz="3200" b="0" i="0" u="none" strike="noStrike" kern="1200" cap="none" spc="0" normalizeH="0" baseline="0" noProof="0" dirty="0" err="1" smtClean="0">
                <a:ln>
                  <a:noFill/>
                </a:ln>
                <a:solidFill>
                  <a:schemeClr val="accent1"/>
                </a:solidFill>
                <a:effectLst/>
                <a:uLnTx/>
                <a:uFillTx/>
                <a:latin typeface="GillSans" pitchFamily="34" charset="0"/>
                <a:ea typeface="+mn-ea"/>
                <a:cs typeface="+mn-cs"/>
              </a:rPr>
              <a:t>Solution</a:t>
            </a:r>
            <a:r>
              <a:rPr kumimoji="0" lang="pt-PT" sz="3200" b="0" i="0" u="none" strike="noStrike" kern="1200" cap="none" spc="0" normalizeH="0" baseline="0" noProof="0" dirty="0" smtClean="0">
                <a:ln>
                  <a:noFill/>
                </a:ln>
                <a:solidFill>
                  <a:schemeClr val="accent1"/>
                </a:solidFill>
                <a:effectLst/>
                <a:uLnTx/>
                <a:uFillTx/>
                <a:latin typeface="GillSans" pitchFamily="34" charset="0"/>
                <a:ea typeface="+mn-ea"/>
                <a:cs typeface="+mn-cs"/>
              </a:rPr>
              <a:t>:</a:t>
            </a:r>
            <a:endParaRPr kumimoji="0" lang="en-US" sz="3200" b="0" i="0" u="none" strike="noStrike" kern="1200" cap="none" spc="0" normalizeH="0" baseline="0" noProof="0" dirty="0" smtClean="0">
              <a:ln>
                <a:noFill/>
              </a:ln>
              <a:solidFill>
                <a:schemeClr val="accent1"/>
              </a:solidFill>
              <a:effectLst/>
              <a:uLnTx/>
              <a:uFillTx/>
              <a:latin typeface="GillSans" pitchFamily="34" charset="0"/>
              <a:ea typeface="+mn-ea"/>
              <a:cs typeface="+mn-cs"/>
            </a:endParaRPr>
          </a:p>
        </p:txBody>
      </p:sp>
      <p:pic>
        <p:nvPicPr>
          <p:cNvPr id="8" name="Picture 2"/>
          <p:cNvPicPr>
            <a:picLocks noChangeAspect="1" noChangeArrowheads="1"/>
          </p:cNvPicPr>
          <p:nvPr/>
        </p:nvPicPr>
        <p:blipFill>
          <a:blip r:embed="rId3"/>
          <a:srcRect l="52266" t="12745" r="6698" b="49845"/>
          <a:stretch>
            <a:fillRect/>
          </a:stretch>
        </p:blipFill>
        <p:spPr bwMode="auto">
          <a:xfrm>
            <a:off x="6657984" y="266680"/>
            <a:ext cx="2352688" cy="1657360"/>
          </a:xfrm>
          <a:prstGeom prst="rect">
            <a:avLst/>
          </a:prstGeom>
          <a:noFill/>
          <a:ln w="9525">
            <a:noFill/>
            <a:miter lim="800000"/>
            <a:headEnd/>
            <a:tailEnd/>
          </a:ln>
        </p:spPr>
      </p:pic>
      <p:sp>
        <p:nvSpPr>
          <p:cNvPr id="9" name="TextBox 8"/>
          <p:cNvSpPr txBox="1"/>
          <p:nvPr/>
        </p:nvSpPr>
        <p:spPr>
          <a:xfrm>
            <a:off x="5595200" y="2981320"/>
            <a:ext cx="3570273" cy="923330"/>
          </a:xfrm>
          <a:prstGeom prst="rect">
            <a:avLst/>
          </a:prstGeom>
          <a:noFill/>
        </p:spPr>
        <p:txBody>
          <a:bodyPr wrap="none" rtlCol="0">
            <a:spAutoFit/>
          </a:bodyPr>
          <a:lstStyle/>
          <a:p>
            <a:r>
              <a:rPr lang="pt-PT" dirty="0" err="1" smtClean="0">
                <a:latin typeface="Lucida Console" pitchFamily="49" charset="0"/>
              </a:rPr>
              <a:t>If-else</a:t>
            </a:r>
            <a:r>
              <a:rPr lang="pt-PT" dirty="0" smtClean="0">
                <a:latin typeface="+mn-lt"/>
              </a:rPr>
              <a:t> </a:t>
            </a:r>
            <a:r>
              <a:rPr lang="pt-PT" dirty="0" err="1" smtClean="0">
                <a:latin typeface="+mn-lt"/>
              </a:rPr>
              <a:t>and</a:t>
            </a:r>
            <a:r>
              <a:rPr lang="pt-PT" dirty="0" smtClean="0">
                <a:latin typeface="+mn-lt"/>
              </a:rPr>
              <a:t> </a:t>
            </a:r>
            <a:r>
              <a:rPr lang="pt-PT" dirty="0" smtClean="0">
                <a:latin typeface="Lucida Console" pitchFamily="49" charset="0"/>
              </a:rPr>
              <a:t>case</a:t>
            </a:r>
            <a:r>
              <a:rPr lang="pt-PT" dirty="0" smtClean="0">
                <a:latin typeface="+mn-lt"/>
              </a:rPr>
              <a:t> </a:t>
            </a:r>
            <a:r>
              <a:rPr lang="pt-PT" dirty="0" err="1" smtClean="0">
                <a:latin typeface="+mn-lt"/>
              </a:rPr>
              <a:t>statements</a:t>
            </a:r>
            <a:r>
              <a:rPr lang="pt-PT" dirty="0" smtClean="0">
                <a:latin typeface="+mn-lt"/>
              </a:rPr>
              <a:t> </a:t>
            </a:r>
          </a:p>
          <a:p>
            <a:r>
              <a:rPr lang="pt-PT" dirty="0" smtClean="0">
                <a:latin typeface="+mn-lt"/>
              </a:rPr>
              <a:t>are </a:t>
            </a:r>
            <a:r>
              <a:rPr lang="pt-PT" dirty="0" err="1" smtClean="0">
                <a:latin typeface="+mn-lt"/>
              </a:rPr>
              <a:t>interpreted</a:t>
            </a:r>
            <a:r>
              <a:rPr lang="pt-PT" dirty="0" smtClean="0">
                <a:latin typeface="+mn-lt"/>
              </a:rPr>
              <a:t> </a:t>
            </a:r>
            <a:r>
              <a:rPr lang="pt-PT" dirty="0" err="1" smtClean="0">
                <a:latin typeface="+mn-lt"/>
              </a:rPr>
              <a:t>very</a:t>
            </a:r>
            <a:r>
              <a:rPr lang="pt-PT" dirty="0" smtClean="0">
                <a:latin typeface="+mn-lt"/>
              </a:rPr>
              <a:t> </a:t>
            </a:r>
            <a:r>
              <a:rPr lang="pt-PT" dirty="0" err="1" smtClean="0">
                <a:latin typeface="+mn-lt"/>
              </a:rPr>
              <a:t>literally</a:t>
            </a:r>
            <a:r>
              <a:rPr lang="pt-PT" dirty="0" smtClean="0">
                <a:latin typeface="+mn-lt"/>
              </a:rPr>
              <a:t>!</a:t>
            </a:r>
          </a:p>
          <a:p>
            <a:r>
              <a:rPr lang="pt-PT" dirty="0" err="1" smtClean="0">
                <a:latin typeface="+mn-lt"/>
              </a:rPr>
              <a:t>Beware</a:t>
            </a:r>
            <a:r>
              <a:rPr lang="pt-PT" dirty="0" smtClean="0">
                <a:latin typeface="+mn-lt"/>
              </a:rPr>
              <a:t> </a:t>
            </a:r>
            <a:r>
              <a:rPr lang="pt-PT" dirty="0" err="1" smtClean="0">
                <a:latin typeface="+mn-lt"/>
              </a:rPr>
              <a:t>of</a:t>
            </a:r>
            <a:r>
              <a:rPr lang="pt-PT" dirty="0" smtClean="0">
                <a:latin typeface="+mn-lt"/>
              </a:rPr>
              <a:t> </a:t>
            </a:r>
            <a:r>
              <a:rPr lang="pt-PT" dirty="0" err="1" smtClean="0">
                <a:latin typeface="+mn-lt"/>
              </a:rPr>
              <a:t>unintended</a:t>
            </a:r>
            <a:r>
              <a:rPr lang="pt-PT" dirty="0" smtClean="0">
                <a:latin typeface="+mn-lt"/>
              </a:rPr>
              <a:t> </a:t>
            </a:r>
            <a:r>
              <a:rPr lang="pt-PT" dirty="0" err="1" smtClean="0">
                <a:latin typeface="+mn-lt"/>
              </a:rPr>
              <a:t>priority</a:t>
            </a:r>
            <a:r>
              <a:rPr lang="pt-PT" dirty="0" smtClean="0">
                <a:latin typeface="+mn-lt"/>
              </a:rPr>
              <a:t> </a:t>
            </a:r>
            <a:r>
              <a:rPr lang="pt-PT" dirty="0" err="1" smtClean="0">
                <a:latin typeface="+mn-lt"/>
              </a:rPr>
              <a:t>logic</a:t>
            </a:r>
            <a:endParaRPr lang="en-US" dirty="0">
              <a:latin typeface="+mn-lt"/>
            </a:endParaRPr>
          </a:p>
        </p:txBody>
      </p:sp>
      <p:sp>
        <p:nvSpPr>
          <p:cNvPr id="10" name="Slide Number Placeholder 9"/>
          <p:cNvSpPr>
            <a:spLocks noGrp="1"/>
          </p:cNvSpPr>
          <p:nvPr>
            <p:ph type="sldNum" sz="quarter" idx="12"/>
          </p:nvPr>
        </p:nvSpPr>
        <p:spPr/>
        <p:txBody>
          <a:bodyPr/>
          <a:lstStyle/>
          <a:p>
            <a:pPr>
              <a:defRPr/>
            </a:pPr>
            <a:fld id="{678E5750-B3F9-4B43-8111-7AA5AC0268DA}" type="slidenum">
              <a:rPr lang="en-US" smtClean="0"/>
              <a:pPr>
                <a:defRPr/>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t="13909" b="6924"/>
          <a:stretch>
            <a:fillRect/>
          </a:stretch>
        </p:blipFill>
        <p:spPr bwMode="auto">
          <a:xfrm>
            <a:off x="0" y="1081072"/>
            <a:ext cx="10058400" cy="6153184"/>
          </a:xfrm>
          <a:prstGeom prst="rect">
            <a:avLst/>
          </a:prstGeom>
          <a:noFill/>
          <a:ln w="9525">
            <a:noFill/>
            <a:miter lim="800000"/>
            <a:headEnd/>
            <a:tailEnd/>
          </a:ln>
        </p:spPr>
      </p:pic>
      <p:sp>
        <p:nvSpPr>
          <p:cNvPr id="3" name="Title 2"/>
          <p:cNvSpPr>
            <a:spLocks noGrp="1"/>
          </p:cNvSpPr>
          <p:nvPr>
            <p:ph type="title"/>
          </p:nvPr>
        </p:nvSpPr>
        <p:spPr/>
        <p:txBody>
          <a:bodyPr/>
          <a:lstStyle/>
          <a:p>
            <a:r>
              <a:rPr lang="en-GB" dirty="0" smtClean="0"/>
              <a:t>Connecting</a:t>
            </a:r>
            <a:r>
              <a:rPr lang="pt-PT" dirty="0" smtClean="0"/>
              <a:t> modules to </a:t>
            </a:r>
            <a:r>
              <a:rPr lang="pt-PT" dirty="0" err="1" smtClean="0"/>
              <a:t>build</a:t>
            </a:r>
            <a:r>
              <a:rPr lang="pt-PT" dirty="0" smtClean="0"/>
              <a:t> </a:t>
            </a:r>
            <a:r>
              <a:rPr lang="pt-PT" dirty="0" err="1" smtClean="0"/>
              <a:t>complex</a:t>
            </a:r>
            <a:r>
              <a:rPr lang="pt-PT" dirty="0" smtClean="0"/>
              <a:t> </a:t>
            </a:r>
            <a:r>
              <a:rPr lang="pt-PT" dirty="0" err="1" smtClean="0"/>
              <a:t>machines</a:t>
            </a:r>
            <a:endParaRPr lang="en-US" dirty="0"/>
          </a:p>
        </p:txBody>
      </p:sp>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t="13909" b="6924"/>
          <a:stretch>
            <a:fillRect/>
          </a:stretch>
        </p:blipFill>
        <p:spPr bwMode="auto">
          <a:xfrm>
            <a:off x="0" y="1081072"/>
            <a:ext cx="10058400" cy="6153184"/>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smtClean="0"/>
              <a:t>Modules</a:t>
            </a:r>
            <a:endParaRPr lang="en-US" dirty="0"/>
          </a:p>
        </p:txBody>
      </p:sp>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t="12745" b="5760"/>
          <a:stretch>
            <a:fillRect/>
          </a:stretch>
        </p:blipFill>
        <p:spPr bwMode="auto">
          <a:xfrm>
            <a:off x="0" y="990584"/>
            <a:ext cx="10058400" cy="6334160"/>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err="1" smtClean="0"/>
              <a:t>Top-Level</a:t>
            </a:r>
            <a:r>
              <a:rPr lang="pt-PT" dirty="0" smtClean="0"/>
              <a:t>: </a:t>
            </a:r>
            <a:r>
              <a:rPr lang="pt-PT" dirty="0" err="1" smtClean="0"/>
              <a:t>connect</a:t>
            </a:r>
            <a:r>
              <a:rPr lang="pt-PT" dirty="0" smtClean="0"/>
              <a:t> </a:t>
            </a:r>
            <a:r>
              <a:rPr lang="pt-PT" dirty="0" err="1" smtClean="0"/>
              <a:t>the</a:t>
            </a:r>
            <a:r>
              <a:rPr lang="pt-PT" dirty="0" smtClean="0"/>
              <a:t> modules</a:t>
            </a:r>
            <a:endParaRPr lang="en-US" dirty="0"/>
          </a:p>
        </p:txBody>
      </p:sp>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t="15073" b="9252"/>
          <a:stretch>
            <a:fillRect/>
          </a:stretch>
        </p:blipFill>
        <p:spPr bwMode="auto">
          <a:xfrm>
            <a:off x="0" y="1171560"/>
            <a:ext cx="10058400" cy="5881720"/>
          </a:xfrm>
          <a:prstGeom prst="rect">
            <a:avLst/>
          </a:prstGeom>
          <a:noFill/>
          <a:ln w="9525">
            <a:noFill/>
            <a:miter lim="800000"/>
            <a:headEnd/>
            <a:tailEnd/>
          </a:ln>
        </p:spPr>
      </p:pic>
      <p:sp>
        <p:nvSpPr>
          <p:cNvPr id="3" name="Title 2"/>
          <p:cNvSpPr>
            <a:spLocks noGrp="1"/>
          </p:cNvSpPr>
          <p:nvPr>
            <p:ph type="title"/>
          </p:nvPr>
        </p:nvSpPr>
        <p:spPr/>
        <p:txBody>
          <a:bodyPr/>
          <a:lstStyle/>
          <a:p>
            <a:r>
              <a:rPr lang="pt-PT" dirty="0" smtClean="0"/>
              <a:t>More </a:t>
            </a:r>
            <a:r>
              <a:rPr lang="pt-PT" dirty="0" err="1" smtClean="0"/>
              <a:t>on</a:t>
            </a:r>
            <a:r>
              <a:rPr lang="pt-PT" dirty="0" smtClean="0"/>
              <a:t> modules</a:t>
            </a:r>
            <a:endParaRPr lang="en-US" dirty="0"/>
          </a:p>
        </p:txBody>
      </p:sp>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t="16238" b="10416"/>
          <a:stretch>
            <a:fillRect/>
          </a:stretch>
        </p:blipFill>
        <p:spPr bwMode="auto">
          <a:xfrm>
            <a:off x="0" y="1262048"/>
            <a:ext cx="10058400" cy="570074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45</a:t>
            </a:fld>
            <a:endParaRPr lang="en-US"/>
          </a:p>
        </p:txBody>
      </p:sp>
      <p:sp>
        <p:nvSpPr>
          <p:cNvPr id="5" name="Title 4"/>
          <p:cNvSpPr>
            <a:spLocks noGrp="1"/>
          </p:cNvSpPr>
          <p:nvPr>
            <p:ph type="title"/>
          </p:nvPr>
        </p:nvSpPr>
        <p:spPr/>
        <p:txBody>
          <a:bodyPr/>
          <a:lstStyle/>
          <a:p>
            <a:r>
              <a:rPr lang="pt-PT" dirty="0" err="1" smtClean="0"/>
              <a:t>Other</a:t>
            </a:r>
            <a:r>
              <a:rPr lang="pt-PT" dirty="0" smtClean="0"/>
              <a:t> </a:t>
            </a:r>
            <a:r>
              <a:rPr lang="pt-PT" dirty="0" err="1" smtClean="0"/>
              <a:t>useful</a:t>
            </a:r>
            <a:r>
              <a:rPr lang="pt-PT" dirty="0" smtClean="0"/>
              <a:t> </a:t>
            </a:r>
            <a:r>
              <a:rPr lang="pt-PT" dirty="0" err="1" smtClean="0"/>
              <a:t>verilog</a:t>
            </a:r>
            <a:r>
              <a:rPr lang="pt-PT" dirty="0" smtClean="0"/>
              <a:t> </a:t>
            </a:r>
            <a:r>
              <a:rPr lang="pt-PT" dirty="0" err="1" smtClean="0"/>
              <a:t>features</a:t>
            </a:r>
            <a:r>
              <a:rPr lang="pt-PT" dirty="0" smtClean="0"/>
              <a:t> (</a:t>
            </a:r>
            <a:r>
              <a:rPr lang="pt-PT" dirty="0" err="1" smtClean="0"/>
              <a:t>just</a:t>
            </a:r>
            <a:r>
              <a:rPr lang="pt-PT" dirty="0" smtClean="0"/>
              <a:t> for </a:t>
            </a:r>
            <a:r>
              <a:rPr lang="pt-PT" dirty="0" err="1" smtClean="0"/>
              <a:t>reference</a:t>
            </a:r>
            <a:r>
              <a:rPr lang="pt-PT" dirty="0" smtClean="0"/>
              <a: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pt-PT" dirty="0" err="1" smtClean="0">
                <a:solidFill>
                  <a:schemeClr val="accent1"/>
                </a:solidFill>
              </a:rPr>
              <a:t>Sequential</a:t>
            </a:r>
            <a:r>
              <a:rPr lang="pt-PT" dirty="0" smtClean="0">
                <a:solidFill>
                  <a:schemeClr val="accent1"/>
                </a:solidFill>
              </a:rPr>
              <a:t> </a:t>
            </a:r>
            <a:r>
              <a:rPr lang="pt-PT" dirty="0" err="1" smtClean="0">
                <a:solidFill>
                  <a:schemeClr val="accent1"/>
                </a:solidFill>
              </a:rPr>
              <a:t>Logic</a:t>
            </a:r>
            <a:endParaRPr lang="en-US" dirty="0">
              <a:solidFill>
                <a:schemeClr val="accent1"/>
              </a:solidFill>
            </a:endParaRPr>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b="9748"/>
          <a:stretch>
            <a:fillRect/>
          </a:stretch>
        </p:blipFill>
        <p:spPr bwMode="auto">
          <a:xfrm>
            <a:off x="0" y="0"/>
            <a:ext cx="10058400" cy="701475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b="8740"/>
          <a:stretch>
            <a:fillRect/>
          </a:stretch>
        </p:blipFill>
        <p:spPr bwMode="auto">
          <a:xfrm>
            <a:off x="0" y="0"/>
            <a:ext cx="10058400" cy="709313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Logic</a:t>
            </a:r>
            <a:r>
              <a:rPr lang="pt-PT" dirty="0" smtClean="0"/>
              <a:t> </a:t>
            </a:r>
            <a:r>
              <a:rPr lang="pt-PT" dirty="0" err="1" smtClean="0"/>
              <a:t>elements</a:t>
            </a:r>
            <a:endParaRPr lang="en-US" dirty="0"/>
          </a:p>
        </p:txBody>
      </p:sp>
      <p:pic>
        <p:nvPicPr>
          <p:cNvPr id="1026" name="Picture 2"/>
          <p:cNvPicPr>
            <a:picLocks noChangeAspect="1" noChangeArrowheads="1"/>
          </p:cNvPicPr>
          <p:nvPr/>
        </p:nvPicPr>
        <p:blipFill>
          <a:blip r:embed="rId2"/>
          <a:srcRect/>
          <a:stretch>
            <a:fillRect/>
          </a:stretch>
        </p:blipFill>
        <p:spPr bwMode="auto">
          <a:xfrm>
            <a:off x="285348" y="600052"/>
            <a:ext cx="9487704" cy="6858048"/>
          </a:xfrm>
          <a:prstGeom prst="rect">
            <a:avLst/>
          </a:prstGeom>
          <a:noFill/>
          <a:ln w="9525">
            <a:noFill/>
            <a:miter lim="800000"/>
            <a:headEnd/>
            <a:tailEnd/>
          </a:ln>
          <a:effectLst/>
        </p:spPr>
      </p:pic>
      <p:sp>
        <p:nvSpPr>
          <p:cNvPr id="4" name="Rounded Rectangle 3"/>
          <p:cNvSpPr/>
          <p:nvPr/>
        </p:nvSpPr>
        <p:spPr>
          <a:xfrm>
            <a:off x="2528870" y="2814630"/>
            <a:ext cx="1785950" cy="1285884"/>
          </a:xfrm>
          <a:prstGeom prst="roundRect">
            <a:avLst/>
          </a:prstGeom>
          <a:solidFill>
            <a:srgbClr val="4F81B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315084" y="2886068"/>
            <a:ext cx="1214446" cy="1500198"/>
          </a:xfrm>
          <a:prstGeom prst="roundRect">
            <a:avLst/>
          </a:prstGeom>
          <a:solidFill>
            <a:srgbClr val="4F81B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srcRect l="14015" t="25163" r="6818" b="9640"/>
          <a:stretch>
            <a:fillRect/>
          </a:stretch>
        </p:blipFill>
        <p:spPr bwMode="auto">
          <a:xfrm>
            <a:off x="414312" y="4215246"/>
            <a:ext cx="4886352" cy="3109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pPr>
              <a:defRPr/>
            </a:pPr>
            <a:fld id="{678E5750-B3F9-4B43-8111-7AA5AC0268DA}"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ppt_w"/>
                                          </p:val>
                                        </p:tav>
                                        <p:tav tm="100000">
                                          <p:val>
                                            <p:strVal val="#ppt_w"/>
                                          </p:val>
                                        </p:tav>
                                      </p:tavLst>
                                    </p:anim>
                                    <p:anim calcmode="lin" valueType="num">
                                      <p:cBhvr>
                                        <p:cTn id="8" dur="500" fill="hold"/>
                                        <p:tgtEl>
                                          <p:spTgt spid="5"/>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ppt_w"/>
                                          </p:val>
                                        </p:tav>
                                        <p:tav tm="100000">
                                          <p:val>
                                            <p:strVal val="#ppt_w"/>
                                          </p:val>
                                        </p:tav>
                                      </p:tavLst>
                                    </p:anim>
                                    <p:anim calcmode="lin" valueType="num">
                                      <p:cBhvr>
                                        <p:cTn id="12"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t="13909" b="9252"/>
          <a:stretch>
            <a:fillRect/>
          </a:stretch>
        </p:blipFill>
        <p:spPr bwMode="auto">
          <a:xfrm>
            <a:off x="0" y="1081072"/>
            <a:ext cx="10058400" cy="597220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53</a:t>
            </a:fld>
            <a:endParaRPr lang="en-US"/>
          </a:p>
        </p:txBody>
      </p:sp>
      <p:sp>
        <p:nvSpPr>
          <p:cNvPr id="4" name="Title 3"/>
          <p:cNvSpPr>
            <a:spLocks noGrp="1"/>
          </p:cNvSpPr>
          <p:nvPr>
            <p:ph type="title"/>
          </p:nvPr>
        </p:nvSpPr>
        <p:spPr/>
        <p:txBody>
          <a:bodyPr/>
          <a:lstStyle/>
          <a:p>
            <a:r>
              <a:rPr lang="pt-PT" dirty="0" err="1" smtClean="0"/>
              <a:t>Assignment</a:t>
            </a:r>
            <a:r>
              <a:rPr lang="pt-PT" dirty="0" smtClean="0"/>
              <a:t> </a:t>
            </a:r>
            <a:r>
              <a:rPr lang="pt-PT" dirty="0" err="1" smtClean="0"/>
              <a:t>styles</a:t>
            </a:r>
            <a:r>
              <a:rPr lang="pt-PT" dirty="0" smtClean="0"/>
              <a:t> for </a:t>
            </a:r>
            <a:r>
              <a:rPr lang="pt-PT" dirty="0" err="1" smtClean="0"/>
              <a:t>sequential</a:t>
            </a:r>
            <a:r>
              <a:rPr lang="pt-PT" dirty="0" smtClean="0"/>
              <a:t> </a:t>
            </a:r>
            <a:r>
              <a:rPr lang="pt-PT" dirty="0" err="1" smtClean="0"/>
              <a:t>logic</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t="16238" b="8088"/>
          <a:stretch>
            <a:fillRect/>
          </a:stretch>
        </p:blipFill>
        <p:spPr bwMode="auto">
          <a:xfrm>
            <a:off x="0" y="1262048"/>
            <a:ext cx="10058400" cy="588172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54</a:t>
            </a:fld>
            <a:endParaRPr lang="en-US"/>
          </a:p>
        </p:txBody>
      </p:sp>
      <p:sp>
        <p:nvSpPr>
          <p:cNvPr id="4" name="Title 3"/>
          <p:cNvSpPr>
            <a:spLocks noGrp="1"/>
          </p:cNvSpPr>
          <p:nvPr>
            <p:ph type="title"/>
          </p:nvPr>
        </p:nvSpPr>
        <p:spPr/>
        <p:txBody>
          <a:bodyPr/>
          <a:lstStyle/>
          <a:p>
            <a:r>
              <a:rPr lang="pt-PT" dirty="0" smtClean="0"/>
              <a:t>Use </a:t>
            </a:r>
            <a:r>
              <a:rPr lang="pt-PT" dirty="0" err="1" smtClean="0"/>
              <a:t>nonblocking</a:t>
            </a:r>
            <a:r>
              <a:rPr lang="pt-PT" dirty="0" smtClean="0"/>
              <a:t> for </a:t>
            </a:r>
            <a:r>
              <a:rPr lang="pt-PT" dirty="0" err="1" smtClean="0"/>
              <a:t>sequential</a:t>
            </a:r>
            <a:r>
              <a:rPr lang="pt-PT" dirty="0" smtClean="0"/>
              <a:t> </a:t>
            </a:r>
            <a:r>
              <a:rPr lang="pt-PT" dirty="0" err="1" smtClean="0"/>
              <a:t>logic</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t="12941" b="5760"/>
          <a:stretch>
            <a:fillRect/>
          </a:stretch>
        </p:blipFill>
        <p:spPr bwMode="auto">
          <a:xfrm>
            <a:off x="0" y="1005840"/>
            <a:ext cx="10058400" cy="631890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55</a:t>
            </a:fld>
            <a:endParaRPr lang="en-US"/>
          </a:p>
        </p:txBody>
      </p:sp>
      <p:sp>
        <p:nvSpPr>
          <p:cNvPr id="4" name="Title 3"/>
          <p:cNvSpPr>
            <a:spLocks noGrp="1"/>
          </p:cNvSpPr>
          <p:nvPr>
            <p:ph type="title"/>
          </p:nvPr>
        </p:nvSpPr>
        <p:spPr/>
        <p:txBody>
          <a:bodyPr/>
          <a:lstStyle/>
          <a:p>
            <a:r>
              <a:rPr lang="pt-PT" dirty="0" smtClean="0"/>
              <a:t>Use </a:t>
            </a:r>
            <a:r>
              <a:rPr lang="pt-PT" dirty="0" err="1" smtClean="0"/>
              <a:t>blocking</a:t>
            </a:r>
            <a:r>
              <a:rPr lang="pt-PT" dirty="0" smtClean="0"/>
              <a:t> for </a:t>
            </a:r>
            <a:r>
              <a:rPr lang="pt-PT" dirty="0" err="1" smtClean="0"/>
              <a:t>combinational</a:t>
            </a:r>
            <a:r>
              <a:rPr lang="pt-PT" dirty="0" smtClean="0"/>
              <a:t> </a:t>
            </a:r>
            <a:r>
              <a:rPr lang="pt-PT" dirty="0" err="1" smtClean="0"/>
              <a:t>logic</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l="50936" t="19730" r="5019" b="52200"/>
          <a:stretch>
            <a:fillRect/>
          </a:stretch>
        </p:blipFill>
        <p:spPr bwMode="auto">
          <a:xfrm>
            <a:off x="2814064" y="1262048"/>
            <a:ext cx="4430271" cy="218166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56</a:t>
            </a:fld>
            <a:endParaRPr lang="en-US"/>
          </a:p>
        </p:txBody>
      </p:sp>
      <p:sp>
        <p:nvSpPr>
          <p:cNvPr id="8" name="Title 7"/>
          <p:cNvSpPr>
            <a:spLocks noGrp="1"/>
          </p:cNvSpPr>
          <p:nvPr>
            <p:ph type="title"/>
          </p:nvPr>
        </p:nvSpPr>
        <p:spPr/>
        <p:txBody>
          <a:bodyPr/>
          <a:lstStyle/>
          <a:p>
            <a:r>
              <a:rPr lang="pt-PT" dirty="0" smtClean="0"/>
              <a:t>= vs &lt;= </a:t>
            </a:r>
            <a:r>
              <a:rPr lang="pt-PT" dirty="0" err="1" smtClean="0"/>
              <a:t>inside</a:t>
            </a:r>
            <a:r>
              <a:rPr lang="pt-PT" dirty="0" smtClean="0"/>
              <a:t> </a:t>
            </a:r>
            <a:r>
              <a:rPr lang="pt-PT" dirty="0" err="1" smtClean="0"/>
              <a:t>always</a:t>
            </a:r>
            <a:endParaRPr lang="en-US" dirty="0"/>
          </a:p>
        </p:txBody>
      </p:sp>
      <p:pic>
        <p:nvPicPr>
          <p:cNvPr id="7" name="Picture 2"/>
          <p:cNvPicPr>
            <a:picLocks noChangeAspect="1" noChangeArrowheads="1"/>
          </p:cNvPicPr>
          <p:nvPr/>
        </p:nvPicPr>
        <p:blipFill>
          <a:blip r:embed="rId2"/>
          <a:srcRect t="82629" b="9252"/>
          <a:stretch>
            <a:fillRect/>
          </a:stretch>
        </p:blipFill>
        <p:spPr bwMode="auto">
          <a:xfrm>
            <a:off x="0" y="4429128"/>
            <a:ext cx="10058400" cy="631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srcRect b="58149"/>
          <a:stretch>
            <a:fillRect/>
          </a:stretch>
        </p:blipFill>
        <p:spPr bwMode="auto">
          <a:xfrm>
            <a:off x="0" y="0"/>
            <a:ext cx="10058400" cy="325278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58</a:t>
            </a:fld>
            <a:endParaRPr lang="en-US"/>
          </a:p>
        </p:txBody>
      </p:sp>
      <p:pic>
        <p:nvPicPr>
          <p:cNvPr id="4" name="Picture 2"/>
          <p:cNvPicPr>
            <a:picLocks noChangeAspect="1" noChangeArrowheads="1"/>
          </p:cNvPicPr>
          <p:nvPr/>
        </p:nvPicPr>
        <p:blipFill>
          <a:blip r:embed="rId2"/>
          <a:srcRect t="54719" b="20833"/>
          <a:stretch>
            <a:fillRect/>
          </a:stretch>
        </p:blipFill>
        <p:spPr bwMode="auto">
          <a:xfrm>
            <a:off x="0" y="4519616"/>
            <a:ext cx="10058400" cy="1900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59</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HDL</a:t>
            </a:r>
            <a:endParaRPr lang="en-US" dirty="0"/>
          </a:p>
        </p:txBody>
      </p:sp>
      <p:pic>
        <p:nvPicPr>
          <p:cNvPr id="4" name="Picture 2"/>
          <p:cNvPicPr>
            <a:picLocks noChangeAspect="1" noChangeArrowheads="1"/>
          </p:cNvPicPr>
          <p:nvPr/>
        </p:nvPicPr>
        <p:blipFill>
          <a:blip r:embed="rId2"/>
          <a:srcRect l="7386" t="7107" r="9280" b="9559"/>
          <a:stretch>
            <a:fillRect/>
          </a:stretch>
        </p:blipFill>
        <p:spPr bwMode="auto">
          <a:xfrm>
            <a:off x="1528738" y="1171556"/>
            <a:ext cx="8264921" cy="6386530"/>
          </a:xfrm>
          <a:prstGeom prst="rect">
            <a:avLst/>
          </a:prstGeom>
          <a:noFill/>
          <a:ln w="9525">
            <a:noFill/>
            <a:miter lim="800000"/>
            <a:headEnd/>
            <a:tailEnd/>
          </a:ln>
        </p:spPr>
      </p:pic>
      <p:sp>
        <p:nvSpPr>
          <p:cNvPr id="3" name="Title 1"/>
          <p:cNvSpPr txBox="1">
            <a:spLocks/>
          </p:cNvSpPr>
          <p:nvPr/>
        </p:nvSpPr>
        <p:spPr bwMode="auto">
          <a:xfrm>
            <a:off x="214314" y="528614"/>
            <a:ext cx="2171680" cy="1785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pt-PT" sz="3200" b="0" i="0" u="none" strike="noStrike" kern="1200" cap="none" spc="0" normalizeH="0" baseline="0" noProof="0" dirty="0" smtClean="0">
                <a:ln>
                  <a:noFill/>
                </a:ln>
                <a:solidFill>
                  <a:schemeClr val="accent1"/>
                </a:solidFill>
                <a:effectLst/>
                <a:uLnTx/>
                <a:uFillTx/>
                <a:latin typeface="GillSans" pitchFamily="34" charset="0"/>
                <a:ea typeface="+mn-ea"/>
                <a:cs typeface="+mn-cs"/>
              </a:rPr>
              <a:t>H</a:t>
            </a:r>
            <a:r>
              <a:rPr kumimoji="0" lang="pt-PT" sz="2400" b="0" i="0" u="none" strike="noStrike" kern="1200" cap="none" spc="0" normalizeH="0" baseline="0" noProof="0" dirty="0" smtClean="0">
                <a:ln>
                  <a:noFill/>
                </a:ln>
                <a:effectLst/>
                <a:uLnTx/>
                <a:uFillTx/>
                <a:latin typeface="GillSans" pitchFamily="34" charset="0"/>
                <a:ea typeface="+mn-ea"/>
                <a:cs typeface="+mn-cs"/>
              </a:rPr>
              <a:t>ardware</a:t>
            </a:r>
            <a:endParaRPr kumimoji="0" lang="pt-PT" sz="3200" b="0" i="0" u="none" strike="noStrike" kern="1200" cap="none" spc="0" normalizeH="0" baseline="0" noProof="0" dirty="0" smtClean="0">
              <a:ln>
                <a:noFill/>
              </a:ln>
              <a:solidFill>
                <a:schemeClr val="accent1"/>
              </a:solidFill>
              <a:effectLst/>
              <a:uLnTx/>
              <a:uFillTx/>
              <a:latin typeface="GillSans" pitchFamily="34" charset="0"/>
              <a:ea typeface="+mn-ea"/>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pt-PT" sz="3200" b="0" i="0" u="none" strike="noStrike" kern="1200" cap="none" spc="0" normalizeH="0" baseline="0" noProof="0" dirty="0" err="1" smtClean="0">
                <a:ln>
                  <a:noFill/>
                </a:ln>
                <a:solidFill>
                  <a:schemeClr val="accent1"/>
                </a:solidFill>
                <a:effectLst/>
                <a:uLnTx/>
                <a:uFillTx/>
                <a:latin typeface="GillSans" pitchFamily="34" charset="0"/>
                <a:ea typeface="+mn-ea"/>
                <a:cs typeface="+mn-cs"/>
              </a:rPr>
              <a:t>D</a:t>
            </a:r>
            <a:r>
              <a:rPr lang="pt-PT" sz="2400" dirty="0" err="1" smtClean="0">
                <a:latin typeface="GillSans" pitchFamily="34" charset="0"/>
              </a:rPr>
              <a:t>escription</a:t>
            </a:r>
            <a:endParaRPr lang="pt-PT" sz="2400" dirty="0" smtClean="0">
              <a:latin typeface="GillSans"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pt-PT" sz="3200" b="0" i="0" u="none" strike="noStrike" kern="1200" cap="none" spc="0" normalizeH="0" baseline="0" noProof="0" dirty="0" err="1" smtClean="0">
                <a:ln>
                  <a:noFill/>
                </a:ln>
                <a:solidFill>
                  <a:schemeClr val="accent1"/>
                </a:solidFill>
                <a:effectLst/>
                <a:uLnTx/>
                <a:uFillTx/>
                <a:latin typeface="GillSans" pitchFamily="34" charset="0"/>
                <a:ea typeface="+mn-ea"/>
                <a:cs typeface="+mn-cs"/>
              </a:rPr>
              <a:t>L</a:t>
            </a:r>
            <a:r>
              <a:rPr lang="pt-PT" sz="2400" dirty="0" err="1" smtClean="0">
                <a:latin typeface="GillSans" pitchFamily="34" charset="0"/>
              </a:rPr>
              <a:t>anguage</a:t>
            </a:r>
            <a:endParaRPr lang="en-US" sz="2400" dirty="0" smtClean="0">
              <a:latin typeface="GillSans" pitchFamily="34" charset="0"/>
            </a:endParaRPr>
          </a:p>
        </p:txBody>
      </p:sp>
      <p:sp>
        <p:nvSpPr>
          <p:cNvPr id="5" name="Rounded Rectangle 4"/>
          <p:cNvSpPr/>
          <p:nvPr/>
        </p:nvSpPr>
        <p:spPr>
          <a:xfrm>
            <a:off x="5600704" y="1885936"/>
            <a:ext cx="4214842" cy="5715040"/>
          </a:xfrm>
          <a:prstGeom prst="roundRect">
            <a:avLst/>
          </a:prstGeom>
          <a:solidFill>
            <a:srgbClr val="4F81BD">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42876" y="600052"/>
            <a:ext cx="1957366" cy="1714512"/>
          </a:xfrm>
          <a:prstGeom prst="roundRect">
            <a:avLst/>
          </a:prstGeom>
          <a:solidFill>
            <a:srgbClr val="4F81BD">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pPr>
              <a:defRPr/>
            </a:pPr>
            <a:fld id="{678E5750-B3F9-4B43-8111-7AA5AC0268DA}" type="slidenum">
              <a:rPr lang="en-US"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60</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srcRect b="9252"/>
          <a:stretch>
            <a:fillRect/>
          </a:stretch>
        </p:blipFill>
        <p:spPr bwMode="auto">
          <a:xfrm>
            <a:off x="0" y="0"/>
            <a:ext cx="10058400" cy="70532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61</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b="13909"/>
          <a:stretch>
            <a:fillRect/>
          </a:stretch>
        </p:blipFill>
        <p:spPr bwMode="auto">
          <a:xfrm>
            <a:off x="0" y="0"/>
            <a:ext cx="10058400" cy="669132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62</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63</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64</a:t>
            </a:fld>
            <a:endParaRPr lang="en-US"/>
          </a:p>
        </p:txBody>
      </p:sp>
      <p:pic>
        <p:nvPicPr>
          <p:cNvPr id="4" name="Picture 2" descr="C:\Documents and Settings\pedjor\Local Settings\Temporary Internet Files\Content.IE5\HWIELUYX\MCj04338830000[1].png"/>
          <p:cNvPicPr>
            <a:picLocks noChangeAspect="1" noChangeArrowheads="1"/>
          </p:cNvPicPr>
          <p:nvPr/>
        </p:nvPicPr>
        <p:blipFill>
          <a:blip r:embed="rId3"/>
          <a:srcRect/>
          <a:stretch>
            <a:fillRect/>
          </a:stretch>
        </p:blipFill>
        <p:spPr bwMode="auto">
          <a:xfrm>
            <a:off x="0" y="0"/>
            <a:ext cx="900096" cy="90009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l="27509" t="16238" r="16714" b="50000"/>
          <a:stretch>
            <a:fillRect/>
          </a:stretch>
        </p:blipFill>
        <p:spPr bwMode="auto">
          <a:xfrm>
            <a:off x="2767000" y="1262048"/>
            <a:ext cx="5610256" cy="262415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66</a:t>
            </a:fld>
            <a:endParaRPr lang="en-US"/>
          </a:p>
        </p:txBody>
      </p:sp>
      <p:sp>
        <p:nvSpPr>
          <p:cNvPr id="4" name="Title 3"/>
          <p:cNvSpPr>
            <a:spLocks noGrp="1"/>
          </p:cNvSpPr>
          <p:nvPr>
            <p:ph type="title"/>
          </p:nvPr>
        </p:nvSpPr>
        <p:spPr/>
        <p:txBody>
          <a:bodyPr/>
          <a:lstStyle/>
          <a:p>
            <a:r>
              <a:rPr lang="pt-PT" dirty="0" err="1" smtClean="0"/>
              <a:t>Example</a:t>
            </a:r>
            <a:r>
              <a:rPr lang="pt-PT" dirty="0" smtClean="0"/>
              <a:t>: A </a:t>
            </a:r>
            <a:r>
              <a:rPr lang="pt-PT" dirty="0" err="1" smtClean="0"/>
              <a:t>simple</a:t>
            </a:r>
            <a:r>
              <a:rPr lang="pt-PT" dirty="0" smtClean="0"/>
              <a:t> </a:t>
            </a:r>
            <a:r>
              <a:rPr lang="pt-PT" dirty="0" err="1" smtClean="0"/>
              <a:t>counter</a:t>
            </a:r>
            <a:endParaRPr lang="en-US" dirty="0"/>
          </a:p>
        </p:txBody>
      </p:sp>
      <p:pic>
        <p:nvPicPr>
          <p:cNvPr id="5" name="Picture 2"/>
          <p:cNvPicPr>
            <a:picLocks noChangeAspect="1" noChangeArrowheads="1"/>
          </p:cNvPicPr>
          <p:nvPr/>
        </p:nvPicPr>
        <p:blipFill>
          <a:blip r:embed="rId2"/>
          <a:srcRect t="51532" b="19363"/>
          <a:stretch>
            <a:fillRect/>
          </a:stretch>
        </p:blipFill>
        <p:spPr bwMode="auto">
          <a:xfrm>
            <a:off x="0" y="4519616"/>
            <a:ext cx="10058400" cy="22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t="12745" b="11581"/>
          <a:stretch>
            <a:fillRect/>
          </a:stretch>
        </p:blipFill>
        <p:spPr bwMode="auto">
          <a:xfrm>
            <a:off x="0" y="990584"/>
            <a:ext cx="10058400" cy="58817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67</a:t>
            </a:fld>
            <a:endParaRPr lang="en-US"/>
          </a:p>
        </p:txBody>
      </p:sp>
      <p:sp>
        <p:nvSpPr>
          <p:cNvPr id="5" name="Title 4"/>
          <p:cNvSpPr>
            <a:spLocks noGrp="1"/>
          </p:cNvSpPr>
          <p:nvPr>
            <p:ph type="title"/>
          </p:nvPr>
        </p:nvSpPr>
        <p:spPr/>
        <p:txBody>
          <a:bodyPr/>
          <a:lstStyle/>
          <a:p>
            <a:r>
              <a:rPr lang="pt-PT" dirty="0" err="1" smtClean="0"/>
              <a:t>The</a:t>
            </a:r>
            <a:r>
              <a:rPr lang="pt-PT" dirty="0" smtClean="0"/>
              <a:t> </a:t>
            </a:r>
            <a:r>
              <a:rPr lang="pt-PT" dirty="0" err="1" smtClean="0"/>
              <a:t>Asynchronous</a:t>
            </a:r>
            <a:r>
              <a:rPr lang="pt-PT" dirty="0" smtClean="0"/>
              <a:t> </a:t>
            </a:r>
            <a:r>
              <a:rPr lang="pt-PT" dirty="0" err="1" smtClean="0"/>
              <a:t>counter</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t="13909" b="5760"/>
          <a:stretch>
            <a:fillRect/>
          </a:stretch>
        </p:blipFill>
        <p:spPr bwMode="auto">
          <a:xfrm>
            <a:off x="0" y="1081072"/>
            <a:ext cx="10058400" cy="624367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68</a:t>
            </a:fld>
            <a:endParaRPr lang="en-US"/>
          </a:p>
        </p:txBody>
      </p:sp>
      <p:sp>
        <p:nvSpPr>
          <p:cNvPr id="5" name="Title 4"/>
          <p:cNvSpPr>
            <a:spLocks noGrp="1"/>
          </p:cNvSpPr>
          <p:nvPr>
            <p:ph type="title"/>
          </p:nvPr>
        </p:nvSpPr>
        <p:spPr/>
        <p:txBody>
          <a:bodyPr/>
          <a:lstStyle/>
          <a:p>
            <a:r>
              <a:rPr lang="pt-PT" dirty="0" err="1" smtClean="0"/>
              <a:t>The</a:t>
            </a:r>
            <a:r>
              <a:rPr lang="pt-PT" dirty="0" smtClean="0"/>
              <a:t> </a:t>
            </a:r>
            <a:r>
              <a:rPr lang="pt-PT" dirty="0" err="1" smtClean="0"/>
              <a:t>ripple</a:t>
            </a:r>
            <a:r>
              <a:rPr lang="pt-PT" dirty="0" smtClean="0"/>
              <a:t> </a:t>
            </a:r>
            <a:r>
              <a:rPr lang="pt-PT" dirty="0" err="1" smtClean="0"/>
              <a:t>counter</a:t>
            </a:r>
            <a:r>
              <a:rPr lang="pt-PT" dirty="0" smtClean="0"/>
              <a:t> </a:t>
            </a:r>
            <a:r>
              <a:rPr lang="pt-PT" dirty="0" err="1" smtClean="0"/>
              <a:t>in</a:t>
            </a:r>
            <a:r>
              <a:rPr lang="pt-PT" dirty="0" smtClean="0"/>
              <a:t> </a:t>
            </a:r>
            <a:r>
              <a:rPr lang="pt-PT" dirty="0" err="1" smtClean="0"/>
              <a:t>verilog</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t="12745" b="75613"/>
          <a:stretch>
            <a:fillRect/>
          </a:stretch>
        </p:blipFill>
        <p:spPr bwMode="auto">
          <a:xfrm>
            <a:off x="0" y="628632"/>
            <a:ext cx="10058400" cy="90488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69</a:t>
            </a:fld>
            <a:endParaRPr lang="en-US"/>
          </a:p>
        </p:txBody>
      </p:sp>
      <p:sp>
        <p:nvSpPr>
          <p:cNvPr id="5" name="Title 4"/>
          <p:cNvSpPr>
            <a:spLocks noGrp="1"/>
          </p:cNvSpPr>
          <p:nvPr>
            <p:ph type="title"/>
          </p:nvPr>
        </p:nvSpPr>
        <p:spPr/>
        <p:txBody>
          <a:bodyPr/>
          <a:lstStyle/>
          <a:p>
            <a:r>
              <a:rPr lang="pt-PT" dirty="0" err="1" smtClean="0"/>
              <a:t>Logic</a:t>
            </a:r>
            <a:r>
              <a:rPr lang="pt-PT" dirty="0" smtClean="0"/>
              <a:t> for a </a:t>
            </a:r>
            <a:r>
              <a:rPr lang="pt-PT" dirty="0" err="1" smtClean="0"/>
              <a:t>synchronous</a:t>
            </a:r>
            <a:r>
              <a:rPr lang="pt-PT" dirty="0" smtClean="0"/>
              <a:t> </a:t>
            </a:r>
            <a:r>
              <a:rPr lang="pt-PT" dirty="0" err="1" smtClean="0"/>
              <a:t>counter</a:t>
            </a:r>
            <a:endParaRPr lang="en-US" dirty="0"/>
          </a:p>
        </p:txBody>
      </p:sp>
      <p:pic>
        <p:nvPicPr>
          <p:cNvPr id="7" name="Picture 2"/>
          <p:cNvPicPr>
            <a:picLocks noChangeAspect="1" noChangeArrowheads="1"/>
          </p:cNvPicPr>
          <p:nvPr/>
        </p:nvPicPr>
        <p:blipFill>
          <a:blip r:embed="rId4"/>
          <a:srcRect t="13909" b="6924"/>
          <a:stretch>
            <a:fillRect/>
          </a:stretch>
        </p:blipFill>
        <p:spPr bwMode="auto">
          <a:xfrm>
            <a:off x="0" y="1624000"/>
            <a:ext cx="10058400" cy="6153184"/>
          </a:xfrm>
          <a:prstGeom prst="rect">
            <a:avLst/>
          </a:prstGeom>
          <a:noFill/>
          <a:ln w="9525">
            <a:noFill/>
            <a:miter lim="800000"/>
            <a:headEnd/>
            <a:tailEnd/>
          </a:ln>
        </p:spPr>
      </p:pic>
      <p:pic>
        <p:nvPicPr>
          <p:cNvPr id="6" name="Picture 2"/>
          <p:cNvPicPr>
            <a:picLocks noChangeAspect="1" noChangeArrowheads="1"/>
          </p:cNvPicPr>
          <p:nvPr/>
        </p:nvPicPr>
        <p:blipFill>
          <a:blip r:embed="rId3">
            <a:clrChange>
              <a:clrFrom>
                <a:srgbClr val="FFFFFF"/>
              </a:clrFrom>
              <a:clrTo>
                <a:srgbClr val="FFFFFF">
                  <a:alpha val="0"/>
                </a:srgbClr>
              </a:clrTo>
            </a:clrChange>
          </a:blip>
          <a:srcRect l="50284" t="58517" r="11932" b="8885"/>
          <a:stretch>
            <a:fillRect/>
          </a:stretch>
        </p:blipFill>
        <p:spPr bwMode="auto">
          <a:xfrm>
            <a:off x="7524796" y="0"/>
            <a:ext cx="2707464" cy="1804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74LS</a:t>
            </a:r>
            <a:r>
              <a:rPr lang="pt-PT" dirty="0" smtClean="0"/>
              <a:t>…. </a:t>
            </a:r>
            <a:r>
              <a:rPr lang="pt-PT" dirty="0"/>
              <a:t>v</a:t>
            </a:r>
            <a:r>
              <a:rPr lang="pt-PT" dirty="0" smtClean="0"/>
              <a:t>s FPGAs</a:t>
            </a:r>
            <a:endParaRPr lang="en-US" dirty="0"/>
          </a:p>
        </p:txBody>
      </p:sp>
      <p:pic>
        <p:nvPicPr>
          <p:cNvPr id="3" name="Picture 2"/>
          <p:cNvPicPr>
            <a:picLocks noChangeAspect="1" noChangeArrowheads="1"/>
          </p:cNvPicPr>
          <p:nvPr/>
        </p:nvPicPr>
        <p:blipFill>
          <a:blip r:embed="rId2"/>
          <a:srcRect l="9470" t="8333" r="17613" b="31618"/>
          <a:stretch>
            <a:fillRect/>
          </a:stretch>
        </p:blipFill>
        <p:spPr bwMode="auto">
          <a:xfrm>
            <a:off x="0" y="671490"/>
            <a:ext cx="3671878" cy="2336650"/>
          </a:xfrm>
          <a:prstGeom prst="rect">
            <a:avLst/>
          </a:prstGeom>
          <a:noFill/>
          <a:ln w="9525">
            <a:noFill/>
            <a:miter lim="800000"/>
            <a:headEnd/>
            <a:tailEnd/>
          </a:ln>
        </p:spPr>
      </p:pic>
      <p:pic>
        <p:nvPicPr>
          <p:cNvPr id="4" name="Picture 2"/>
          <p:cNvPicPr>
            <a:picLocks noChangeAspect="1" noChangeArrowheads="1"/>
          </p:cNvPicPr>
          <p:nvPr/>
        </p:nvPicPr>
        <p:blipFill>
          <a:blip r:embed="rId3"/>
          <a:srcRect l="32323" t="33088" b="12990"/>
          <a:stretch>
            <a:fillRect/>
          </a:stretch>
        </p:blipFill>
        <p:spPr bwMode="auto">
          <a:xfrm>
            <a:off x="3565820" y="1487788"/>
            <a:ext cx="2320636" cy="1826908"/>
          </a:xfrm>
          <a:prstGeom prst="rect">
            <a:avLst/>
          </a:prstGeom>
          <a:noFill/>
          <a:ln w="9525">
            <a:noFill/>
            <a:miter lim="800000"/>
            <a:headEnd/>
            <a:tailEnd/>
          </a:ln>
        </p:spPr>
      </p:pic>
      <p:pic>
        <p:nvPicPr>
          <p:cNvPr id="5" name="Picture 2"/>
          <p:cNvPicPr>
            <a:picLocks noChangeAspect="1" noChangeArrowheads="1"/>
          </p:cNvPicPr>
          <p:nvPr/>
        </p:nvPicPr>
        <p:blipFill>
          <a:blip r:embed="rId4"/>
          <a:srcRect l="10227" t="35294" r="11174" b="8333"/>
          <a:stretch>
            <a:fillRect/>
          </a:stretch>
        </p:blipFill>
        <p:spPr bwMode="auto">
          <a:xfrm>
            <a:off x="6457960" y="528614"/>
            <a:ext cx="2714644" cy="1504501"/>
          </a:xfrm>
          <a:prstGeom prst="rect">
            <a:avLst/>
          </a:prstGeom>
          <a:noFill/>
          <a:ln w="9525">
            <a:noFill/>
            <a:miter lim="800000"/>
            <a:headEnd/>
            <a:tailEnd/>
          </a:ln>
        </p:spPr>
      </p:pic>
      <p:pic>
        <p:nvPicPr>
          <p:cNvPr id="3074" name="Picture 2"/>
          <p:cNvPicPr>
            <a:picLocks noChangeAspect="1" noChangeArrowheads="1"/>
          </p:cNvPicPr>
          <p:nvPr/>
        </p:nvPicPr>
        <p:blipFill>
          <a:blip r:embed="rId5" cstate="screen"/>
          <a:srcRect/>
          <a:stretch>
            <a:fillRect/>
          </a:stretch>
        </p:blipFill>
        <p:spPr bwMode="auto">
          <a:xfrm>
            <a:off x="6600836" y="2243126"/>
            <a:ext cx="1497984" cy="823891"/>
          </a:xfrm>
          <a:prstGeom prst="rect">
            <a:avLst/>
          </a:prstGeom>
          <a:noFill/>
          <a:ln w="9525">
            <a:noFill/>
            <a:miter lim="800000"/>
            <a:headEnd/>
            <a:tailEnd/>
          </a:ln>
          <a:effectLst/>
        </p:spPr>
      </p:pic>
      <p:pic>
        <p:nvPicPr>
          <p:cNvPr id="3075" name="Picture 3"/>
          <p:cNvPicPr>
            <a:picLocks noChangeAspect="1" noChangeArrowheads="1"/>
          </p:cNvPicPr>
          <p:nvPr/>
        </p:nvPicPr>
        <p:blipFill>
          <a:blip r:embed="rId6"/>
          <a:srcRect l="30223" t="20684"/>
          <a:stretch>
            <a:fillRect/>
          </a:stretch>
        </p:blipFill>
        <p:spPr bwMode="auto">
          <a:xfrm>
            <a:off x="2482593" y="600052"/>
            <a:ext cx="5093214" cy="36052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Picture 7" descr="http://images.anandtech.com/reviews/mac/MacBookProSSD/altera.jpg"/>
          <p:cNvPicPr>
            <a:picLocks noChangeAspect="1" noChangeArrowheads="1"/>
          </p:cNvPicPr>
          <p:nvPr/>
        </p:nvPicPr>
        <p:blipFill>
          <a:blip r:embed="rId7"/>
          <a:srcRect l="20430" t="10894" r="24608" b="717"/>
          <a:stretch>
            <a:fillRect/>
          </a:stretch>
        </p:blipFill>
        <p:spPr bwMode="auto">
          <a:xfrm>
            <a:off x="2600308" y="4886332"/>
            <a:ext cx="1862549" cy="1797197"/>
          </a:xfrm>
          <a:prstGeom prst="rect">
            <a:avLst/>
          </a:prstGeom>
          <a:noFill/>
        </p:spPr>
      </p:pic>
      <p:sp>
        <p:nvSpPr>
          <p:cNvPr id="9" name="Plus 8"/>
          <p:cNvSpPr/>
          <p:nvPr/>
        </p:nvSpPr>
        <p:spPr>
          <a:xfrm>
            <a:off x="4814886" y="5529274"/>
            <a:ext cx="500066" cy="535785"/>
          </a:xfrm>
          <a:prstGeom prst="mathPlus">
            <a:avLst>
              <a:gd name="adj1" fmla="val 143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9266" y="5314960"/>
            <a:ext cx="990784" cy="107721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pt-PT" sz="3200" dirty="0" smtClean="0"/>
              <a:t>HDL</a:t>
            </a:r>
          </a:p>
          <a:p>
            <a:pPr algn="ctr"/>
            <a:r>
              <a:rPr lang="pt-PT" sz="3200" dirty="0" err="1" smtClean="0"/>
              <a:t>code</a:t>
            </a:r>
            <a:endParaRPr lang="en-US" sz="3200" dirty="0"/>
          </a:p>
        </p:txBody>
      </p:sp>
      <p:cxnSp>
        <p:nvCxnSpPr>
          <p:cNvPr id="12" name="Straight Connector 11"/>
          <p:cNvCxnSpPr/>
          <p:nvPr/>
        </p:nvCxnSpPr>
        <p:spPr>
          <a:xfrm>
            <a:off x="1314424" y="4457704"/>
            <a:ext cx="7429552" cy="1588"/>
          </a:xfrm>
          <a:prstGeom prst="line">
            <a:avLst/>
          </a:prstGeom>
        </p:spPr>
        <p:style>
          <a:lnRef idx="3">
            <a:schemeClr val="accent1"/>
          </a:lnRef>
          <a:fillRef idx="0">
            <a:schemeClr val="accent1"/>
          </a:fillRef>
          <a:effectRef idx="2">
            <a:schemeClr val="accent1"/>
          </a:effectRef>
          <a:fontRef idx="minor">
            <a:schemeClr val="tx1"/>
          </a:fontRef>
        </p:style>
      </p:cxnSp>
      <p:sp>
        <p:nvSpPr>
          <p:cNvPr id="13" name="Slide Number Placeholder 12"/>
          <p:cNvSpPr>
            <a:spLocks noGrp="1"/>
          </p:cNvSpPr>
          <p:nvPr>
            <p:ph type="sldNum" sz="quarter" idx="12"/>
          </p:nvPr>
        </p:nvSpPr>
        <p:spPr/>
        <p:txBody>
          <a:bodyPr/>
          <a:lstStyle/>
          <a:p>
            <a:pPr>
              <a:defRPr/>
            </a:pPr>
            <a:fld id="{678E5750-B3F9-4B43-8111-7AA5AC0268DA}" type="slidenum">
              <a:rPr lang="en-US" smtClean="0"/>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8E5750-B3F9-4B43-8111-7AA5AC0268DA}" type="slidenum">
              <a:rPr lang="en-US" smtClean="0"/>
              <a:pPr>
                <a:defRPr/>
              </a:pPr>
              <a:t>70</a:t>
            </a:fld>
            <a:endParaRPr lang="en-US"/>
          </a:p>
        </p:txBody>
      </p:sp>
      <p:sp>
        <p:nvSpPr>
          <p:cNvPr id="3" name="Title 2"/>
          <p:cNvSpPr>
            <a:spLocks noGrp="1"/>
          </p:cNvSpPr>
          <p:nvPr>
            <p:ph type="title"/>
          </p:nvPr>
        </p:nvSpPr>
        <p:spPr/>
        <p:txBody>
          <a:bodyPr/>
          <a:lstStyle/>
          <a:p>
            <a:r>
              <a:rPr lang="pt-PT" dirty="0" err="1" smtClean="0"/>
              <a:t>Next</a:t>
            </a:r>
            <a:r>
              <a:rPr lang="pt-PT" dirty="0" smtClean="0"/>
              <a:t>: </a:t>
            </a:r>
            <a:r>
              <a:rPr lang="pt-PT" dirty="0" err="1" smtClean="0"/>
              <a:t>laboratory</a:t>
            </a:r>
            <a:endParaRPr lang="en-US" dirty="0"/>
          </a:p>
        </p:txBody>
      </p:sp>
      <p:sp>
        <p:nvSpPr>
          <p:cNvPr id="4" name="TextBox 3"/>
          <p:cNvSpPr txBox="1"/>
          <p:nvPr/>
        </p:nvSpPr>
        <p:spPr>
          <a:xfrm>
            <a:off x="2676512" y="1985952"/>
            <a:ext cx="4626651" cy="1384995"/>
          </a:xfrm>
          <a:prstGeom prst="rect">
            <a:avLst/>
          </a:prstGeom>
          <a:noFill/>
        </p:spPr>
        <p:txBody>
          <a:bodyPr wrap="none" rtlCol="0">
            <a:spAutoFit/>
          </a:bodyPr>
          <a:lstStyle/>
          <a:p>
            <a:pPr marL="342900" indent="-342900">
              <a:buAutoNum type="arabicParenR"/>
            </a:pPr>
            <a:r>
              <a:rPr lang="pt-PT" sz="2800" dirty="0" smtClean="0">
                <a:latin typeface="+mn-lt"/>
              </a:rPr>
              <a:t>“</a:t>
            </a:r>
            <a:r>
              <a:rPr lang="pt-PT" sz="2800" dirty="0" err="1" smtClean="0">
                <a:latin typeface="+mn-lt"/>
              </a:rPr>
              <a:t>Ola</a:t>
            </a:r>
            <a:r>
              <a:rPr lang="pt-PT" sz="2800" smtClean="0">
                <a:latin typeface="+mn-lt"/>
              </a:rPr>
              <a:t> Mundo”</a:t>
            </a:r>
            <a:endParaRPr lang="pt-PT" sz="2800" dirty="0" smtClean="0">
              <a:latin typeface="+mn-lt"/>
            </a:endParaRPr>
          </a:p>
          <a:p>
            <a:pPr marL="342900" indent="-342900">
              <a:buAutoNum type="arabicParenR"/>
            </a:pPr>
            <a:r>
              <a:rPr lang="pt-PT" sz="2800" dirty="0" smtClean="0">
                <a:latin typeface="+mn-lt"/>
              </a:rPr>
              <a:t>Contadores</a:t>
            </a:r>
          </a:p>
          <a:p>
            <a:pPr marL="342900" indent="-342900">
              <a:buAutoNum type="arabicParenR"/>
            </a:pPr>
            <a:r>
              <a:rPr lang="pt-PT" sz="2800" dirty="0" smtClean="0">
                <a:latin typeface="+mn-lt"/>
              </a:rPr>
              <a:t>Descodificador 7 segmentos</a:t>
            </a:r>
            <a:endParaRPr lang="en-US" sz="2800" dirty="0">
              <a:latin typeface="+mn-l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descr="C:\Documents and Settings\pedjor\Local Settings\Temporary Internet Files\Content.IE5\VSV7542E\MCj03226990000[1].wmf"/>
          <p:cNvPicPr>
            <a:picLocks noChangeAspect="1" noChangeArrowheads="1"/>
          </p:cNvPicPr>
          <p:nvPr/>
        </p:nvPicPr>
        <p:blipFill>
          <a:blip r:embed="rId2">
            <a:duotone>
              <a:schemeClr val="accent3">
                <a:shade val="45000"/>
                <a:satMod val="135000"/>
              </a:schemeClr>
              <a:prstClr val="white"/>
            </a:duotone>
          </a:blip>
          <a:srcRect/>
          <a:stretch>
            <a:fillRect/>
          </a:stretch>
        </p:blipFill>
        <p:spPr bwMode="auto">
          <a:xfrm>
            <a:off x="1138217" y="59790"/>
            <a:ext cx="7781966" cy="7652820"/>
          </a:xfrm>
          <a:prstGeom prst="rect">
            <a:avLst/>
          </a:prstGeom>
          <a:noFill/>
        </p:spPr>
      </p:pic>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descr="C:\Documents and Settings\pedjor\Local Settings\Temporary Internet Files\Content.IE5\VSV7542E\MCj03226990000[1].wmf"/>
          <p:cNvPicPr>
            <a:picLocks noChangeAspect="1" noChangeArrowheads="1"/>
          </p:cNvPicPr>
          <p:nvPr/>
        </p:nvPicPr>
        <p:blipFill>
          <a:blip r:embed="rId2">
            <a:duotone>
              <a:schemeClr val="accent2">
                <a:shade val="45000"/>
                <a:satMod val="135000"/>
              </a:schemeClr>
              <a:prstClr val="white"/>
            </a:duotone>
          </a:blip>
          <a:srcRect/>
          <a:stretch>
            <a:fillRect/>
          </a:stretch>
        </p:blipFill>
        <p:spPr bwMode="auto">
          <a:xfrm>
            <a:off x="1138217" y="59790"/>
            <a:ext cx="7781966" cy="7652820"/>
          </a:xfrm>
          <a:prstGeom prst="rect">
            <a:avLst/>
          </a:prstGeom>
          <a:noFill/>
        </p:spPr>
      </p:pic>
      <p:sp>
        <p:nvSpPr>
          <p:cNvPr id="4" name="Slide Number Placeholder 3"/>
          <p:cNvSpPr>
            <a:spLocks noGrp="1"/>
          </p:cNvSpPr>
          <p:nvPr>
            <p:ph type="sldNum" sz="quarter" idx="12"/>
          </p:nvPr>
        </p:nvSpPr>
        <p:spPr/>
        <p:txBody>
          <a:bodyPr/>
          <a:lstStyle/>
          <a:p>
            <a:pPr>
              <a:defRPr/>
            </a:pPr>
            <a:fld id="{678E5750-B3F9-4B43-8111-7AA5AC0268DA}" type="slidenum">
              <a:rPr lang="en-US" u="sng" smtClean="0"/>
              <a:pPr>
                <a:defRPr/>
              </a:pPr>
              <a:t>72</a:t>
            </a:fld>
            <a:endParaRPr lang="en-US" u="sng"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1257300" y="971550"/>
            <a:ext cx="7543800" cy="5829300"/>
          </a:xfrm>
          <a:prstGeom prst="rect">
            <a:avLst/>
          </a:prstGeom>
          <a:noFill/>
          <a:ln w="9525">
            <a:noFill/>
            <a:miter lim="800000"/>
            <a:headEnd/>
            <a:tailEnd/>
          </a:ln>
        </p:spPr>
      </p:pic>
      <p:pic>
        <p:nvPicPr>
          <p:cNvPr id="35843" name="Picture 3" descr="C:\Program Files\Microsoft Office\MEDIA\CAGCAT10\j0300520.gif"/>
          <p:cNvPicPr>
            <a:picLocks noChangeAspect="1" noChangeArrowheads="1" noCrop="1"/>
          </p:cNvPicPr>
          <p:nvPr/>
        </p:nvPicPr>
        <p:blipFill>
          <a:blip r:embed="rId4"/>
          <a:srcRect/>
          <a:stretch>
            <a:fillRect/>
          </a:stretch>
        </p:blipFill>
        <p:spPr bwMode="auto">
          <a:xfrm>
            <a:off x="0" y="0"/>
            <a:ext cx="1778000" cy="152876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74</a:t>
            </a:fld>
            <a:endParaRPr lang="en-US"/>
          </a:p>
        </p:txBody>
      </p:sp>
      <p:sp>
        <p:nvSpPr>
          <p:cNvPr id="4" name="Multiply 3"/>
          <p:cNvSpPr/>
          <p:nvPr/>
        </p:nvSpPr>
        <p:spPr>
          <a:xfrm>
            <a:off x="0" y="261896"/>
            <a:ext cx="9553600" cy="7510504"/>
          </a:xfrm>
          <a:prstGeom prst="mathMultiply">
            <a:avLst>
              <a:gd name="adj1" fmla="val 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75</a:t>
            </a:fld>
            <a:endParaRPr lang="en-US"/>
          </a:p>
        </p:txBody>
      </p:sp>
      <p:sp>
        <p:nvSpPr>
          <p:cNvPr id="5" name="Multiply 4"/>
          <p:cNvSpPr/>
          <p:nvPr/>
        </p:nvSpPr>
        <p:spPr>
          <a:xfrm>
            <a:off x="0" y="261896"/>
            <a:ext cx="9553600" cy="7510504"/>
          </a:xfrm>
          <a:prstGeom prst="mathMultiply">
            <a:avLst>
              <a:gd name="adj1" fmla="val 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76</a:t>
            </a:fld>
            <a:endParaRPr lang="en-US"/>
          </a:p>
        </p:txBody>
      </p:sp>
      <p:sp>
        <p:nvSpPr>
          <p:cNvPr id="5" name="Multiply 4"/>
          <p:cNvSpPr/>
          <p:nvPr/>
        </p:nvSpPr>
        <p:spPr>
          <a:xfrm>
            <a:off x="0" y="261896"/>
            <a:ext cx="9553600" cy="7510504"/>
          </a:xfrm>
          <a:prstGeom prst="mathMultiply">
            <a:avLst>
              <a:gd name="adj1" fmla="val 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77</a:t>
            </a:fld>
            <a:endParaRPr lang="en-US"/>
          </a:p>
        </p:txBody>
      </p:sp>
      <p:sp>
        <p:nvSpPr>
          <p:cNvPr id="5" name="Multiply 4"/>
          <p:cNvSpPr/>
          <p:nvPr/>
        </p:nvSpPr>
        <p:spPr>
          <a:xfrm>
            <a:off x="0" y="261896"/>
            <a:ext cx="9553600" cy="7510504"/>
          </a:xfrm>
          <a:prstGeom prst="mathMultiply">
            <a:avLst>
              <a:gd name="adj1" fmla="val 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b="10416"/>
          <a:stretch>
            <a:fillRect/>
          </a:stretch>
        </p:blipFill>
        <p:spPr bwMode="auto">
          <a:xfrm>
            <a:off x="0" y="0"/>
            <a:ext cx="10058400" cy="696279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9046" y="2772851"/>
            <a:ext cx="9430787" cy="2215991"/>
          </a:xfrm>
          <a:prstGeom prst="rect">
            <a:avLst/>
          </a:prstGeom>
          <a:noFill/>
        </p:spPr>
        <p:txBody>
          <a:bodyPr wrap="none" rtlCol="0">
            <a:spAutoFit/>
          </a:bodyPr>
          <a:lstStyle/>
          <a:p>
            <a:r>
              <a:rPr lang="pt-PT" sz="13800" dirty="0" smtClean="0">
                <a:ln w="18415" cmpd="sng">
                  <a:solidFill>
                    <a:schemeClr val="tx1">
                      <a:lumMod val="50000"/>
                      <a:lumOff val="50000"/>
                    </a:schemeClr>
                  </a:solidFill>
                  <a:prstDash val="solid"/>
                </a:ln>
                <a:solidFill>
                  <a:srgbClr val="FFFFFF"/>
                </a:solidFill>
                <a:latin typeface="7 Segment" pitchFamily="2" charset="2"/>
              </a:rPr>
              <a:t>88 88 8888</a:t>
            </a:r>
          </a:p>
        </p:txBody>
      </p:sp>
      <p:sp>
        <p:nvSpPr>
          <p:cNvPr id="3" name="TextBox 2"/>
          <p:cNvSpPr txBox="1"/>
          <p:nvPr/>
        </p:nvSpPr>
        <p:spPr>
          <a:xfrm>
            <a:off x="1971311" y="0"/>
            <a:ext cx="6115777" cy="1323439"/>
          </a:xfrm>
          <a:prstGeom prst="rect">
            <a:avLst/>
          </a:prstGeom>
          <a:noFill/>
        </p:spPr>
        <p:txBody>
          <a:bodyPr wrap="none" rtlCol="0">
            <a:spAutoFit/>
          </a:bodyPr>
          <a:lstStyle/>
          <a:p>
            <a:r>
              <a:rPr lang="pt-PT" sz="8000" dirty="0" smtClean="0">
                <a:solidFill>
                  <a:srgbClr val="FF0000"/>
                </a:solidFill>
                <a:latin typeface="7 Segment" pitchFamily="2" charset="2"/>
              </a:rPr>
              <a:t>HELLO WORLD</a:t>
            </a:r>
          </a:p>
        </p:txBody>
      </p:sp>
      <p:sp>
        <p:nvSpPr>
          <p:cNvPr id="5" name="Multiply 4"/>
          <p:cNvSpPr/>
          <p:nvPr/>
        </p:nvSpPr>
        <p:spPr>
          <a:xfrm>
            <a:off x="671482" y="-257204"/>
            <a:ext cx="8358246" cy="1857388"/>
          </a:xfrm>
          <a:prstGeom prst="mathMultiply">
            <a:avLst>
              <a:gd name="adj1" fmla="val 63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6986" y="2772851"/>
            <a:ext cx="9494907" cy="2215991"/>
          </a:xfrm>
          <a:prstGeom prst="rect">
            <a:avLst/>
          </a:prstGeom>
          <a:noFill/>
        </p:spPr>
        <p:txBody>
          <a:bodyPr wrap="none" rtlCol="0">
            <a:spAutoFit/>
          </a:bodyPr>
          <a:lstStyle/>
          <a:p>
            <a:r>
              <a:rPr lang="pt-PT" sz="138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rPr>
              <a:t>OL </a:t>
            </a:r>
            <a:r>
              <a:rPr lang="pt-PT" sz="138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aM</a:t>
            </a:r>
            <a:r>
              <a:rPr lang="pt-PT" sz="138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rPr>
              <a:t> </a:t>
            </a:r>
            <a:r>
              <a:rPr lang="pt-PT" sz="138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unDO</a:t>
            </a:r>
            <a:endParaRPr lang="pt-PT" sz="138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endParaRPr>
          </a:p>
        </p:txBody>
      </p:sp>
      <p:sp>
        <p:nvSpPr>
          <p:cNvPr id="6" name="TextBox 5"/>
          <p:cNvSpPr txBox="1"/>
          <p:nvPr/>
        </p:nvSpPr>
        <p:spPr>
          <a:xfrm>
            <a:off x="6012205" y="7029472"/>
            <a:ext cx="3874779" cy="584775"/>
          </a:xfrm>
          <a:prstGeom prst="rect">
            <a:avLst/>
          </a:prstGeom>
          <a:noFill/>
        </p:spPr>
        <p:txBody>
          <a:bodyPr wrap="none" rtlCol="0" anchor="b">
            <a:spAutoFit/>
          </a:bodyPr>
          <a:lstStyle/>
          <a:p>
            <a:pPr algn="r"/>
            <a:r>
              <a:rPr lang="pt-PT" sz="3200" dirty="0" smtClean="0">
                <a:ln>
                  <a:solidFill>
                    <a:schemeClr val="tx1"/>
                  </a:solidFill>
                </a:ln>
                <a:solidFill>
                  <a:schemeClr val="bg1"/>
                </a:solidFill>
                <a:effectLst>
                  <a:reflection blurRad="6350" stA="55000" endA="300" endPos="45500" dir="5400000" sy="-100000" algn="bl" rotWithShape="0"/>
                </a:effectLst>
              </a:rPr>
              <a:t>Primeiro exercício…</a:t>
            </a:r>
            <a:endParaRPr lang="en-US" sz="3200" dirty="0">
              <a:ln>
                <a:solidFill>
                  <a:schemeClr val="tx1"/>
                </a:solidFill>
              </a:ln>
              <a:solidFill>
                <a:schemeClr val="bg1"/>
              </a:solidFill>
              <a:effectLst>
                <a:reflection blurRad="6350" stA="55000" endA="300" endPos="45500" dir="5400000" sy="-100000" algn="bl" rotWithShape="0"/>
              </a:effectLst>
            </a:endParaRPr>
          </a:p>
        </p:txBody>
      </p:sp>
      <p:sp>
        <p:nvSpPr>
          <p:cNvPr id="9" name="Slide Number Placeholder 8"/>
          <p:cNvSpPr>
            <a:spLocks noGrp="1"/>
          </p:cNvSpPr>
          <p:nvPr>
            <p:ph type="sldNum" sz="quarter" idx="12"/>
          </p:nvPr>
        </p:nvSpPr>
        <p:spPr/>
        <p:txBody>
          <a:bodyPr/>
          <a:lstStyle/>
          <a:p>
            <a:pPr>
              <a:defRPr/>
            </a:pPr>
            <a:fld id="{678E5750-B3F9-4B43-8111-7AA5AC0268DA}" type="slidenum">
              <a:rPr lang="en-US" smtClean="0"/>
              <a:pPr>
                <a:defRPr/>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192" y="2743192"/>
            <a:ext cx="1744965" cy="646331"/>
          </a:xfrm>
          <a:prstGeom prst="rect">
            <a:avLst/>
          </a:prstGeom>
          <a:noFill/>
        </p:spPr>
        <p:txBody>
          <a:bodyPr wrap="none" rtlCol="0">
            <a:spAutoFit/>
          </a:bodyPr>
          <a:lstStyle/>
          <a:p>
            <a:r>
              <a:rPr lang="pt-PT" dirty="0" smtClean="0"/>
              <a:t>ALTERA FPGA</a:t>
            </a:r>
          </a:p>
          <a:p>
            <a:r>
              <a:rPr lang="pt-PT" dirty="0" smtClean="0"/>
              <a:t>CYCLONE II</a:t>
            </a:r>
            <a:endParaRPr lang="en-US" dirty="0"/>
          </a:p>
        </p:txBody>
      </p:sp>
      <p:sp>
        <p:nvSpPr>
          <p:cNvPr id="4" name="Slide Number Placeholder 3"/>
          <p:cNvSpPr>
            <a:spLocks noGrp="1"/>
          </p:cNvSpPr>
          <p:nvPr>
            <p:ph type="sldNum" sz="quarter" idx="12"/>
          </p:nvPr>
        </p:nvSpPr>
        <p:spPr/>
        <p:txBody>
          <a:bodyPr/>
          <a:lstStyle/>
          <a:p>
            <a:pPr>
              <a:defRPr/>
            </a:pPr>
            <a:fld id="{723913DB-50A4-495B-B640-09A683F05F1D}" type="slidenum">
              <a:rPr lang="en-US"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descr="C:\Documents and Settings\pedjor\Local Settings\Temporary Internet Files\Content.IE5\VSV7542E\MCj03226990000[1].wmf"/>
          <p:cNvPicPr>
            <a:picLocks noChangeAspect="1" noChangeArrowheads="1"/>
          </p:cNvPicPr>
          <p:nvPr/>
        </p:nvPicPr>
        <p:blipFill>
          <a:blip r:embed="rId2">
            <a:duotone>
              <a:schemeClr val="accent3">
                <a:shade val="45000"/>
                <a:satMod val="135000"/>
              </a:schemeClr>
              <a:prstClr val="white"/>
            </a:duotone>
          </a:blip>
          <a:srcRect/>
          <a:stretch>
            <a:fillRect/>
          </a:stretch>
        </p:blipFill>
        <p:spPr bwMode="auto">
          <a:xfrm>
            <a:off x="1138217" y="59790"/>
            <a:ext cx="7781966" cy="7652820"/>
          </a:xfrm>
          <a:prstGeom prst="rect">
            <a:avLst/>
          </a:prstGeom>
          <a:noFill/>
        </p:spPr>
      </p:pic>
      <p:sp>
        <p:nvSpPr>
          <p:cNvPr id="4" name="Slide Number Placeholder 3"/>
          <p:cNvSpPr>
            <a:spLocks noGrp="1"/>
          </p:cNvSpPr>
          <p:nvPr>
            <p:ph type="sldNum" sz="quarter" idx="12"/>
          </p:nvPr>
        </p:nvSpPr>
        <p:spPr/>
        <p:txBody>
          <a:bodyPr/>
          <a:lstStyle/>
          <a:p>
            <a:pPr>
              <a:defRPr/>
            </a:pPr>
            <a:fld id="{678E5750-B3F9-4B43-8111-7AA5AC0268DA}" type="slidenum">
              <a:rPr lang="en-US"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t="46324" b="14460"/>
          <a:stretch>
            <a:fillRect/>
          </a:stretch>
        </p:blipFill>
        <p:spPr bwMode="auto">
          <a:xfrm>
            <a:off x="1257300" y="3671886"/>
            <a:ext cx="7543800" cy="228601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Hardware</a:t>
            </a:r>
            <a:endParaRPr lang="en-US" dirty="0"/>
          </a:p>
        </p:txBody>
      </p:sp>
      <p:sp>
        <p:nvSpPr>
          <p:cNvPr id="3" name="TextBox 2"/>
          <p:cNvSpPr txBox="1"/>
          <p:nvPr/>
        </p:nvSpPr>
        <p:spPr>
          <a:xfrm>
            <a:off x="8498672" y="66949"/>
            <a:ext cx="1531188" cy="461665"/>
          </a:xfrm>
          <a:prstGeom prst="rect">
            <a:avLst/>
          </a:prstGeom>
          <a:noFill/>
        </p:spPr>
        <p:txBody>
          <a:bodyPr wrap="none" rtlCol="0">
            <a:spAutoFit/>
          </a:bodyPr>
          <a:lstStyle/>
          <a:p>
            <a:r>
              <a:rPr lang="pt-PT" sz="2400" spc="50" dirty="0" err="1" smtClean="0">
                <a:ln w="12700" cmpd="sng">
                  <a:solidFill>
                    <a:srgbClr val="C00000"/>
                  </a:solidFill>
                  <a:prstDash val="solid"/>
                </a:ln>
                <a:solidFill>
                  <a:srgbClr val="FF0000"/>
                </a:solidFill>
                <a:effectLst>
                  <a:glow rad="53100">
                    <a:srgbClr val="FF0000">
                      <a:alpha val="30000"/>
                    </a:srgbClr>
                  </a:glow>
                </a:effectLst>
                <a:latin typeface="7 Segment" pitchFamily="2" charset="2"/>
              </a:rPr>
              <a:t>OLaMunDO</a:t>
            </a:r>
            <a:endParaRPr lang="pt-PT" sz="2400" spc="50" dirty="0" smtClean="0">
              <a:ln w="12700" cmpd="sng">
                <a:solidFill>
                  <a:srgbClr val="C00000"/>
                </a:solidFill>
                <a:prstDash val="solid"/>
              </a:ln>
              <a:solidFill>
                <a:srgbClr val="FF0000"/>
              </a:solidFill>
              <a:effectLst>
                <a:glow rad="53100">
                  <a:srgbClr val="FF0000">
                    <a:alpha val="30000"/>
                  </a:srgbClr>
                </a:glow>
              </a:effectLst>
              <a:latin typeface="7 Segment" pitchFamily="2" charset="2"/>
            </a:endParaRPr>
          </a:p>
        </p:txBody>
      </p:sp>
      <p:pic>
        <p:nvPicPr>
          <p:cNvPr id="295940" name="Picture 4" descr="http://www.terasic.com.tw/attachment/archive/30/image/package_big.jpg"/>
          <p:cNvPicPr>
            <a:picLocks noChangeAspect="1" noChangeArrowheads="1"/>
          </p:cNvPicPr>
          <p:nvPr/>
        </p:nvPicPr>
        <p:blipFill>
          <a:blip r:embed="rId2"/>
          <a:srcRect/>
          <a:stretch>
            <a:fillRect/>
          </a:stretch>
        </p:blipFill>
        <p:spPr bwMode="auto">
          <a:xfrm>
            <a:off x="214314" y="814366"/>
            <a:ext cx="9672670" cy="6894352"/>
          </a:xfrm>
          <a:prstGeom prst="rect">
            <a:avLst/>
          </a:prstGeom>
          <a:noFill/>
        </p:spPr>
      </p:pic>
      <p:sp>
        <p:nvSpPr>
          <p:cNvPr id="5" name="Slide Number Placeholder 4"/>
          <p:cNvSpPr>
            <a:spLocks noGrp="1"/>
          </p:cNvSpPr>
          <p:nvPr>
            <p:ph type="sldNum" sz="quarter" idx="12"/>
          </p:nvPr>
        </p:nvSpPr>
        <p:spPr/>
        <p:txBody>
          <a:bodyPr/>
          <a:lstStyle/>
          <a:p>
            <a:pPr>
              <a:defRPr/>
            </a:pPr>
            <a:fld id="{678E5750-B3F9-4B43-8111-7AA5AC0268DA}" type="slidenum">
              <a:rPr lang="en-US" smtClean="0"/>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1257300" y="971550"/>
            <a:ext cx="7543800" cy="58293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723913DB-50A4-495B-B640-09A683F05F1D}" type="slidenum">
              <a:rPr lang="en-US" smtClean="0"/>
              <a:pPr>
                <a:defRPr/>
              </a:pPr>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6606</TotalTime>
  <Words>750</Words>
  <Application>Microsoft Office PowerPoint</Application>
  <PresentationFormat>Custom</PresentationFormat>
  <Paragraphs>495</Paragraphs>
  <Slides>328</Slides>
  <Notes>22</Notes>
  <HiddenSlides>0</HiddenSlides>
  <MMClips>0</MMClips>
  <ScaleCrop>false</ScaleCrop>
  <HeadingPairs>
    <vt:vector size="4" baseType="variant">
      <vt:variant>
        <vt:lpstr>Theme</vt:lpstr>
      </vt:variant>
      <vt:variant>
        <vt:i4>1</vt:i4>
      </vt:variant>
      <vt:variant>
        <vt:lpstr>Slide Titles</vt:lpstr>
      </vt:variant>
      <vt:variant>
        <vt:i4>328</vt:i4>
      </vt:variant>
    </vt:vector>
  </HeadingPairs>
  <TitlesOfParts>
    <vt:vector size="329" baseType="lpstr">
      <vt:lpstr>Office Theme</vt:lpstr>
      <vt:lpstr>Slide 1</vt:lpstr>
      <vt:lpstr>Slide 2</vt:lpstr>
      <vt:lpstr>Slide 3</vt:lpstr>
      <vt:lpstr>FPGA</vt:lpstr>
      <vt:lpstr>Logic elements</vt:lpstr>
      <vt:lpstr>HDL</vt:lpstr>
      <vt:lpstr>74LS…. vs FPGAs</vt:lpstr>
      <vt:lpstr>Slide 8</vt:lpstr>
      <vt:lpstr>Hardware</vt:lpstr>
      <vt:lpstr>Hardware</vt:lpstr>
      <vt:lpstr>Hardware</vt:lpstr>
      <vt:lpstr>Slide 12</vt:lpstr>
      <vt:lpstr>Software</vt:lpstr>
      <vt:lpstr>Software - esquemático</vt:lpstr>
      <vt:lpstr>Software - verilog</vt:lpstr>
      <vt:lpstr>Slide 16</vt:lpstr>
      <vt:lpstr>Slide 17</vt:lpstr>
      <vt:lpstr>Sobre os trabalhos de laboratório</vt:lpstr>
      <vt:lpstr>Entrando no Verilog</vt:lpstr>
      <vt:lpstr>Slide 20</vt:lpstr>
      <vt:lpstr>Slide 21</vt:lpstr>
      <vt:lpstr>Slide 22</vt:lpstr>
      <vt:lpstr>Slide 23</vt:lpstr>
      <vt:lpstr>n-bit signals</vt:lpstr>
      <vt:lpstr>Integer Arithmetic</vt:lpstr>
      <vt:lpstr>Slide 26</vt:lpstr>
      <vt:lpstr>Slide 27</vt:lpstr>
      <vt:lpstr>Slide 28</vt:lpstr>
      <vt:lpstr>Slide 29</vt:lpstr>
      <vt:lpstr>Slide 30</vt:lpstr>
      <vt:lpstr>Slide 31</vt:lpstr>
      <vt:lpstr>Slide 32</vt:lpstr>
      <vt:lpstr>Slide 33</vt:lpstr>
      <vt:lpstr>Slide 34</vt:lpstr>
      <vt:lpstr>Slide 35</vt:lpstr>
      <vt:lpstr>Slide 36</vt:lpstr>
      <vt:lpstr>Mix Assignments</vt:lpstr>
      <vt:lpstr>Slide 38</vt:lpstr>
      <vt:lpstr>Danger</vt:lpstr>
      <vt:lpstr>Danger</vt:lpstr>
      <vt:lpstr>Connecting modules to build complex machines</vt:lpstr>
      <vt:lpstr>Modules</vt:lpstr>
      <vt:lpstr>Top-Level: connect the modules</vt:lpstr>
      <vt:lpstr>More on modules</vt:lpstr>
      <vt:lpstr>Other useful verilog features (just for reference)</vt:lpstr>
      <vt:lpstr>Sequential Logic</vt:lpstr>
      <vt:lpstr>Slide 47</vt:lpstr>
      <vt:lpstr>Slide 48</vt:lpstr>
      <vt:lpstr>Slide 49</vt:lpstr>
      <vt:lpstr>Slide 50</vt:lpstr>
      <vt:lpstr>Slide 51</vt:lpstr>
      <vt:lpstr>Slide 52</vt:lpstr>
      <vt:lpstr>Assignment styles for sequential logic</vt:lpstr>
      <vt:lpstr>Use nonblocking for sequential logic</vt:lpstr>
      <vt:lpstr>Use blocking for combinational logic</vt:lpstr>
      <vt:lpstr>= vs &lt;= inside always</vt:lpstr>
      <vt:lpstr>Slide 57</vt:lpstr>
      <vt:lpstr>Slide 58</vt:lpstr>
      <vt:lpstr>Slide 59</vt:lpstr>
      <vt:lpstr>Slide 60</vt:lpstr>
      <vt:lpstr>Slide 61</vt:lpstr>
      <vt:lpstr>Slide 62</vt:lpstr>
      <vt:lpstr>Slide 63</vt:lpstr>
      <vt:lpstr>Slide 64</vt:lpstr>
      <vt:lpstr>Slide 65</vt:lpstr>
      <vt:lpstr>Example: A simple counter</vt:lpstr>
      <vt:lpstr>The Asynchronous counter</vt:lpstr>
      <vt:lpstr>The ripple counter in verilog</vt:lpstr>
      <vt:lpstr>Logic for a synchronous counter</vt:lpstr>
      <vt:lpstr>Next: laboratory</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lpstr>Slide 317</vt:lpstr>
      <vt:lpstr>Slide 318</vt:lpstr>
      <vt:lpstr>Slide 319</vt:lpstr>
      <vt:lpstr>Slide 320</vt:lpstr>
      <vt:lpstr>Slide 321</vt:lpstr>
      <vt:lpstr>Slide 322</vt:lpstr>
      <vt:lpstr>Slide 323</vt:lpstr>
      <vt:lpstr>Slide 324</vt:lpstr>
      <vt:lpstr>Slide 325</vt:lpstr>
      <vt:lpstr>Slide 326</vt:lpstr>
      <vt:lpstr>Slide 327</vt:lpstr>
      <vt:lpstr>Slide 328</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42</cp:revision>
  <dcterms:created xsi:type="dcterms:W3CDTF">2009-03-05T10:22:22Z</dcterms:created>
  <dcterms:modified xsi:type="dcterms:W3CDTF">2009-03-11T19:37:11Z</dcterms:modified>
</cp:coreProperties>
</file>