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76" r:id="rId3"/>
    <p:sldMasterId id="2147483680" r:id="rId4"/>
    <p:sldMasterId id="2147483684" r:id="rId5"/>
  </p:sldMasterIdLst>
  <p:notesMasterIdLst>
    <p:notesMasterId r:id="rId43"/>
  </p:notesMasterIdLst>
  <p:sldIdLst>
    <p:sldId id="256" r:id="rId6"/>
    <p:sldId id="345" r:id="rId7"/>
    <p:sldId id="344" r:id="rId8"/>
    <p:sldId id="355" r:id="rId9"/>
    <p:sldId id="289" r:id="rId10"/>
    <p:sldId id="347" r:id="rId11"/>
    <p:sldId id="351" r:id="rId12"/>
    <p:sldId id="352" r:id="rId13"/>
    <p:sldId id="349" r:id="rId14"/>
    <p:sldId id="276" r:id="rId15"/>
    <p:sldId id="348" r:id="rId16"/>
    <p:sldId id="283" r:id="rId17"/>
    <p:sldId id="353" r:id="rId18"/>
    <p:sldId id="356" r:id="rId19"/>
    <p:sldId id="350" r:id="rId20"/>
    <p:sldId id="354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264" r:id="rId34"/>
    <p:sldId id="260" r:id="rId35"/>
    <p:sldId id="319" r:id="rId36"/>
    <p:sldId id="320" r:id="rId37"/>
    <p:sldId id="322" r:id="rId38"/>
    <p:sldId id="323" r:id="rId39"/>
    <p:sldId id="326" r:id="rId40"/>
    <p:sldId id="328" r:id="rId41"/>
    <p:sldId id="33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8F8F8"/>
    <a:srgbClr val="DEF6F1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0EB40-BE63-4259-A748-8BA11B5B4AA0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1A36-0112-47DD-98A7-3C60D7CCC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D6F46D-5F48-4CE6-BA4E-B4637533AE34}" type="slidenum">
              <a:rPr lang="en-US" sz="1200" b="0"/>
              <a:pPr algn="r"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D5E10D-A29A-4616-85C1-0042D73449D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90057FAE-4A07-4CEF-9465-20F020753F3F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8D6F46D-5F48-4CE6-BA4E-B4637533AE34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57F236A-2C64-4B1F-BF83-71674A8DCA67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6E12B-579F-4437-B8B1-68A2EBA78B49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57F236A-2C64-4B1F-BF83-71674A8DCA67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D5E10D-A29A-4616-85C1-0042D73449D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04CB46-E281-494E-A60B-EE3BF444A48C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4A4369-E773-4B59-BA2E-E4AC322465E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1F2C1FA-9560-4CC7-8722-A80E6DB23BB6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533C2C9-4CF0-458E-B1EC-3DAA069EFB9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8993E30-0667-4314-B1C6-1B229685D37A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7F1A628-D2E0-4AB4-8E36-4D38570087D8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6324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9812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F272A9-2B5D-44B1-A6C3-43034F6E8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E495A-0D98-4BFD-8A38-58D80A21B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676400"/>
            <a:ext cx="1695450" cy="444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1676400"/>
            <a:ext cx="493395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94909-7B0A-4DCF-B385-9519CA998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2138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9075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675" y="1600200"/>
            <a:ext cx="4030663" cy="4524375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Rui A.   Luso_2008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DE60F-9F7F-412D-AEA6-6AC5FA362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6481" y="6245937"/>
            <a:ext cx="2134080" cy="475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L. Cazón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800" y="6245937"/>
            <a:ext cx="2894400" cy="475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Auger Europe, Lisbon 11-Oct-2010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441" y="6245937"/>
            <a:ext cx="2134080" cy="475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4EDC-FC8E-4E1A-83D1-CCEC465FC3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353CE-B83A-4A46-A9A3-B160EA5E6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48B0B-2DAB-4F3E-BCA6-E77A61658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59BF8-45EF-4158-853B-19F1FE201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4671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B143-0024-47BF-8273-F117DA601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0412C-8560-4FA5-931A-C7E7D7F67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D3715-3C9F-475B-947C-BC1633F83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C70D-2D90-4995-9C92-ABCE38603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FA88C-70E7-4564-8A67-260AB1A4A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F2E9D-0BE5-45D0-B5A7-B9BF3E00C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3EC60-9A32-4152-BE1B-D97F29DDC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76009-D33D-4694-A271-F700DD5AF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1676400"/>
            <a:ext cx="1771650" cy="426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676400"/>
            <a:ext cx="5162550" cy="426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76927-8134-4A21-AC9A-A2430916B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pt-PT"/>
              <a:t>Click to edit Master title style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pt-PT"/>
              <a:t>Click to edit Master subtitle style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A4E4854-811C-462C-BD26-40C00C0F3932}" type="slidenum">
              <a:rPr lang="pt-PT"/>
              <a:pPr/>
              <a:t>‹#›</a:t>
            </a:fld>
            <a:endParaRPr lang="pt-PT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18944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4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C7E70-764F-4661-8D87-F05E01F08D93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E38D1-0BF9-4CFE-8AF9-FDAC0028C19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SciNeGHE 2010    -    8-10 September 2010    -    Pedro Rodrigues    -    LIP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78D5A970-E692-4A54-9E54-C3CCD3F01D0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SciNeGHE 2010    -    8-10 September 2010    -    Pedro Rodrigues    -    LIP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5ACA923-0A0F-49F7-AA79-5DC97735D3C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B3FC9-A065-4F8F-B3FA-8F31C69FF0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71438"/>
            <a:ext cx="7215188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071563"/>
            <a:ext cx="8858250" cy="5143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SciNeGHE 2010    -    8-10 September 2010    -    Pedro Rodrigues    -    LIP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FC0B3804-DB8F-4CEE-B8D6-DACD06FDB6DE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819400"/>
            <a:ext cx="33147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7652A-B561-4AB2-B552-95DE05328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8D9F2-DA1D-4D97-A198-AA943E457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44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31CA9-CC5A-4A24-A30B-3D63F27C5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8EE02-FB52-49A6-B803-BDAD32949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58649-714F-4BA8-A815-3E681653B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D8F3C-AADD-44E1-8B8D-81AF4C92C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676400"/>
            <a:ext cx="6781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2819400"/>
            <a:ext cx="67818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9EB38BB-6F27-4110-A229-178316BDB0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  <p:sldLayoutId id="214748367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676400"/>
            <a:ext cx="7086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8194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A23E407-2834-48CE-979E-2B3CDD77356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003A"/>
            </a:gs>
            <a:gs pos="50000">
              <a:schemeClr val="accent5">
                <a:lumMod val="75000"/>
              </a:schemeClr>
            </a:gs>
            <a:gs pos="63000">
              <a:srgbClr val="7FC4D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125" y="71438"/>
            <a:ext cx="7215188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5" y="1071563"/>
            <a:ext cx="8858250" cy="5143500"/>
          </a:xfrm>
          <a:prstGeom prst="roundRect">
            <a:avLst>
              <a:gd name="adj" fmla="val 695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356350"/>
            <a:ext cx="7143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SciNeGHE 2010    -    8-10 September 2010    -    Pedro Rodrigues    -    LIP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CEC110-9698-483A-9FA1-D330793FE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pt-PT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pt-PT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265FD9D-ECE9-47CF-AE76-A471C2E2A960}" type="slidenum">
              <a:rPr lang="pt-PT"/>
              <a:pPr/>
              <a:t>‹#›</a:t>
            </a:fld>
            <a:endParaRPr lang="pt-PT"/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PT" sz="2400">
              <a:latin typeface="Times New Roman" pitchFamily="18" charset="0"/>
            </a:endParaRPr>
          </a:p>
        </p:txBody>
      </p:sp>
      <p:sp>
        <p:nvSpPr>
          <p:cNvPr id="1884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PT" sz="2400">
              <a:latin typeface="Times New Roman" pitchFamily="18" charset="0"/>
            </a:endParaRPr>
          </a:p>
        </p:txBody>
      </p:sp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PT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003A"/>
            </a:gs>
            <a:gs pos="50000">
              <a:schemeClr val="accent5">
                <a:lumMod val="75000"/>
              </a:schemeClr>
            </a:gs>
            <a:gs pos="63000">
              <a:srgbClr val="7FC4D7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125" y="71438"/>
            <a:ext cx="7215188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5" y="1071563"/>
            <a:ext cx="8858250" cy="5143500"/>
          </a:xfrm>
          <a:prstGeom prst="roundRect">
            <a:avLst>
              <a:gd name="adj" fmla="val 695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356350"/>
            <a:ext cx="7143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Calibri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1200">
                <a:solidFill>
                  <a:prstClr val="black"/>
                </a:solidFill>
                <a:ea typeface="+mn-ea"/>
                <a:cs typeface="+mn-cs"/>
              </a:rPr>
              <a:t>SciNeGHE 2010    -    8-10 September 2010    -    Pedro Rodrigues    -    LIP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39CEC110-9698-483A-9FA1-D330793FED8E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0.jpeg"/><Relationship Id="rId3" Type="http://schemas.openxmlformats.org/officeDocument/2006/relationships/image" Target="../media/image33.png"/><Relationship Id="rId7" Type="http://schemas.openxmlformats.org/officeDocument/2006/relationships/image" Target="../media/image43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11" Type="http://schemas.openxmlformats.org/officeDocument/2006/relationships/image" Target="../media/image46.wmf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wmf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7.jpeg"/><Relationship Id="rId5" Type="http://schemas.openxmlformats.org/officeDocument/2006/relationships/image" Target="../media/image56.wmf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4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10781"/>
            <a:ext cx="9144001" cy="77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892175"/>
            <a:ext cx="4495800" cy="631825"/>
          </a:xfrm>
        </p:spPr>
        <p:txBody>
          <a:bodyPr/>
          <a:lstStyle/>
          <a:p>
            <a:r>
              <a:rPr lang="pt-PT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SiPMs</a:t>
            </a:r>
            <a:r>
              <a:rPr lang="pt-PT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pt-PT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PT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@ LIP</a:t>
            </a:r>
            <a:endParaRPr lang="en-US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2057400"/>
            <a:ext cx="6324600" cy="685800"/>
          </a:xfrm>
        </p:spPr>
        <p:txBody>
          <a:bodyPr/>
          <a:lstStyle/>
          <a:p>
            <a:pPr algn="l"/>
            <a:r>
              <a:rPr lang="pt-PT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R&amp;D </a:t>
            </a:r>
            <a:r>
              <a:rPr lang="pt-PT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towards</a:t>
            </a:r>
            <a:r>
              <a:rPr lang="pt-PT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l"/>
            <a:r>
              <a:rPr lang="pt-PT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focal </a:t>
            </a:r>
            <a:r>
              <a:rPr lang="pt-PT" dirty="0" err="1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surface</a:t>
            </a:r>
            <a:endParaRPr lang="en-US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5638800"/>
            <a:ext cx="4648200" cy="1066800"/>
          </a:xfrm>
          <a:prstGeom prst="roundRect">
            <a:avLst/>
          </a:prstGeom>
          <a:solidFill>
            <a:srgbClr val="E6E6E6">
              <a:alpha val="6902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8" descr="LipLogo-b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27" y="5791200"/>
            <a:ext cx="110414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1614153" y="5727879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i="0" u="none" strike="noStrike" kern="0" normalizeH="0" baseline="0" noProof="0" dirty="0" smtClean="0"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P. Assis, P. Brogueira, M. Ferreira,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i="0" u="none" strike="noStrike" kern="0" normalizeH="0" baseline="0" noProof="0" dirty="0" smtClean="0"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L. Mendes, M. Pimenta,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i="0" u="none" strike="noStrike" kern="0" normalizeH="0" baseline="0" noProof="0" dirty="0" smtClean="0"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P.</a:t>
            </a:r>
            <a:r>
              <a:rPr kumimoji="0" lang="pt-PT" sz="1600" i="0" u="none" strike="noStrike" kern="0" normalizeH="0" noProof="0" dirty="0" smtClean="0"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Rodrigues, T. </a:t>
            </a:r>
            <a:r>
              <a:rPr kumimoji="0" lang="pt-PT" sz="1600" i="0" u="none" strike="noStrike" kern="0" normalizeH="0" noProof="0" dirty="0" err="1" smtClean="0"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Schweizer</a:t>
            </a:r>
            <a:endParaRPr kumimoji="0" lang="en-US" sz="2400" i="0" u="none" strike="noStrike" kern="0" normalizeH="0" baseline="0" noProof="0" dirty="0">
              <a:solidFill>
                <a:schemeClr val="accent6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RPCs R&amp;D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7115"/>
          <a:stretch>
            <a:fillRect/>
          </a:stretch>
        </p:blipFill>
        <p:spPr bwMode="auto">
          <a:xfrm>
            <a:off x="152400" y="4572000"/>
            <a:ext cx="4095750" cy="20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350" y="1524000"/>
            <a:ext cx="4819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524000"/>
            <a:ext cx="3962401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LIP Coimbra is developing a prototype for RPC for Cosmic Rays:</a:t>
            </a:r>
          </a:p>
          <a:p>
            <a:pPr>
              <a:buFontTx/>
              <a:buChar char="-"/>
            </a:pPr>
            <a:r>
              <a:rPr lang="en-US" dirty="0" smtClean="0"/>
              <a:t>Low gas consumption</a:t>
            </a:r>
          </a:p>
          <a:p>
            <a:pPr>
              <a:buFontTx/>
              <a:buChar char="-"/>
            </a:pPr>
            <a:r>
              <a:rPr lang="en-US" dirty="0" smtClean="0"/>
              <a:t>Low power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Compromise between timing and spatial resolution and field conditions</a:t>
            </a:r>
          </a:p>
          <a:p>
            <a:r>
              <a:rPr lang="en-US" b="1" dirty="0" smtClean="0"/>
              <a:t>Ability to operate autonomously in field conditions to be tested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181600"/>
            <a:ext cx="7772400" cy="1470025"/>
          </a:xfrm>
        </p:spPr>
        <p:txBody>
          <a:bodyPr/>
          <a:lstStyle/>
          <a:p>
            <a:pPr algn="r"/>
            <a:r>
              <a:rPr lang="pt-PT" sz="5400" b="1" spc="100" dirty="0" err="1" smtClean="0">
                <a:ln w="28575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Thank</a:t>
            </a:r>
            <a:r>
              <a:rPr lang="pt-PT" sz="5400" b="1" spc="100" dirty="0" smtClean="0">
                <a:ln w="28575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pt-PT" sz="5400" b="1" spc="100" dirty="0" err="1" smtClean="0">
                <a:ln w="28575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you</a:t>
            </a:r>
            <a:endParaRPr lang="en-US" sz="1600" b="1" spc="100" dirty="0">
              <a:ln w="28575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2057400"/>
            <a:ext cx="6502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err="1" smtClean="0"/>
              <a:t>SiPMs</a:t>
            </a:r>
            <a:r>
              <a:rPr lang="pt-PT" sz="2800" dirty="0" smtClean="0"/>
              <a:t> are </a:t>
            </a:r>
            <a:r>
              <a:rPr lang="pt-PT" sz="2800" dirty="0" err="1" smtClean="0"/>
              <a:t>getting</a:t>
            </a:r>
            <a:r>
              <a:rPr lang="pt-PT" sz="2800" dirty="0" smtClean="0"/>
              <a:t> </a:t>
            </a:r>
            <a:r>
              <a:rPr lang="pt-PT" sz="2800" dirty="0" err="1" smtClean="0"/>
              <a:t>better</a:t>
            </a:r>
            <a:r>
              <a:rPr lang="pt-PT" sz="2800" dirty="0" smtClean="0"/>
              <a:t> </a:t>
            </a:r>
            <a:r>
              <a:rPr lang="pt-PT" sz="2800" dirty="0" err="1" smtClean="0"/>
              <a:t>and</a:t>
            </a:r>
            <a:r>
              <a:rPr lang="pt-PT" sz="2800" dirty="0" smtClean="0"/>
              <a:t> </a:t>
            </a:r>
            <a:r>
              <a:rPr lang="pt-PT" sz="2800" dirty="0" err="1" smtClean="0"/>
              <a:t>cheaper</a:t>
            </a:r>
            <a:r>
              <a:rPr lang="en-US" sz="2800" dirty="0" smtClean="0"/>
              <a:t>…</a:t>
            </a:r>
          </a:p>
          <a:p>
            <a:pPr algn="r"/>
            <a:r>
              <a:rPr lang="pt-PT" sz="2800" dirty="0" smtClean="0"/>
              <a:t>… R&amp;D </a:t>
            </a:r>
            <a:r>
              <a:rPr lang="pt-PT" sz="2800" dirty="0" err="1" smtClean="0"/>
              <a:t>programmes</a:t>
            </a:r>
            <a:r>
              <a:rPr lang="pt-PT" sz="2800" dirty="0" smtClean="0"/>
              <a:t> </a:t>
            </a:r>
            <a:r>
              <a:rPr lang="pt-PT" sz="2800" dirty="0" err="1" smtClean="0"/>
              <a:t>starting</a:t>
            </a:r>
            <a:endParaRPr lang="pt-P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152400" y="3810000"/>
            <a:ext cx="8839200" cy="2971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RPCs</a:t>
            </a:r>
            <a:r>
              <a:rPr lang="pt-PT" dirty="0" smtClean="0"/>
              <a:t> - </a:t>
            </a:r>
            <a:r>
              <a:rPr lang="pt-PT" dirty="0" err="1" smtClean="0"/>
              <a:t>measure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arrival</a:t>
            </a:r>
            <a:r>
              <a:rPr lang="pt-PT" dirty="0" smtClean="0"/>
              <a:t> </a:t>
            </a:r>
            <a:r>
              <a:rPr lang="pt-PT" dirty="0" err="1" smtClean="0"/>
              <a:t>times</a:t>
            </a:r>
            <a:endParaRPr lang="pt-PT" dirty="0" smtClean="0"/>
          </a:p>
        </p:txBody>
      </p:sp>
      <p:sp>
        <p:nvSpPr>
          <p:cNvPr id="58371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PT" smtClean="0">
                <a:latin typeface="Times New Roman" pitchFamily="18" charset="0"/>
              </a:rPr>
              <a:t>L. Cazón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58373" name="Content Placeholder 2"/>
          <p:cNvSpPr txBox="1">
            <a:spLocks/>
          </p:cNvSpPr>
          <p:nvPr/>
        </p:nvSpPr>
        <p:spPr bwMode="auto">
          <a:xfrm>
            <a:off x="228600" y="1219200"/>
            <a:ext cx="8752320" cy="2057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25471" rIns="0" bIns="0"/>
          <a:lstStyle/>
          <a:p>
            <a:pPr marL="311045" indent="-311045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en-GB" b="1" dirty="0">
                <a:solidFill>
                  <a:schemeClr val="tx1"/>
                </a:solidFill>
              </a:rPr>
              <a:t>Resistive Plate </a:t>
            </a:r>
            <a:r>
              <a:rPr lang="en-GB" b="1" dirty="0" smtClean="0">
                <a:solidFill>
                  <a:schemeClr val="tx1"/>
                </a:solidFill>
              </a:rPr>
              <a:t>Chambers: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gas detectors made with </a:t>
            </a:r>
            <a:r>
              <a:rPr lang="en-GB" dirty="0" err="1">
                <a:solidFill>
                  <a:schemeClr val="tx1"/>
                </a:solidFill>
              </a:rPr>
              <a:t>paralel</a:t>
            </a:r>
            <a:r>
              <a:rPr lang="en-GB" dirty="0">
                <a:solidFill>
                  <a:schemeClr val="tx1"/>
                </a:solidFill>
              </a:rPr>
              <a:t> plates.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one </a:t>
            </a:r>
            <a:r>
              <a:rPr lang="en-GB" dirty="0">
                <a:solidFill>
                  <a:schemeClr val="tx1"/>
                </a:solidFill>
              </a:rPr>
              <a:t>of the electrodes has a high resistivity to avoid sparks.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Plates </a:t>
            </a:r>
            <a:r>
              <a:rPr lang="en-GB" dirty="0">
                <a:solidFill>
                  <a:schemeClr val="tx1"/>
                </a:solidFill>
              </a:rPr>
              <a:t>can be very close together (~mm).</a:t>
            </a:r>
          </a:p>
          <a:p>
            <a:pPr marL="311045" indent="-311045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en-GB" dirty="0" smtClean="0">
                <a:solidFill>
                  <a:schemeClr val="tx1"/>
                </a:solidFill>
              </a:rPr>
              <a:t>Outstanding </a:t>
            </a:r>
            <a:r>
              <a:rPr lang="en-GB" dirty="0">
                <a:solidFill>
                  <a:schemeClr val="tx1"/>
                </a:solidFill>
              </a:rPr>
              <a:t>time resolution (</a:t>
            </a:r>
            <a:r>
              <a:rPr lang="en-GB" b="1" dirty="0">
                <a:solidFill>
                  <a:schemeClr val="tx1"/>
                </a:solidFill>
              </a:rPr>
              <a:t>50 </a:t>
            </a:r>
            <a:r>
              <a:rPr lang="en-GB" b="1" dirty="0" err="1">
                <a:solidFill>
                  <a:schemeClr val="tx1"/>
                </a:solidFill>
              </a:rPr>
              <a:t>ps</a:t>
            </a:r>
            <a:r>
              <a:rPr lang="en-GB" dirty="0">
                <a:solidFill>
                  <a:schemeClr val="tx1"/>
                </a:solidFill>
              </a:rPr>
              <a:t>) – the standard technique today for large-area time-of-flight measurements on relativistic particles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b="1" dirty="0">
              <a:solidFill>
                <a:schemeClr val="tx1"/>
              </a:solidFill>
            </a:endParaRPr>
          </a:p>
          <a:p>
            <a:pPr marL="311045" indent="-311045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en-GB" dirty="0" smtClean="0"/>
              <a:t>Good spatial resolution: Depends on reading electrodes geometry</a:t>
            </a:r>
            <a:endParaRPr lang="en-GB" dirty="0"/>
          </a:p>
          <a:p>
            <a:pPr marL="311045" indent="-311045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</a:pPr>
            <a:endParaRPr lang="en-GB" dirty="0"/>
          </a:p>
          <a:p>
            <a:pPr marL="311045" indent="-311045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</a:pPr>
            <a:endParaRPr lang="en-GB" dirty="0"/>
          </a:p>
          <a:p>
            <a:pPr marL="311045" indent="-311045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en-GB" dirty="0"/>
              <a:t> </a:t>
            </a:r>
          </a:p>
          <a:p>
            <a:pPr marL="311045" indent="-311045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</a:pPr>
            <a:endParaRPr lang="en-GB" dirty="0"/>
          </a:p>
          <a:p>
            <a:pPr marL="311045" indent="-311045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</a:pPr>
            <a:endParaRPr lang="en-GB" dirty="0"/>
          </a:p>
          <a:p>
            <a:pPr marL="311045" indent="-311045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</a:pPr>
            <a:r>
              <a:rPr lang="en-GB" dirty="0"/>
              <a:t>	</a:t>
            </a:r>
          </a:p>
          <a:p>
            <a:pPr marL="311045" indent="-311045">
              <a:lnSpc>
                <a:spcPct val="93000"/>
              </a:lnSpc>
              <a:spcAft>
                <a:spcPts val="1293"/>
              </a:spcAft>
              <a:buClr>
                <a:srgbClr val="000000"/>
              </a:buClr>
              <a:buSzPct val="100000"/>
            </a:pPr>
            <a:endParaRPr lang="en-GB" dirty="0"/>
          </a:p>
        </p:txBody>
      </p:sp>
      <p:sp>
        <p:nvSpPr>
          <p:cNvPr id="58374" name="Rectangle 19"/>
          <p:cNvSpPr>
            <a:spLocks noChangeArrowheads="1"/>
          </p:cNvSpPr>
          <p:nvPr/>
        </p:nvSpPr>
        <p:spPr bwMode="auto">
          <a:xfrm>
            <a:off x="4920481" y="4582561"/>
            <a:ext cx="761760" cy="76328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t-PT"/>
          </a:p>
        </p:txBody>
      </p:sp>
      <p:sp>
        <p:nvSpPr>
          <p:cNvPr id="58375" name="Rectangle 19"/>
          <p:cNvSpPr>
            <a:spLocks noChangeArrowheads="1"/>
          </p:cNvSpPr>
          <p:nvPr/>
        </p:nvSpPr>
        <p:spPr bwMode="auto">
          <a:xfrm>
            <a:off x="3788641" y="5890218"/>
            <a:ext cx="761760" cy="74888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t-PT"/>
          </a:p>
        </p:txBody>
      </p:sp>
      <p:sp>
        <p:nvSpPr>
          <p:cNvPr id="58376" name="Rectangle 19"/>
          <p:cNvSpPr>
            <a:spLocks noChangeArrowheads="1"/>
          </p:cNvSpPr>
          <p:nvPr/>
        </p:nvSpPr>
        <p:spPr bwMode="auto">
          <a:xfrm>
            <a:off x="4963681" y="5890218"/>
            <a:ext cx="761760" cy="74888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t-PT"/>
          </a:p>
        </p:txBody>
      </p:sp>
      <p:sp>
        <p:nvSpPr>
          <p:cNvPr id="58377" name="Rectangle 19"/>
          <p:cNvSpPr>
            <a:spLocks noChangeArrowheads="1"/>
          </p:cNvSpPr>
          <p:nvPr/>
        </p:nvSpPr>
        <p:spPr bwMode="auto">
          <a:xfrm>
            <a:off x="2700001" y="5890218"/>
            <a:ext cx="761760" cy="74888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pt-PT"/>
          </a:p>
        </p:txBody>
      </p:sp>
      <p:sp>
        <p:nvSpPr>
          <p:cNvPr id="58378" name="Text Box 31"/>
          <p:cNvSpPr txBox="1">
            <a:spLocks noChangeArrowheads="1"/>
          </p:cNvSpPr>
          <p:nvPr/>
        </p:nvSpPr>
        <p:spPr bwMode="auto">
          <a:xfrm>
            <a:off x="2939041" y="6423075"/>
            <a:ext cx="1303005" cy="33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r>
              <a:rPr lang="pt-PT" sz="1600" dirty="0" err="1">
                <a:solidFill>
                  <a:schemeClr val="tx1"/>
                </a:solidFill>
              </a:rPr>
              <a:t>Pickup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cells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381" name="Rectangle 7"/>
          <p:cNvSpPr>
            <a:spLocks noChangeArrowheads="1"/>
          </p:cNvSpPr>
          <p:nvPr/>
        </p:nvSpPr>
        <p:spPr bwMode="auto">
          <a:xfrm>
            <a:off x="2723438" y="5499375"/>
            <a:ext cx="2971811" cy="228609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PT" b="1" dirty="0" err="1">
                <a:solidFill>
                  <a:srgbClr val="FFFF99"/>
                </a:solidFill>
              </a:rPr>
              <a:t>Resistive</a:t>
            </a:r>
            <a:r>
              <a:rPr lang="pt-PT" b="1" dirty="0">
                <a:solidFill>
                  <a:srgbClr val="FFFF99"/>
                </a:solidFill>
              </a:rPr>
              <a:t> </a:t>
            </a:r>
            <a:r>
              <a:rPr lang="pt-PT" b="1" dirty="0" err="1">
                <a:solidFill>
                  <a:srgbClr val="FFFF99"/>
                </a:solidFill>
              </a:rPr>
              <a:t>electrode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58382" name="Rectangle 8"/>
          <p:cNvSpPr>
            <a:spLocks noChangeArrowheads="1"/>
          </p:cNvSpPr>
          <p:nvPr/>
        </p:nvSpPr>
        <p:spPr bwMode="auto">
          <a:xfrm>
            <a:off x="2723438" y="4813548"/>
            <a:ext cx="2971811" cy="304812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PT" b="1" dirty="0" err="1">
                <a:solidFill>
                  <a:srgbClr val="FFFF99"/>
                </a:solidFill>
              </a:rPr>
              <a:t>Resistive</a:t>
            </a:r>
            <a:r>
              <a:rPr lang="pt-PT" b="1" dirty="0">
                <a:solidFill>
                  <a:srgbClr val="FFFF99"/>
                </a:solidFill>
              </a:rPr>
              <a:t> </a:t>
            </a:r>
            <a:r>
              <a:rPr lang="pt-PT" b="1" dirty="0" err="1">
                <a:solidFill>
                  <a:srgbClr val="FFFF99"/>
                </a:solidFill>
              </a:rPr>
              <a:t>electrode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58383" name="Rectangle 9"/>
          <p:cNvSpPr>
            <a:spLocks noChangeArrowheads="1"/>
          </p:cNvSpPr>
          <p:nvPr/>
        </p:nvSpPr>
        <p:spPr bwMode="auto">
          <a:xfrm>
            <a:off x="2742488" y="5118360"/>
            <a:ext cx="2971811" cy="3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1000" dirty="0" err="1"/>
              <a:t>Gas</a:t>
            </a:r>
            <a:r>
              <a:rPr lang="pt-PT" sz="1000" dirty="0"/>
              <a:t> </a:t>
            </a:r>
            <a:r>
              <a:rPr lang="pt-PT" sz="1000" dirty="0" err="1"/>
              <a:t>gap</a:t>
            </a:r>
            <a:endParaRPr lang="pt-PT" sz="1000" dirty="0"/>
          </a:p>
          <a:p>
            <a:pPr algn="ctr"/>
            <a:r>
              <a:rPr lang="pt-PT" sz="1000" dirty="0"/>
              <a:t> </a:t>
            </a:r>
            <a:r>
              <a:rPr lang="pt-PT" sz="1000" dirty="0" err="1"/>
              <a:t>~mm</a:t>
            </a:r>
            <a:endParaRPr lang="en-US" sz="1000" dirty="0"/>
          </a:p>
        </p:txBody>
      </p:sp>
      <p:sp>
        <p:nvSpPr>
          <p:cNvPr id="58384" name="Rectangle 10"/>
          <p:cNvSpPr>
            <a:spLocks noChangeArrowheads="1"/>
          </p:cNvSpPr>
          <p:nvPr/>
        </p:nvSpPr>
        <p:spPr bwMode="auto">
          <a:xfrm>
            <a:off x="2723438" y="5727984"/>
            <a:ext cx="2971811" cy="746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8385" name="Rectangle 11"/>
          <p:cNvSpPr>
            <a:spLocks noChangeArrowheads="1"/>
          </p:cNvSpPr>
          <p:nvPr/>
        </p:nvSpPr>
        <p:spPr bwMode="auto">
          <a:xfrm>
            <a:off x="2723438" y="4737346"/>
            <a:ext cx="2971811" cy="74615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8386" name="Line 12"/>
          <p:cNvSpPr>
            <a:spLocks noChangeShapeType="1"/>
          </p:cNvSpPr>
          <p:nvPr/>
        </p:nvSpPr>
        <p:spPr bwMode="auto">
          <a:xfrm flipH="1">
            <a:off x="5695249" y="4813548"/>
            <a:ext cx="5334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7" name="Line 13"/>
          <p:cNvSpPr>
            <a:spLocks noChangeShapeType="1"/>
          </p:cNvSpPr>
          <p:nvPr/>
        </p:nvSpPr>
        <p:spPr bwMode="auto">
          <a:xfrm flipH="1">
            <a:off x="5695249" y="4813548"/>
            <a:ext cx="533402" cy="9906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Text Box 14"/>
          <p:cNvSpPr txBox="1">
            <a:spLocks noChangeArrowheads="1"/>
          </p:cNvSpPr>
          <p:nvPr/>
        </p:nvSpPr>
        <p:spPr bwMode="auto">
          <a:xfrm>
            <a:off x="6276276" y="4040406"/>
            <a:ext cx="26276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dirty="0" err="1">
                <a:solidFill>
                  <a:schemeClr val="tx1"/>
                </a:solidFill>
              </a:rPr>
              <a:t>Medium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resistivity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layer</a:t>
            </a:r>
            <a:endParaRPr lang="pt-PT" sz="1600" dirty="0">
              <a:solidFill>
                <a:schemeClr val="tx1"/>
              </a:solidFill>
            </a:endParaRPr>
          </a:p>
          <a:p>
            <a:r>
              <a:rPr lang="pt-PT" sz="1600" dirty="0">
                <a:solidFill>
                  <a:schemeClr val="tx1"/>
                </a:solidFill>
              </a:rPr>
              <a:t>(e.g. </a:t>
            </a:r>
            <a:r>
              <a:rPr lang="pt-PT" sz="1600" dirty="0" err="1">
                <a:solidFill>
                  <a:schemeClr val="tx1"/>
                </a:solidFill>
              </a:rPr>
              <a:t>Graphite</a:t>
            </a:r>
            <a:r>
              <a:rPr lang="pt-PT" sz="1600" dirty="0">
                <a:solidFill>
                  <a:schemeClr val="tx1"/>
                </a:solidFill>
              </a:rPr>
              <a:t>)</a:t>
            </a:r>
          </a:p>
          <a:p>
            <a:r>
              <a:rPr lang="pt-PT" sz="1600" dirty="0" err="1">
                <a:solidFill>
                  <a:schemeClr val="tx1"/>
                </a:solidFill>
              </a:rPr>
              <a:t>transparent</a:t>
            </a:r>
            <a:r>
              <a:rPr lang="pt-PT" sz="1600" dirty="0">
                <a:solidFill>
                  <a:schemeClr val="tx1"/>
                </a:solidFill>
              </a:rPr>
              <a:t> to </a:t>
            </a:r>
            <a:r>
              <a:rPr lang="pt-PT" sz="1600" dirty="0" err="1">
                <a:solidFill>
                  <a:schemeClr val="tx1"/>
                </a:solidFill>
              </a:rPr>
              <a:t>the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induced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</a:p>
          <a:p>
            <a:r>
              <a:rPr lang="pt-PT" sz="1600" dirty="0" err="1">
                <a:solidFill>
                  <a:schemeClr val="tx1"/>
                </a:solidFill>
              </a:rPr>
              <a:t>signals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389" name="Rectangle 15"/>
          <p:cNvSpPr>
            <a:spLocks noChangeArrowheads="1"/>
          </p:cNvSpPr>
          <p:nvPr/>
        </p:nvSpPr>
        <p:spPr bwMode="auto">
          <a:xfrm>
            <a:off x="2723438" y="4661143"/>
            <a:ext cx="2971811" cy="76203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8390" name="Rectangle 16"/>
          <p:cNvSpPr>
            <a:spLocks noChangeArrowheads="1"/>
          </p:cNvSpPr>
          <p:nvPr/>
        </p:nvSpPr>
        <p:spPr bwMode="auto">
          <a:xfrm>
            <a:off x="2723438" y="5804187"/>
            <a:ext cx="2971811" cy="76203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8391" name="Rectangle 17"/>
          <p:cNvSpPr>
            <a:spLocks noChangeArrowheads="1"/>
          </p:cNvSpPr>
          <p:nvPr/>
        </p:nvSpPr>
        <p:spPr bwMode="auto">
          <a:xfrm>
            <a:off x="2742488" y="4584940"/>
            <a:ext cx="762003" cy="76203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8392" name="Rectangle 19"/>
          <p:cNvSpPr>
            <a:spLocks noChangeArrowheads="1"/>
          </p:cNvSpPr>
          <p:nvPr/>
        </p:nvSpPr>
        <p:spPr bwMode="auto">
          <a:xfrm>
            <a:off x="3788655" y="4584940"/>
            <a:ext cx="762003" cy="76203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8393" name="Line 23"/>
          <p:cNvSpPr>
            <a:spLocks noChangeShapeType="1"/>
          </p:cNvSpPr>
          <p:nvPr/>
        </p:nvSpPr>
        <p:spPr bwMode="auto">
          <a:xfrm>
            <a:off x="2190036" y="4661143"/>
            <a:ext cx="5334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Line 24"/>
          <p:cNvSpPr>
            <a:spLocks noChangeShapeType="1"/>
          </p:cNvSpPr>
          <p:nvPr/>
        </p:nvSpPr>
        <p:spPr bwMode="auto">
          <a:xfrm>
            <a:off x="2190036" y="4661143"/>
            <a:ext cx="685803" cy="1143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95" name="Text Box 25"/>
          <p:cNvSpPr txBox="1">
            <a:spLocks noChangeArrowheads="1"/>
          </p:cNvSpPr>
          <p:nvPr/>
        </p:nvSpPr>
        <p:spPr bwMode="auto">
          <a:xfrm>
            <a:off x="205427" y="4434121"/>
            <a:ext cx="2004373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pt-PT" sz="1600" dirty="0" err="1">
                <a:solidFill>
                  <a:schemeClr val="tx1"/>
                </a:solidFill>
              </a:rPr>
              <a:t>High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resistivity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layer</a:t>
            </a:r>
            <a:endParaRPr lang="pt-PT" sz="1600" dirty="0">
              <a:solidFill>
                <a:schemeClr val="tx1"/>
              </a:solidFill>
            </a:endParaRPr>
          </a:p>
          <a:p>
            <a:r>
              <a:rPr lang="pt-PT" sz="1600" dirty="0">
                <a:solidFill>
                  <a:schemeClr val="tx1"/>
                </a:solidFill>
              </a:rPr>
              <a:t>(e.g. PET)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396" name="Line 29"/>
          <p:cNvSpPr>
            <a:spLocks noChangeShapeType="1"/>
          </p:cNvSpPr>
          <p:nvPr/>
        </p:nvSpPr>
        <p:spPr bwMode="auto">
          <a:xfrm flipH="1">
            <a:off x="3396541" y="4203925"/>
            <a:ext cx="130175" cy="1952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8397" name="Line 30"/>
          <p:cNvSpPr>
            <a:spLocks noChangeShapeType="1"/>
          </p:cNvSpPr>
          <p:nvPr/>
        </p:nvSpPr>
        <p:spPr bwMode="auto">
          <a:xfrm>
            <a:off x="3918830" y="4203925"/>
            <a:ext cx="195263" cy="261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8398" name="Text Box 31"/>
          <p:cNvSpPr txBox="1">
            <a:spLocks noChangeArrowheads="1"/>
          </p:cNvSpPr>
          <p:nvPr/>
        </p:nvSpPr>
        <p:spPr bwMode="auto">
          <a:xfrm>
            <a:off x="2939339" y="3876887"/>
            <a:ext cx="131989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pt-PT" sz="1600" dirty="0" err="1">
                <a:solidFill>
                  <a:schemeClr val="tx1"/>
                </a:solidFill>
              </a:rPr>
              <a:t>Pickup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cells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399" name="Line 32"/>
          <p:cNvSpPr>
            <a:spLocks noChangeShapeType="1"/>
          </p:cNvSpPr>
          <p:nvPr/>
        </p:nvSpPr>
        <p:spPr bwMode="auto">
          <a:xfrm flipH="1" flipV="1">
            <a:off x="3266365" y="6097886"/>
            <a:ext cx="65088" cy="32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8400" name="Text Box 33"/>
          <p:cNvSpPr txBox="1">
            <a:spLocks noChangeArrowheads="1"/>
          </p:cNvSpPr>
          <p:nvPr/>
        </p:nvSpPr>
        <p:spPr bwMode="auto">
          <a:xfrm>
            <a:off x="1351833" y="3991191"/>
            <a:ext cx="585715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pt-PT" sz="1600" dirty="0">
                <a:solidFill>
                  <a:schemeClr val="tx1"/>
                </a:solidFill>
              </a:rPr>
              <a:t>+HV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401" name="Text Box 34"/>
          <p:cNvSpPr txBox="1">
            <a:spLocks noChangeArrowheads="1"/>
          </p:cNvSpPr>
          <p:nvPr/>
        </p:nvSpPr>
        <p:spPr bwMode="auto">
          <a:xfrm>
            <a:off x="1380408" y="6151863"/>
            <a:ext cx="534418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pt-PT" sz="1600" dirty="0">
                <a:solidFill>
                  <a:schemeClr val="tx1"/>
                </a:solidFill>
              </a:rPr>
              <a:t>-HV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402" name="Arc 36"/>
          <p:cNvSpPr>
            <a:spLocks/>
          </p:cNvSpPr>
          <p:nvPr/>
        </p:nvSpPr>
        <p:spPr bwMode="auto">
          <a:xfrm flipV="1">
            <a:off x="3104439" y="5123111"/>
            <a:ext cx="181822" cy="3715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8403" name="Arc 37"/>
          <p:cNvSpPr>
            <a:spLocks/>
          </p:cNvSpPr>
          <p:nvPr/>
        </p:nvSpPr>
        <p:spPr bwMode="auto">
          <a:xfrm flipH="1" flipV="1">
            <a:off x="2952039" y="5123111"/>
            <a:ext cx="181822" cy="3715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8404" name="Line 40"/>
          <p:cNvSpPr>
            <a:spLocks noChangeShapeType="1"/>
          </p:cNvSpPr>
          <p:nvPr/>
        </p:nvSpPr>
        <p:spPr bwMode="auto">
          <a:xfrm flipV="1">
            <a:off x="2571038" y="4183286"/>
            <a:ext cx="0" cy="5540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8405" name="Line 41"/>
          <p:cNvSpPr>
            <a:spLocks noChangeShapeType="1"/>
          </p:cNvSpPr>
          <p:nvPr/>
        </p:nvSpPr>
        <p:spPr bwMode="auto">
          <a:xfrm flipH="1">
            <a:off x="1956673" y="4183286"/>
            <a:ext cx="60960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8406" name="Line 42"/>
          <p:cNvSpPr>
            <a:spLocks noChangeShapeType="1"/>
          </p:cNvSpPr>
          <p:nvPr/>
        </p:nvSpPr>
        <p:spPr bwMode="auto">
          <a:xfrm flipH="1">
            <a:off x="2571038" y="4737346"/>
            <a:ext cx="15240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8407" name="Line 44"/>
          <p:cNvSpPr>
            <a:spLocks noChangeShapeType="1"/>
          </p:cNvSpPr>
          <p:nvPr/>
        </p:nvSpPr>
        <p:spPr bwMode="auto">
          <a:xfrm>
            <a:off x="2571038" y="5804187"/>
            <a:ext cx="0" cy="5397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8408" name="Line 45"/>
          <p:cNvSpPr>
            <a:spLocks noChangeShapeType="1"/>
          </p:cNvSpPr>
          <p:nvPr/>
        </p:nvSpPr>
        <p:spPr bwMode="auto">
          <a:xfrm flipH="1" flipV="1">
            <a:off x="1956673" y="6343958"/>
            <a:ext cx="60960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8409" name="Line 46"/>
          <p:cNvSpPr>
            <a:spLocks noChangeShapeType="1"/>
          </p:cNvSpPr>
          <p:nvPr/>
        </p:nvSpPr>
        <p:spPr bwMode="auto">
          <a:xfrm flipH="1" flipV="1">
            <a:off x="2571038" y="5804187"/>
            <a:ext cx="15240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8410" name="Line 50"/>
          <p:cNvSpPr>
            <a:spLocks noChangeShapeType="1"/>
          </p:cNvSpPr>
          <p:nvPr/>
        </p:nvSpPr>
        <p:spPr bwMode="auto">
          <a:xfrm flipH="1" flipV="1">
            <a:off x="5196772" y="5696233"/>
            <a:ext cx="1008066" cy="7207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8411" name="Text Box 51"/>
          <p:cNvSpPr txBox="1">
            <a:spLocks noChangeArrowheads="1"/>
          </p:cNvSpPr>
          <p:nvPr/>
        </p:nvSpPr>
        <p:spPr bwMode="auto">
          <a:xfrm>
            <a:off x="6315964" y="6051847"/>
            <a:ext cx="20185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600" dirty="0" err="1">
                <a:solidFill>
                  <a:schemeClr val="tx1"/>
                </a:solidFill>
              </a:rPr>
              <a:t>Resistive</a:t>
            </a:r>
            <a:r>
              <a:rPr lang="pt-PT" sz="1600" dirty="0">
                <a:solidFill>
                  <a:schemeClr val="tx1"/>
                </a:solidFill>
              </a:rPr>
              <a:t> </a:t>
            </a:r>
            <a:r>
              <a:rPr lang="pt-PT" sz="1600" dirty="0" err="1">
                <a:solidFill>
                  <a:schemeClr val="tx1"/>
                </a:solidFill>
              </a:rPr>
              <a:t>electrodes</a:t>
            </a:r>
            <a:endParaRPr lang="pt-PT" sz="1600" dirty="0">
              <a:solidFill>
                <a:schemeClr val="tx1"/>
              </a:solidFill>
            </a:endParaRPr>
          </a:p>
          <a:p>
            <a:r>
              <a:rPr lang="pt-PT" sz="1600" dirty="0">
                <a:solidFill>
                  <a:schemeClr val="tx1"/>
                </a:solidFill>
              </a:rPr>
              <a:t>(e.g. </a:t>
            </a:r>
            <a:r>
              <a:rPr lang="pt-PT" sz="1600" dirty="0" err="1">
                <a:solidFill>
                  <a:schemeClr val="tx1"/>
                </a:solidFill>
              </a:rPr>
              <a:t>glass</a:t>
            </a:r>
            <a:r>
              <a:rPr lang="pt-PT" sz="1600" dirty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412" name="Line 52"/>
          <p:cNvSpPr>
            <a:spLocks noChangeShapeType="1"/>
          </p:cNvSpPr>
          <p:nvPr/>
        </p:nvSpPr>
        <p:spPr bwMode="auto">
          <a:xfrm flipH="1" flipV="1">
            <a:off x="5628574" y="5048508"/>
            <a:ext cx="576265" cy="1368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cxnSp>
        <p:nvCxnSpPr>
          <p:cNvPr id="58380" name="Straight Arrow Connector 52"/>
          <p:cNvCxnSpPr>
            <a:cxnSpLocks noChangeShapeType="1"/>
          </p:cNvCxnSpPr>
          <p:nvPr/>
        </p:nvCxnSpPr>
        <p:spPr bwMode="auto">
          <a:xfrm rot="5400000">
            <a:off x="3788520" y="4463101"/>
            <a:ext cx="2285520" cy="137232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PCB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7850187" cy="5651500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  <a:ln/>
        </p:spPr>
        <p:txBody>
          <a:bodyPr anchor="ctr"/>
          <a:lstStyle/>
          <a:p>
            <a:r>
              <a:rPr lang="en-US" sz="2800" b="1"/>
              <a:t>ERC </a:t>
            </a:r>
            <a:r>
              <a:rPr lang="en-US" sz="2400" b="1"/>
              <a:t>Prototype</a:t>
            </a:r>
            <a:r>
              <a:rPr lang="en-US" sz="2800" b="1"/>
              <a:t> Board Status and Plans</a:t>
            </a:r>
            <a:endParaRPr lang="pt-PT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121"/>
          <p:cNvSpPr>
            <a:spLocks noChangeArrowheads="1"/>
          </p:cNvSpPr>
          <p:nvPr/>
        </p:nvSpPr>
        <p:spPr bwMode="auto">
          <a:xfrm>
            <a:off x="1689100" y="1317625"/>
            <a:ext cx="2452688" cy="2305050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55" name="Rectangle 122"/>
          <p:cNvSpPr>
            <a:spLocks noChangeArrowheads="1"/>
          </p:cNvSpPr>
          <p:nvPr/>
        </p:nvSpPr>
        <p:spPr bwMode="auto">
          <a:xfrm>
            <a:off x="2913063" y="1317625"/>
            <a:ext cx="2452687" cy="2305050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56" name="Rectangle 123"/>
          <p:cNvSpPr>
            <a:spLocks noChangeArrowheads="1"/>
          </p:cNvSpPr>
          <p:nvPr/>
        </p:nvSpPr>
        <p:spPr bwMode="auto">
          <a:xfrm>
            <a:off x="1689100" y="2470150"/>
            <a:ext cx="2452688" cy="2305050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124"/>
          <p:cNvSpPr>
            <a:spLocks noChangeArrowheads="1"/>
          </p:cNvSpPr>
          <p:nvPr/>
        </p:nvSpPr>
        <p:spPr bwMode="auto">
          <a:xfrm>
            <a:off x="2914650" y="2470150"/>
            <a:ext cx="2452688" cy="2305050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125"/>
          <p:cNvSpPr>
            <a:spLocks noChangeArrowheads="1"/>
          </p:cNvSpPr>
          <p:nvPr/>
        </p:nvSpPr>
        <p:spPr bwMode="auto">
          <a:xfrm>
            <a:off x="1692275" y="1317625"/>
            <a:ext cx="1227138" cy="1152525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Text Box 126"/>
          <p:cNvSpPr txBox="1">
            <a:spLocks noChangeArrowheads="1"/>
          </p:cNvSpPr>
          <p:nvPr/>
        </p:nvSpPr>
        <p:spPr bwMode="auto">
          <a:xfrm>
            <a:off x="5653088" y="5062538"/>
            <a:ext cx="3168650" cy="1071562"/>
          </a:xfrm>
          <a:prstGeom prst="rect">
            <a:avLst/>
          </a:prstGeom>
          <a:solidFill>
            <a:srgbClr val="FFFF6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36 864 channels (20 x 20 SiPM arrays)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Surface area = 94 cm x 94 cm ~ 1 m</a:t>
            </a:r>
            <a:r>
              <a:rPr lang="en-US" sz="1400" kern="1200" baseline="30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9 AMC cards required for L2 trigger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 AMC card required for L3 trigger</a:t>
            </a:r>
          </a:p>
        </p:txBody>
      </p:sp>
      <p:pic>
        <p:nvPicPr>
          <p:cNvPr id="49160" name="Picture 127" descr="sp-s4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389063"/>
            <a:ext cx="20161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28" descr="sp-s4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5313363"/>
            <a:ext cx="20161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Line 130"/>
          <p:cNvSpPr>
            <a:spLocks noChangeShapeType="1"/>
          </p:cNvSpPr>
          <p:nvPr/>
        </p:nvSpPr>
        <p:spPr bwMode="auto">
          <a:xfrm flipH="1">
            <a:off x="612775" y="2254250"/>
            <a:ext cx="0" cy="316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Line 131"/>
          <p:cNvSpPr>
            <a:spLocks noChangeShapeType="1"/>
          </p:cNvSpPr>
          <p:nvPr/>
        </p:nvSpPr>
        <p:spPr bwMode="auto">
          <a:xfrm flipH="1">
            <a:off x="971550" y="455771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Line 132"/>
          <p:cNvSpPr>
            <a:spLocks noChangeShapeType="1"/>
          </p:cNvSpPr>
          <p:nvPr/>
        </p:nvSpPr>
        <p:spPr bwMode="auto">
          <a:xfrm flipH="1">
            <a:off x="827088" y="3405188"/>
            <a:ext cx="1587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Text Box 133"/>
          <p:cNvSpPr txBox="1">
            <a:spLocks noChangeArrowheads="1"/>
          </p:cNvSpPr>
          <p:nvPr/>
        </p:nvSpPr>
        <p:spPr bwMode="auto">
          <a:xfrm>
            <a:off x="863600" y="1268413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AMC L2</a:t>
            </a:r>
          </a:p>
        </p:txBody>
      </p:sp>
      <p:sp>
        <p:nvSpPr>
          <p:cNvPr id="49166" name="Text Box 134"/>
          <p:cNvSpPr txBox="1">
            <a:spLocks noChangeArrowheads="1"/>
          </p:cNvSpPr>
          <p:nvPr/>
        </p:nvSpPr>
        <p:spPr bwMode="auto">
          <a:xfrm>
            <a:off x="1044575" y="506253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AMC L3</a:t>
            </a:r>
          </a:p>
        </p:txBody>
      </p:sp>
      <p:pic>
        <p:nvPicPr>
          <p:cNvPr id="49167" name="Picture 135" descr="sp-s4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694113"/>
            <a:ext cx="20161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8" name="Rectangle 136"/>
          <p:cNvSpPr>
            <a:spLocks/>
          </p:cNvSpPr>
          <p:nvPr/>
        </p:nvSpPr>
        <p:spPr bwMode="auto">
          <a:xfrm>
            <a:off x="1000125" y="71438"/>
            <a:ext cx="721518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Off-Detector DAQ Organization</a:t>
            </a:r>
          </a:p>
        </p:txBody>
      </p:sp>
      <p:sp>
        <p:nvSpPr>
          <p:cNvPr id="49169" name="Text Box 137"/>
          <p:cNvSpPr txBox="1">
            <a:spLocks noChangeArrowheads="1"/>
          </p:cNvSpPr>
          <p:nvPr/>
        </p:nvSpPr>
        <p:spPr bwMode="auto">
          <a:xfrm>
            <a:off x="900113" y="242093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AMC L2</a:t>
            </a:r>
          </a:p>
        </p:txBody>
      </p:sp>
      <p:sp>
        <p:nvSpPr>
          <p:cNvPr id="49170" name="Text Box 138"/>
          <p:cNvSpPr txBox="1">
            <a:spLocks noChangeArrowheads="1"/>
          </p:cNvSpPr>
          <p:nvPr/>
        </p:nvSpPr>
        <p:spPr bwMode="auto">
          <a:xfrm>
            <a:off x="900113" y="3549650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AMC L2</a:t>
            </a:r>
          </a:p>
        </p:txBody>
      </p:sp>
      <p:pic>
        <p:nvPicPr>
          <p:cNvPr id="49171" name="Picture 1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470150"/>
            <a:ext cx="3241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2" name="Rectangle 144"/>
          <p:cNvSpPr>
            <a:spLocks noChangeArrowheads="1"/>
          </p:cNvSpPr>
          <p:nvPr/>
        </p:nvSpPr>
        <p:spPr bwMode="auto">
          <a:xfrm>
            <a:off x="5848350" y="3884613"/>
            <a:ext cx="252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MicroTCA crate organization</a:t>
            </a:r>
          </a:p>
        </p:txBody>
      </p:sp>
      <p:pic>
        <p:nvPicPr>
          <p:cNvPr id="49173" name="Picture 146" descr="s2gx-fig1-pcie-boar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5278438"/>
            <a:ext cx="1511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74" name="AutoShape 148"/>
          <p:cNvCxnSpPr>
            <a:cxnSpLocks noChangeShapeType="1"/>
          </p:cNvCxnSpPr>
          <p:nvPr/>
        </p:nvCxnSpPr>
        <p:spPr bwMode="auto">
          <a:xfrm flipV="1">
            <a:off x="2268538" y="5692775"/>
            <a:ext cx="1727200" cy="107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49175" name="Rectangle 149"/>
          <p:cNvSpPr>
            <a:spLocks noChangeArrowheads="1"/>
          </p:cNvSpPr>
          <p:nvPr/>
        </p:nvSpPr>
        <p:spPr bwMode="auto">
          <a:xfrm>
            <a:off x="2195513" y="4989513"/>
            <a:ext cx="1873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One optical link into </a:t>
            </a:r>
          </a:p>
          <a:p>
            <a:pPr marL="179388"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the PC (PCI-E board)</a:t>
            </a:r>
          </a:p>
        </p:txBody>
      </p:sp>
      <p:sp>
        <p:nvSpPr>
          <p:cNvPr id="49176" name="AutoShape 150"/>
          <p:cNvSpPr>
            <a:spLocks noChangeArrowheads="1"/>
          </p:cNvSpPr>
          <p:nvPr/>
        </p:nvSpPr>
        <p:spPr bwMode="auto">
          <a:xfrm rot="-5400000">
            <a:off x="6927850" y="1592263"/>
            <a:ext cx="649288" cy="12239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77" name="AutoShape 151"/>
          <p:cNvSpPr>
            <a:spLocks noChangeArrowheads="1"/>
          </p:cNvSpPr>
          <p:nvPr/>
        </p:nvSpPr>
        <p:spPr bwMode="auto">
          <a:xfrm rot="-5400000">
            <a:off x="8369300" y="3897313"/>
            <a:ext cx="503238" cy="360362"/>
          </a:xfrm>
          <a:prstGeom prst="leftRightArrow">
            <a:avLst>
              <a:gd name="adj1" fmla="val 50000"/>
              <a:gd name="adj2" fmla="val 27930"/>
            </a:avLst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9178" name="Picture 129" descr="sp-s4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2576513"/>
            <a:ext cx="20161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 Box 153"/>
          <p:cNvSpPr txBox="1">
            <a:spLocks noChangeArrowheads="1"/>
          </p:cNvSpPr>
          <p:nvPr/>
        </p:nvSpPr>
        <p:spPr bwMode="auto">
          <a:xfrm>
            <a:off x="6064250" y="1376363"/>
            <a:ext cx="2398713" cy="5175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36 bi-directional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optical links to the focal plane</a:t>
            </a:r>
          </a:p>
        </p:txBody>
      </p:sp>
      <p:sp>
        <p:nvSpPr>
          <p:cNvPr id="49180" name="Text Box 154"/>
          <p:cNvSpPr txBox="1">
            <a:spLocks noChangeArrowheads="1"/>
          </p:cNvSpPr>
          <p:nvPr/>
        </p:nvSpPr>
        <p:spPr bwMode="auto">
          <a:xfrm>
            <a:off x="6927850" y="4400550"/>
            <a:ext cx="1892300" cy="5175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 full duplex optical link to the DAQ PC</a:t>
            </a:r>
          </a:p>
        </p:txBody>
      </p:sp>
      <p:pic>
        <p:nvPicPr>
          <p:cNvPr id="19611" name="Picture 155" descr="026-44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BEF"/>
              </a:clrFrom>
              <a:clrTo>
                <a:srgbClr val="FBFBEF">
                  <a:alpha val="0"/>
                </a:srgbClr>
              </a:clrTo>
            </a:clrChange>
          </a:blip>
          <a:srcRect t="25055" r="5423" b="19867"/>
          <a:stretch>
            <a:fillRect/>
          </a:stretch>
        </p:blipFill>
        <p:spPr bwMode="auto">
          <a:xfrm>
            <a:off x="5715000" y="2362200"/>
            <a:ext cx="27368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Maroc2_USB_test_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85800"/>
            <a:ext cx="27368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Front-end</a:t>
            </a:r>
            <a:r>
              <a:rPr lang="pt-PT" dirty="0" smtClean="0"/>
              <a:t> </a:t>
            </a:r>
            <a:r>
              <a:rPr lang="pt-PT" dirty="0" err="1" smtClean="0"/>
              <a:t>prototype</a:t>
            </a:r>
            <a:endParaRPr lang="en-US" dirty="0"/>
          </a:p>
        </p:txBody>
      </p:sp>
      <p:pic>
        <p:nvPicPr>
          <p:cNvPr id="3" name="Picture 5" descr="Matrix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170147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maroc3_lay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1" y="3048001"/>
            <a:ext cx="158083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WORKING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 rot="16200000">
            <a:off x="5181600" y="2209800"/>
            <a:ext cx="2438400" cy="3200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6"/>
          <p:cNvSpPr>
            <a:spLocks/>
          </p:cNvSpPr>
          <p:nvPr/>
        </p:nvSpPr>
        <p:spPr bwMode="auto">
          <a:xfrm>
            <a:off x="250825" y="71438"/>
            <a:ext cx="88931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Digital Photon Counting Technique</a:t>
            </a:r>
          </a:p>
        </p:txBody>
      </p:sp>
      <p:pic>
        <p:nvPicPr>
          <p:cNvPr id="36867" name="Picture 13"/>
          <p:cNvPicPr>
            <a:picLocks noChangeAspect="1" noChangeArrowheads="1"/>
          </p:cNvPicPr>
          <p:nvPr/>
        </p:nvPicPr>
        <p:blipFill>
          <a:blip r:embed="rId4"/>
          <a:srcRect l="36705" t="10478" r="12970" b="2374"/>
          <a:stretch>
            <a:fillRect/>
          </a:stretch>
        </p:blipFill>
        <p:spPr bwMode="auto">
          <a:xfrm>
            <a:off x="6084888" y="1196975"/>
            <a:ext cx="28797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0" descr="mar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4329113"/>
            <a:ext cx="20161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7" descr="discriminat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564063"/>
            <a:ext cx="24495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8" descr="eye-diagr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4625975"/>
            <a:ext cx="108108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Rectangle 29"/>
          <p:cNvSpPr>
            <a:spLocks noChangeArrowheads="1"/>
          </p:cNvSpPr>
          <p:nvPr/>
        </p:nvSpPr>
        <p:spPr bwMode="auto">
          <a:xfrm>
            <a:off x="179388" y="1282700"/>
            <a:ext cx="2663825" cy="279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eaLnBrk="0" fontAlgn="base" hangingPunct="0">
              <a:spcBef>
                <a:spcPct val="35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Improve the energy threshold and spatial resolution </a:t>
            </a:r>
          </a:p>
          <a:p>
            <a:pPr algn="l" rtl="0" eaLnBrk="0" fontAlgn="base" hangingPunct="0">
              <a:spcBef>
                <a:spcPct val="35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Surface area split in multiple millimeter pixels</a:t>
            </a:r>
          </a:p>
          <a:p>
            <a:pPr algn="l" rtl="0" eaLnBrk="0" fontAlgn="base" hangingPunct="0">
              <a:spcBef>
                <a:spcPct val="35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Only one photon will be present in each sampling clock (100-200 MHz)</a:t>
            </a:r>
          </a:p>
          <a:p>
            <a:pPr algn="l" rtl="0" eaLnBrk="0" fontAlgn="base" hangingPunct="0">
              <a:spcBef>
                <a:spcPct val="35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Number of photons is the sum of the active pixels</a:t>
            </a:r>
            <a:endParaRPr lang="fr-FR" sz="16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Text Box 37"/>
          <p:cNvSpPr txBox="1">
            <a:spLocks noChangeArrowheads="1"/>
          </p:cNvSpPr>
          <p:nvPr/>
        </p:nvSpPr>
        <p:spPr bwMode="auto">
          <a:xfrm>
            <a:off x="7812088" y="4321175"/>
            <a:ext cx="663575" cy="304800"/>
          </a:xfrm>
          <a:prstGeom prst="rect">
            <a:avLst/>
          </a:prstGeom>
          <a:solidFill>
            <a:srgbClr val="FFFF66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Digital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924300" y="4330700"/>
            <a:ext cx="1081088" cy="1106488"/>
            <a:chOff x="2426" y="2512"/>
            <a:chExt cx="681" cy="697"/>
          </a:xfrm>
        </p:grpSpPr>
        <p:pic>
          <p:nvPicPr>
            <p:cNvPr id="36907" name="Picture 16" descr="eye-diagra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26" y="2704"/>
              <a:ext cx="681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908" name="Text Box 38"/>
            <p:cNvSpPr txBox="1">
              <a:spLocks noChangeArrowheads="1"/>
            </p:cNvSpPr>
            <p:nvPr/>
          </p:nvSpPr>
          <p:spPr bwMode="auto">
            <a:xfrm>
              <a:off x="2517" y="2512"/>
              <a:ext cx="418" cy="192"/>
            </a:xfrm>
            <a:prstGeom prst="rect">
              <a:avLst/>
            </a:prstGeom>
            <a:solidFill>
              <a:srgbClr val="FFFF6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Digital</a:t>
              </a:r>
            </a:p>
          </p:txBody>
        </p:sp>
      </p:grpSp>
      <p:pic>
        <p:nvPicPr>
          <p:cNvPr id="36874" name="Picture 39" descr="Agilent_Nov06_Fig4"/>
          <p:cNvPicPr>
            <a:picLocks noChangeAspect="1" noChangeArrowheads="1"/>
          </p:cNvPicPr>
          <p:nvPr/>
        </p:nvPicPr>
        <p:blipFill>
          <a:blip r:embed="rId8"/>
          <a:srcRect l="26459" t="8844" r="16833" b="14001"/>
          <a:stretch>
            <a:fillRect/>
          </a:stretch>
        </p:blipFill>
        <p:spPr bwMode="auto">
          <a:xfrm>
            <a:off x="539750" y="5427663"/>
            <a:ext cx="216058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5" descr="Altera_FPG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4348163"/>
            <a:ext cx="237648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42"/>
          <p:cNvSpPr txBox="1">
            <a:spLocks noChangeArrowheads="1"/>
          </p:cNvSpPr>
          <p:nvPr/>
        </p:nvSpPr>
        <p:spPr bwMode="auto">
          <a:xfrm>
            <a:off x="5078413" y="6219825"/>
            <a:ext cx="2374900" cy="304800"/>
          </a:xfrm>
          <a:prstGeom prst="rect">
            <a:avLst/>
          </a:prstGeom>
          <a:solidFill>
            <a:srgbClr val="FFFF66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Selection trigger algorithms 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998663" y="1773238"/>
            <a:ext cx="6894512" cy="4679950"/>
            <a:chOff x="1259" y="1117"/>
            <a:chExt cx="4343" cy="2948"/>
          </a:xfrm>
        </p:grpSpPr>
        <p:sp>
          <p:nvSpPr>
            <p:cNvPr id="36897" name="Text Box 43"/>
            <p:cNvSpPr txBox="1">
              <a:spLocks noChangeArrowheads="1"/>
            </p:cNvSpPr>
            <p:nvPr/>
          </p:nvSpPr>
          <p:spPr bwMode="auto">
            <a:xfrm>
              <a:off x="4751" y="3476"/>
              <a:ext cx="851" cy="192"/>
            </a:xfrm>
            <a:prstGeom prst="rect">
              <a:avLst/>
            </a:prstGeom>
            <a:solidFill>
              <a:srgbClr val="FFFF6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srgbClr val="1F497D"/>
                  </a:solidFill>
                  <a:latin typeface="Arial" charset="0"/>
                  <a:ea typeface="+mn-ea"/>
                  <a:cs typeface="+mn-cs"/>
                </a:rPr>
                <a:t>N pixels at CLK1</a:t>
              </a:r>
            </a:p>
          </p:txBody>
        </p:sp>
        <p:sp>
          <p:nvSpPr>
            <p:cNvPr id="36898" name="Rectangle 30"/>
            <p:cNvSpPr>
              <a:spLocks noChangeArrowheads="1"/>
            </p:cNvSpPr>
            <p:nvPr/>
          </p:nvSpPr>
          <p:spPr bwMode="auto">
            <a:xfrm>
              <a:off x="4195" y="1253"/>
              <a:ext cx="13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899" name="Rectangle 31"/>
            <p:cNvSpPr>
              <a:spLocks noChangeArrowheads="1"/>
            </p:cNvSpPr>
            <p:nvPr/>
          </p:nvSpPr>
          <p:spPr bwMode="auto">
            <a:xfrm>
              <a:off x="4331" y="1389"/>
              <a:ext cx="13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00" name="Rectangle 32"/>
            <p:cNvSpPr>
              <a:spLocks noChangeArrowheads="1"/>
            </p:cNvSpPr>
            <p:nvPr/>
          </p:nvSpPr>
          <p:spPr bwMode="auto">
            <a:xfrm>
              <a:off x="4331" y="1706"/>
              <a:ext cx="13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01" name="Rectangle 33"/>
            <p:cNvSpPr>
              <a:spLocks noChangeArrowheads="1"/>
            </p:cNvSpPr>
            <p:nvPr/>
          </p:nvSpPr>
          <p:spPr bwMode="auto">
            <a:xfrm>
              <a:off x="4330" y="1117"/>
              <a:ext cx="13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02" name="Rectangle 34"/>
            <p:cNvSpPr>
              <a:spLocks noChangeArrowheads="1"/>
            </p:cNvSpPr>
            <p:nvPr/>
          </p:nvSpPr>
          <p:spPr bwMode="auto">
            <a:xfrm>
              <a:off x="4467" y="1616"/>
              <a:ext cx="13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03" name="Rectangle 35"/>
            <p:cNvSpPr>
              <a:spLocks noChangeArrowheads="1"/>
            </p:cNvSpPr>
            <p:nvPr/>
          </p:nvSpPr>
          <p:spPr bwMode="auto">
            <a:xfrm>
              <a:off x="4468" y="1253"/>
              <a:ext cx="13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04" name="Rectangle 36"/>
            <p:cNvSpPr>
              <a:spLocks noChangeArrowheads="1"/>
            </p:cNvSpPr>
            <p:nvPr/>
          </p:nvSpPr>
          <p:spPr bwMode="auto">
            <a:xfrm>
              <a:off x="4603" y="1706"/>
              <a:ext cx="137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05" name="Rectangle 40"/>
            <p:cNvSpPr>
              <a:spLocks noChangeArrowheads="1"/>
            </p:cNvSpPr>
            <p:nvPr/>
          </p:nvSpPr>
          <p:spPr bwMode="auto">
            <a:xfrm>
              <a:off x="1259" y="3430"/>
              <a:ext cx="408" cy="635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906" name="Text Box 63"/>
            <p:cNvSpPr txBox="1">
              <a:spLocks noChangeArrowheads="1"/>
            </p:cNvSpPr>
            <p:nvPr/>
          </p:nvSpPr>
          <p:spPr bwMode="auto">
            <a:xfrm>
              <a:off x="1304" y="3657"/>
              <a:ext cx="340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CLK1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11188" y="2924175"/>
            <a:ext cx="8302625" cy="3529013"/>
            <a:chOff x="385" y="1842"/>
            <a:chExt cx="5230" cy="2223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4920" y="1842"/>
              <a:ext cx="409" cy="408"/>
              <a:chOff x="4694" y="1752"/>
              <a:chExt cx="409" cy="408"/>
            </a:xfrm>
          </p:grpSpPr>
          <p:sp>
            <p:nvSpPr>
              <p:cNvPr id="36892" name="Rectangle 50"/>
              <p:cNvSpPr>
                <a:spLocks noChangeArrowheads="1"/>
              </p:cNvSpPr>
              <p:nvPr/>
            </p:nvSpPr>
            <p:spPr bwMode="auto">
              <a:xfrm>
                <a:off x="4694" y="1752"/>
                <a:ext cx="136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6893" name="Rectangle 51"/>
              <p:cNvSpPr>
                <a:spLocks noChangeArrowheads="1"/>
              </p:cNvSpPr>
              <p:nvPr/>
            </p:nvSpPr>
            <p:spPr bwMode="auto">
              <a:xfrm>
                <a:off x="4694" y="1888"/>
                <a:ext cx="136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6894" name="Rectangle 52"/>
              <p:cNvSpPr>
                <a:spLocks noChangeArrowheads="1"/>
              </p:cNvSpPr>
              <p:nvPr/>
            </p:nvSpPr>
            <p:spPr bwMode="auto">
              <a:xfrm>
                <a:off x="4830" y="1888"/>
                <a:ext cx="136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6895" name="Rectangle 53"/>
              <p:cNvSpPr>
                <a:spLocks noChangeArrowheads="1"/>
              </p:cNvSpPr>
              <p:nvPr/>
            </p:nvSpPr>
            <p:spPr bwMode="auto">
              <a:xfrm>
                <a:off x="4830" y="2024"/>
                <a:ext cx="136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6896" name="Rectangle 54"/>
              <p:cNvSpPr>
                <a:spLocks noChangeArrowheads="1"/>
              </p:cNvSpPr>
              <p:nvPr/>
            </p:nvSpPr>
            <p:spPr bwMode="auto">
              <a:xfrm>
                <a:off x="4967" y="2024"/>
                <a:ext cx="136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889" name="Rectangle 56"/>
            <p:cNvSpPr>
              <a:spLocks noChangeArrowheads="1"/>
            </p:cNvSpPr>
            <p:nvPr/>
          </p:nvSpPr>
          <p:spPr bwMode="auto">
            <a:xfrm>
              <a:off x="385" y="3440"/>
              <a:ext cx="453" cy="625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890" name="Text Box 65"/>
            <p:cNvSpPr txBox="1">
              <a:spLocks noChangeArrowheads="1"/>
            </p:cNvSpPr>
            <p:nvPr/>
          </p:nvSpPr>
          <p:spPr bwMode="auto">
            <a:xfrm>
              <a:off x="429" y="3622"/>
              <a:ext cx="340" cy="192"/>
            </a:xfrm>
            <a:prstGeom prst="rect">
              <a:avLst/>
            </a:prstGeom>
            <a:solidFill>
              <a:srgbClr val="FFFF6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CLK2</a:t>
              </a:r>
            </a:p>
          </p:txBody>
        </p:sp>
        <p:sp>
          <p:nvSpPr>
            <p:cNvPr id="36891" name="Text Box 70"/>
            <p:cNvSpPr txBox="1">
              <a:spLocks noChangeArrowheads="1"/>
            </p:cNvSpPr>
            <p:nvPr/>
          </p:nvSpPr>
          <p:spPr bwMode="auto">
            <a:xfrm>
              <a:off x="4740" y="3692"/>
              <a:ext cx="875" cy="192"/>
            </a:xfrm>
            <a:prstGeom prst="rect">
              <a:avLst/>
            </a:prstGeom>
            <a:solidFill>
              <a:srgbClr val="FFFF66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1200">
                  <a:solidFill>
                    <a:srgbClr val="C0504D"/>
                  </a:solidFill>
                  <a:latin typeface="Arial" charset="0"/>
                  <a:ea typeface="+mn-ea"/>
                  <a:cs typeface="+mn-cs"/>
                </a:rPr>
                <a:t>M pixels at CLK2</a:t>
              </a:r>
            </a:p>
          </p:txBody>
        </p:sp>
      </p:grpSp>
      <p:sp>
        <p:nvSpPr>
          <p:cNvPr id="36879" name="Text Box 76"/>
          <p:cNvSpPr txBox="1">
            <a:spLocks noChangeArrowheads="1"/>
          </p:cNvSpPr>
          <p:nvPr/>
        </p:nvSpPr>
        <p:spPr bwMode="auto">
          <a:xfrm>
            <a:off x="6300788" y="1335088"/>
            <a:ext cx="433387" cy="336550"/>
          </a:xfrm>
          <a:prstGeom prst="rect">
            <a:avLst/>
          </a:prstGeom>
          <a:solidFill>
            <a:srgbClr val="FFFF66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PMT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pixel</a:t>
            </a:r>
          </a:p>
        </p:txBody>
      </p:sp>
      <p:pic>
        <p:nvPicPr>
          <p:cNvPr id="36880" name="Picture 42" descr="Pierre_Auger_Observatory_6"/>
          <p:cNvPicPr>
            <a:picLocks noChangeAspect="1" noChangeArrowheads="1"/>
          </p:cNvPicPr>
          <p:nvPr/>
        </p:nvPicPr>
        <p:blipFill>
          <a:blip r:embed="rId10"/>
          <a:srcRect l="27492" t="49571" r="16127" b="17380"/>
          <a:stretch>
            <a:fillRect/>
          </a:stretch>
        </p:blipFill>
        <p:spPr bwMode="auto">
          <a:xfrm>
            <a:off x="2987675" y="1196975"/>
            <a:ext cx="2952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2987675" y="1196975"/>
            <a:ext cx="2952750" cy="2879725"/>
            <a:chOff x="1882" y="754"/>
            <a:chExt cx="1860" cy="1814"/>
          </a:xfrm>
        </p:grpSpPr>
        <p:sp>
          <p:nvSpPr>
            <p:cNvPr id="36886" name="Rectangle 44"/>
            <p:cNvSpPr>
              <a:spLocks noChangeArrowheads="1"/>
            </p:cNvSpPr>
            <p:nvPr/>
          </p:nvSpPr>
          <p:spPr bwMode="auto">
            <a:xfrm>
              <a:off x="1882" y="754"/>
              <a:ext cx="1860" cy="18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6887" name="Picture 45"/>
            <p:cNvPicPr>
              <a:picLocks noChangeAspect="1" noChangeArrowheads="1"/>
            </p:cNvPicPr>
            <p:nvPr/>
          </p:nvPicPr>
          <p:blipFill>
            <a:blip r:embed="rId11"/>
            <a:srcRect l="12148" r="4823"/>
            <a:stretch>
              <a:fillRect/>
            </a:stretch>
          </p:blipFill>
          <p:spPr bwMode="auto">
            <a:xfrm>
              <a:off x="1882" y="953"/>
              <a:ext cx="1859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54" name="Рисунок 4" descr="IMGP3448_e.jpg"/>
          <p:cNvPicPr>
            <a:picLocks noChangeAspect="1"/>
          </p:cNvPicPr>
          <p:nvPr/>
        </p:nvPicPr>
        <p:blipFill>
          <a:blip r:embed="rId12"/>
          <a:srcRect t="3171" r="46486" b="8513"/>
          <a:stretch>
            <a:fillRect/>
          </a:stretch>
        </p:blipFill>
        <p:spPr bwMode="auto">
          <a:xfrm>
            <a:off x="2916238" y="1268413"/>
            <a:ext cx="31686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916238" y="1268413"/>
            <a:ext cx="3168650" cy="2808287"/>
            <a:chOff x="1837" y="799"/>
            <a:chExt cx="1996" cy="1769"/>
          </a:xfrm>
        </p:grpSpPr>
        <p:sp>
          <p:nvSpPr>
            <p:cNvPr id="36884" name="Rectangle 49"/>
            <p:cNvSpPr>
              <a:spLocks noChangeArrowheads="1"/>
            </p:cNvSpPr>
            <p:nvPr/>
          </p:nvSpPr>
          <p:spPr bwMode="auto">
            <a:xfrm>
              <a:off x="1837" y="799"/>
              <a:ext cx="1996" cy="17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6885" name="Picture 58" descr="spectra_MAPD-3A&amp;N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37" y="908"/>
              <a:ext cx="1996" cy="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16"/>
          <p:cNvSpPr>
            <a:spLocks/>
          </p:cNvSpPr>
          <p:nvPr/>
        </p:nvSpPr>
        <p:spPr bwMode="auto">
          <a:xfrm>
            <a:off x="250825" y="71438"/>
            <a:ext cx="88931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Data Acquisition and Trigger Architecture</a:t>
            </a:r>
          </a:p>
        </p:txBody>
      </p:sp>
      <p:pic>
        <p:nvPicPr>
          <p:cNvPr id="38915" name="Picture 18" descr="daq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981075"/>
            <a:ext cx="57975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25"/>
          <p:cNvSpPr txBox="1">
            <a:spLocks noChangeArrowheads="1"/>
          </p:cNvSpPr>
          <p:nvPr/>
        </p:nvSpPr>
        <p:spPr bwMode="auto">
          <a:xfrm>
            <a:off x="323850" y="4868863"/>
            <a:ext cx="8569325" cy="16811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Light focal plane, no DAQ electronics on-board to minimize power consumption near the SiPM with minimum interconnections (less than 1 kW for 1 m</a:t>
            </a:r>
            <a:r>
              <a:rPr lang="en-US" sz="1600" kern="1200" baseline="30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area with 37K readout channels)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Extensive use of VLSI ASICs for the Frontend and low-power FPGAs for early data reduction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Use of liquid-cooling for temperature stabilization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Trigger/filtering electronics, based on serial asynchronous switching architectures (xTCA)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7"/>
          <p:cNvSpPr>
            <a:spLocks/>
          </p:cNvSpPr>
          <p:nvPr/>
        </p:nvSpPr>
        <p:spPr bwMode="auto">
          <a:xfrm>
            <a:off x="250825" y="71438"/>
            <a:ext cx="88931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ERC - Elementary Readout Cell</a:t>
            </a:r>
          </a:p>
        </p:txBody>
      </p:sp>
      <p:pic>
        <p:nvPicPr>
          <p:cNvPr id="40963" name="Picture 50" descr="erc"/>
          <p:cNvPicPr>
            <a:picLocks noChangeAspect="1" noChangeArrowheads="1"/>
          </p:cNvPicPr>
          <p:nvPr/>
        </p:nvPicPr>
        <p:blipFill>
          <a:blip r:embed="rId4"/>
          <a:srcRect l="14760"/>
          <a:stretch>
            <a:fillRect/>
          </a:stretch>
        </p:blipFill>
        <p:spPr bwMode="auto">
          <a:xfrm>
            <a:off x="539750" y="1125538"/>
            <a:ext cx="41624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1"/>
          <p:cNvSpPr txBox="1">
            <a:spLocks noChangeArrowheads="1"/>
          </p:cNvSpPr>
          <p:nvPr/>
        </p:nvSpPr>
        <p:spPr bwMode="auto">
          <a:xfrm>
            <a:off x="4787900" y="1184275"/>
            <a:ext cx="41767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64 SiPM (8x8 configuration) array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64 input channel ASIC with 64 discriminators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Charge output available as option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80 MHz local clock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Total bandwidth between ASIC and ERC FPGA: 5 Gbps at 80 MHz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ERC FPGA performs zero suppression, local threshold and data serialization</a:t>
            </a:r>
          </a:p>
        </p:txBody>
      </p:sp>
      <p:sp>
        <p:nvSpPr>
          <p:cNvPr id="40965" name="Text Box 52"/>
          <p:cNvSpPr txBox="1">
            <a:spLocks noChangeArrowheads="1"/>
          </p:cNvSpPr>
          <p:nvPr/>
        </p:nvSpPr>
        <p:spPr bwMode="auto">
          <a:xfrm rot="-5400000">
            <a:off x="-324644" y="4796632"/>
            <a:ext cx="1423987" cy="304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Asynchronous</a:t>
            </a:r>
          </a:p>
        </p:txBody>
      </p:sp>
      <p:sp>
        <p:nvSpPr>
          <p:cNvPr id="40966" name="Text Box 53"/>
          <p:cNvSpPr txBox="1">
            <a:spLocks noChangeArrowheads="1"/>
          </p:cNvSpPr>
          <p:nvPr/>
        </p:nvSpPr>
        <p:spPr bwMode="auto">
          <a:xfrm rot="-5400000">
            <a:off x="-296069" y="2304257"/>
            <a:ext cx="1366837" cy="304800"/>
          </a:xfrm>
          <a:prstGeom prst="rect">
            <a:avLst/>
          </a:prstGeom>
          <a:solidFill>
            <a:srgbClr val="CAE3E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Synchronous</a:t>
            </a:r>
          </a:p>
        </p:txBody>
      </p:sp>
      <p:sp>
        <p:nvSpPr>
          <p:cNvPr id="40967" name="Text Box 54"/>
          <p:cNvSpPr txBox="1">
            <a:spLocks noChangeArrowheads="1"/>
          </p:cNvSpPr>
          <p:nvPr/>
        </p:nvSpPr>
        <p:spPr bwMode="auto">
          <a:xfrm>
            <a:off x="4787900" y="4214813"/>
            <a:ext cx="4032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Output LVDS serial links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Typical payload: 64 bits + 40 bit Timestamp (clock counter) + overhead + trailer ~ 110-120b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SiPMs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0480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SiPMs</a:t>
            </a:r>
            <a:r>
              <a:rPr lang="pt-PT" sz="2400" dirty="0" smtClean="0"/>
              <a:t> are </a:t>
            </a:r>
            <a:r>
              <a:rPr lang="pt-PT" sz="2400" dirty="0" err="1" smtClean="0"/>
              <a:t>getting</a:t>
            </a:r>
            <a:r>
              <a:rPr lang="pt-PT" sz="2400" dirty="0" smtClean="0"/>
              <a:t> </a:t>
            </a:r>
            <a:r>
              <a:rPr lang="pt-PT" sz="2400" dirty="0" err="1" smtClean="0"/>
              <a:t>better</a:t>
            </a:r>
            <a:r>
              <a:rPr lang="pt-PT" sz="2400" dirty="0" smtClean="0"/>
              <a:t>:</a:t>
            </a:r>
            <a:endParaRPr lang="pt-PT" sz="2400" dirty="0" smtClean="0"/>
          </a:p>
          <a:p>
            <a:r>
              <a:rPr lang="pt-PT" sz="2400" dirty="0" err="1" smtClean="0"/>
              <a:t>Photon</a:t>
            </a:r>
            <a:r>
              <a:rPr lang="pt-PT" sz="2400" dirty="0" smtClean="0"/>
              <a:t> </a:t>
            </a:r>
            <a:r>
              <a:rPr lang="pt-PT" sz="2400" dirty="0" err="1" smtClean="0"/>
              <a:t>Detection</a:t>
            </a:r>
            <a:r>
              <a:rPr lang="pt-PT" sz="2400" dirty="0" smtClean="0"/>
              <a:t> </a:t>
            </a:r>
            <a:r>
              <a:rPr lang="pt-PT" sz="2400" dirty="0" err="1" smtClean="0"/>
              <a:t>efficiency</a:t>
            </a:r>
            <a:r>
              <a:rPr lang="pt-PT" sz="2400" dirty="0" smtClean="0"/>
              <a:t> </a:t>
            </a:r>
            <a:r>
              <a:rPr lang="pt-PT" sz="2400" dirty="0" err="1" smtClean="0"/>
              <a:t>going</a:t>
            </a:r>
            <a:r>
              <a:rPr lang="pt-PT" sz="2400" dirty="0" smtClean="0"/>
              <a:t> UP</a:t>
            </a:r>
          </a:p>
          <a:p>
            <a:r>
              <a:rPr lang="pt-PT" sz="2400" dirty="0" err="1" smtClean="0"/>
              <a:t>Dark</a:t>
            </a:r>
            <a:r>
              <a:rPr lang="pt-PT" sz="2400" dirty="0" smtClean="0"/>
              <a:t> </a:t>
            </a:r>
            <a:r>
              <a:rPr lang="pt-PT" sz="2400" dirty="0" err="1" smtClean="0"/>
              <a:t>noise</a:t>
            </a:r>
            <a:r>
              <a:rPr lang="pt-PT" sz="2400" dirty="0" smtClean="0"/>
              <a:t> </a:t>
            </a:r>
            <a:r>
              <a:rPr lang="pt-PT" sz="2400" dirty="0" err="1" smtClean="0"/>
              <a:t>going</a:t>
            </a:r>
            <a:r>
              <a:rPr lang="pt-PT" sz="2400" dirty="0" smtClean="0"/>
              <a:t> DOWN</a:t>
            </a:r>
          </a:p>
          <a:p>
            <a:r>
              <a:rPr lang="pt-PT" sz="2400" dirty="0" err="1" smtClean="0"/>
              <a:t>Afterpulse</a:t>
            </a:r>
            <a:r>
              <a:rPr lang="pt-PT" sz="2400" dirty="0" smtClean="0"/>
              <a:t> </a:t>
            </a:r>
            <a:r>
              <a:rPr lang="pt-PT" sz="2400" dirty="0" err="1" smtClean="0"/>
              <a:t>going</a:t>
            </a:r>
            <a:r>
              <a:rPr lang="pt-PT" sz="2400" dirty="0" smtClean="0"/>
              <a:t> DOWN</a:t>
            </a:r>
          </a:p>
          <a:p>
            <a:r>
              <a:rPr lang="pt-PT" sz="2400" dirty="0" err="1" smtClean="0"/>
              <a:t>Crosstalk</a:t>
            </a:r>
            <a:r>
              <a:rPr lang="pt-PT" sz="2400" dirty="0" smtClean="0"/>
              <a:t> </a:t>
            </a:r>
            <a:r>
              <a:rPr lang="pt-PT" sz="2400" dirty="0" err="1" smtClean="0"/>
              <a:t>going</a:t>
            </a:r>
            <a:r>
              <a:rPr lang="pt-PT" sz="2400" dirty="0" smtClean="0"/>
              <a:t> DOWN</a:t>
            </a:r>
          </a:p>
          <a:p>
            <a:r>
              <a:rPr lang="pt-PT" sz="2400" dirty="0" err="1" smtClean="0"/>
              <a:t>Price</a:t>
            </a:r>
            <a:r>
              <a:rPr lang="pt-PT" sz="2400" dirty="0" smtClean="0"/>
              <a:t> </a:t>
            </a:r>
            <a:r>
              <a:rPr lang="pt-PT" sz="2400" dirty="0" err="1" smtClean="0"/>
              <a:t>going</a:t>
            </a:r>
            <a:r>
              <a:rPr lang="pt-PT" sz="2400" dirty="0" smtClean="0"/>
              <a:t> DOWN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1752600"/>
            <a:ext cx="6400800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err="1" smtClean="0"/>
              <a:t>SiPMs</a:t>
            </a:r>
            <a:r>
              <a:rPr lang="pt-PT" sz="2400" dirty="0" smtClean="0"/>
              <a:t> </a:t>
            </a:r>
            <a:r>
              <a:rPr lang="pt-PT" sz="2400" dirty="0" err="1" smtClean="0"/>
              <a:t>may</a:t>
            </a:r>
            <a:r>
              <a:rPr lang="pt-PT" sz="2400" dirty="0" smtClean="0"/>
              <a:t> </a:t>
            </a:r>
            <a:r>
              <a:rPr lang="pt-PT" sz="2400" dirty="0" err="1" smtClean="0"/>
              <a:t>be</a:t>
            </a:r>
            <a:r>
              <a:rPr lang="pt-PT" sz="2400" dirty="0" smtClean="0"/>
              <a:t> a </a:t>
            </a:r>
            <a:r>
              <a:rPr lang="pt-PT" sz="2400" dirty="0" err="1" smtClean="0"/>
              <a:t>good</a:t>
            </a:r>
            <a:r>
              <a:rPr lang="pt-PT" sz="2400" dirty="0" smtClean="0"/>
              <a:t> </a:t>
            </a:r>
            <a:r>
              <a:rPr lang="pt-PT" sz="2400" dirty="0" err="1" smtClean="0"/>
              <a:t>opportunity</a:t>
            </a:r>
            <a:r>
              <a:rPr lang="pt-PT" sz="2400" dirty="0" smtClean="0"/>
              <a:t> to </a:t>
            </a:r>
            <a:r>
              <a:rPr lang="pt-PT" sz="2400" dirty="0" err="1" smtClean="0"/>
              <a:t>have</a:t>
            </a:r>
            <a:r>
              <a:rPr lang="pt-PT" sz="2400" dirty="0" smtClean="0"/>
              <a:t> </a:t>
            </a:r>
            <a:r>
              <a:rPr lang="pt-PT" sz="2400" dirty="0" err="1" smtClean="0"/>
              <a:t>better</a:t>
            </a:r>
            <a:r>
              <a:rPr lang="pt-PT" sz="2400" dirty="0" smtClean="0"/>
              <a:t> FD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Cherenkov</a:t>
            </a:r>
            <a:r>
              <a:rPr lang="pt-PT" sz="2400" dirty="0" smtClean="0"/>
              <a:t> </a:t>
            </a:r>
            <a:r>
              <a:rPr lang="pt-PT" sz="2400" dirty="0" err="1" smtClean="0"/>
              <a:t>Telescopes</a:t>
            </a:r>
            <a:endParaRPr lang="pt-PT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667000" y="5791200"/>
            <a:ext cx="5715000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R&amp;D </a:t>
            </a:r>
            <a:r>
              <a:rPr lang="pt-PT" sz="2400" dirty="0" err="1" smtClean="0"/>
              <a:t>programmes</a:t>
            </a:r>
            <a:r>
              <a:rPr lang="pt-PT" sz="2400" dirty="0" smtClean="0"/>
              <a:t> are </a:t>
            </a:r>
            <a:r>
              <a:rPr lang="pt-PT" sz="2400" dirty="0" err="1" smtClean="0"/>
              <a:t>necessary</a:t>
            </a:r>
            <a:endParaRPr lang="pt-P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7"/>
          <p:cNvSpPr>
            <a:spLocks/>
          </p:cNvSpPr>
          <p:nvPr/>
        </p:nvSpPr>
        <p:spPr bwMode="auto">
          <a:xfrm>
            <a:off x="250825" y="71438"/>
            <a:ext cx="88931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ERC - Elementary Readout Cell (2)</a:t>
            </a:r>
          </a:p>
        </p:txBody>
      </p:sp>
      <p:sp>
        <p:nvSpPr>
          <p:cNvPr id="43011" name="Text Box 51"/>
          <p:cNvSpPr txBox="1">
            <a:spLocks noChangeArrowheads="1"/>
          </p:cNvSpPr>
          <p:nvPr/>
        </p:nvSpPr>
        <p:spPr bwMode="auto">
          <a:xfrm>
            <a:off x="4787900" y="1184275"/>
            <a:ext cx="417671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64 SiPM (8x8 configuration) array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ASIC tailored to air fluorescence detection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t>Multi-stage discriminator for photon counting (up to 5-10 photoelectrons)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t>In-chip DAC for SiPM bias tuning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t>In-chip trigger logic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Output LVDS serial links for transmission of histogram counters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3012" name="Picture 12" descr="erc2"/>
          <p:cNvPicPr>
            <a:picLocks noChangeAspect="1" noChangeArrowheads="1"/>
          </p:cNvPicPr>
          <p:nvPr/>
        </p:nvPicPr>
        <p:blipFill>
          <a:blip r:embed="rId4"/>
          <a:srcRect l="15547" t="10176"/>
          <a:stretch>
            <a:fillRect/>
          </a:stretch>
        </p:blipFill>
        <p:spPr bwMode="auto">
          <a:xfrm>
            <a:off x="539750" y="1125538"/>
            <a:ext cx="41878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005263"/>
            <a:ext cx="403225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6"/>
          <p:cNvSpPr>
            <a:spLocks/>
          </p:cNvSpPr>
          <p:nvPr/>
        </p:nvSpPr>
        <p:spPr bwMode="auto">
          <a:xfrm>
            <a:off x="1000125" y="71438"/>
            <a:ext cx="721518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Focal Plane Readout “Sector”</a:t>
            </a:r>
          </a:p>
        </p:txBody>
      </p:sp>
      <p:pic>
        <p:nvPicPr>
          <p:cNvPr id="45059" name="Picture 93" descr="dc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01725"/>
            <a:ext cx="47529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971550" y="1749425"/>
            <a:ext cx="3313113" cy="2665413"/>
            <a:chOff x="748" y="1207"/>
            <a:chExt cx="2087" cy="1679"/>
          </a:xfrm>
        </p:grpSpPr>
        <p:sp>
          <p:nvSpPr>
            <p:cNvPr id="45083" name="Rectangle 94"/>
            <p:cNvSpPr>
              <a:spLocks noChangeArrowheads="1"/>
            </p:cNvSpPr>
            <p:nvPr/>
          </p:nvSpPr>
          <p:spPr bwMode="auto">
            <a:xfrm>
              <a:off x="748" y="1207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84" name="Rectangle 95"/>
            <p:cNvSpPr>
              <a:spLocks noChangeArrowheads="1"/>
            </p:cNvSpPr>
            <p:nvPr/>
          </p:nvSpPr>
          <p:spPr bwMode="auto">
            <a:xfrm>
              <a:off x="748" y="1706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85" name="Rectangle 96"/>
            <p:cNvSpPr>
              <a:spLocks noChangeArrowheads="1"/>
            </p:cNvSpPr>
            <p:nvPr/>
          </p:nvSpPr>
          <p:spPr bwMode="auto">
            <a:xfrm>
              <a:off x="748" y="2205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86" name="Rectangle 97"/>
            <p:cNvSpPr>
              <a:spLocks noChangeArrowheads="1"/>
            </p:cNvSpPr>
            <p:nvPr/>
          </p:nvSpPr>
          <p:spPr bwMode="auto">
            <a:xfrm>
              <a:off x="748" y="2704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87" name="Rectangle 98"/>
            <p:cNvSpPr>
              <a:spLocks noChangeArrowheads="1"/>
            </p:cNvSpPr>
            <p:nvPr/>
          </p:nvSpPr>
          <p:spPr bwMode="auto">
            <a:xfrm>
              <a:off x="1338" y="2704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88" name="Rectangle 99"/>
            <p:cNvSpPr>
              <a:spLocks noChangeArrowheads="1"/>
            </p:cNvSpPr>
            <p:nvPr/>
          </p:nvSpPr>
          <p:spPr bwMode="auto">
            <a:xfrm>
              <a:off x="1338" y="2205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89" name="Rectangle 100"/>
            <p:cNvSpPr>
              <a:spLocks noChangeArrowheads="1"/>
            </p:cNvSpPr>
            <p:nvPr/>
          </p:nvSpPr>
          <p:spPr bwMode="auto">
            <a:xfrm>
              <a:off x="1338" y="1706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90" name="Rectangle 101"/>
            <p:cNvSpPr>
              <a:spLocks noChangeArrowheads="1"/>
            </p:cNvSpPr>
            <p:nvPr/>
          </p:nvSpPr>
          <p:spPr bwMode="auto">
            <a:xfrm>
              <a:off x="1338" y="1207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91" name="Rectangle 102"/>
            <p:cNvSpPr>
              <a:spLocks noChangeArrowheads="1"/>
            </p:cNvSpPr>
            <p:nvPr/>
          </p:nvSpPr>
          <p:spPr bwMode="auto">
            <a:xfrm>
              <a:off x="1973" y="1207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92" name="Rectangle 103"/>
            <p:cNvSpPr>
              <a:spLocks noChangeArrowheads="1"/>
            </p:cNvSpPr>
            <p:nvPr/>
          </p:nvSpPr>
          <p:spPr bwMode="auto">
            <a:xfrm>
              <a:off x="1973" y="1706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93" name="Rectangle 104"/>
            <p:cNvSpPr>
              <a:spLocks noChangeArrowheads="1"/>
            </p:cNvSpPr>
            <p:nvPr/>
          </p:nvSpPr>
          <p:spPr bwMode="auto">
            <a:xfrm>
              <a:off x="1973" y="2205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94" name="Rectangle 105"/>
            <p:cNvSpPr>
              <a:spLocks noChangeArrowheads="1"/>
            </p:cNvSpPr>
            <p:nvPr/>
          </p:nvSpPr>
          <p:spPr bwMode="auto">
            <a:xfrm>
              <a:off x="1973" y="2704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95" name="Rectangle 106"/>
            <p:cNvSpPr>
              <a:spLocks noChangeArrowheads="1"/>
            </p:cNvSpPr>
            <p:nvPr/>
          </p:nvSpPr>
          <p:spPr bwMode="auto">
            <a:xfrm>
              <a:off x="2563" y="1207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96" name="Rectangle 107"/>
            <p:cNvSpPr>
              <a:spLocks noChangeArrowheads="1"/>
            </p:cNvSpPr>
            <p:nvPr/>
          </p:nvSpPr>
          <p:spPr bwMode="auto">
            <a:xfrm>
              <a:off x="2562" y="1706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97" name="Rectangle 108"/>
            <p:cNvSpPr>
              <a:spLocks noChangeArrowheads="1"/>
            </p:cNvSpPr>
            <p:nvPr/>
          </p:nvSpPr>
          <p:spPr bwMode="auto">
            <a:xfrm>
              <a:off x="2563" y="2205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98" name="Rectangle 109"/>
            <p:cNvSpPr>
              <a:spLocks noChangeArrowheads="1"/>
            </p:cNvSpPr>
            <p:nvPr/>
          </p:nvSpPr>
          <p:spPr bwMode="auto">
            <a:xfrm>
              <a:off x="2562" y="2704"/>
              <a:ext cx="272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1476375" y="2038350"/>
            <a:ext cx="2519363" cy="2016125"/>
            <a:chOff x="1066" y="1389"/>
            <a:chExt cx="1587" cy="1270"/>
          </a:xfrm>
        </p:grpSpPr>
        <p:sp>
          <p:nvSpPr>
            <p:cNvPr id="45070" name="Rectangle 111"/>
            <p:cNvSpPr>
              <a:spLocks noChangeArrowheads="1"/>
            </p:cNvSpPr>
            <p:nvPr/>
          </p:nvSpPr>
          <p:spPr bwMode="auto">
            <a:xfrm>
              <a:off x="1655" y="1888"/>
              <a:ext cx="317" cy="2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L1 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FPGA</a:t>
              </a:r>
            </a:p>
          </p:txBody>
        </p:sp>
        <p:sp>
          <p:nvSpPr>
            <p:cNvPr id="45071" name="Line 112"/>
            <p:cNvSpPr>
              <a:spLocks noChangeShapeType="1"/>
            </p:cNvSpPr>
            <p:nvPr/>
          </p:nvSpPr>
          <p:spPr bwMode="auto">
            <a:xfrm flipV="1">
              <a:off x="1066" y="2160"/>
              <a:ext cx="589" cy="4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72" name="Line 113"/>
            <p:cNvSpPr>
              <a:spLocks noChangeShapeType="1"/>
            </p:cNvSpPr>
            <p:nvPr/>
          </p:nvSpPr>
          <p:spPr bwMode="auto">
            <a:xfrm flipV="1">
              <a:off x="1474" y="2160"/>
              <a:ext cx="271" cy="4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73" name="Line 114"/>
            <p:cNvSpPr>
              <a:spLocks noChangeShapeType="1"/>
            </p:cNvSpPr>
            <p:nvPr/>
          </p:nvSpPr>
          <p:spPr bwMode="auto">
            <a:xfrm flipH="1" flipV="1">
              <a:off x="1837" y="2160"/>
              <a:ext cx="227" cy="4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74" name="Line 115"/>
            <p:cNvSpPr>
              <a:spLocks noChangeShapeType="1"/>
            </p:cNvSpPr>
            <p:nvPr/>
          </p:nvSpPr>
          <p:spPr bwMode="auto">
            <a:xfrm flipH="1" flipV="1">
              <a:off x="1973" y="2160"/>
              <a:ext cx="680" cy="4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75" name="Line 116"/>
            <p:cNvSpPr>
              <a:spLocks noChangeShapeType="1"/>
            </p:cNvSpPr>
            <p:nvPr/>
          </p:nvSpPr>
          <p:spPr bwMode="auto">
            <a:xfrm>
              <a:off x="1066" y="1389"/>
              <a:ext cx="635" cy="4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76" name="Line 117"/>
            <p:cNvSpPr>
              <a:spLocks noChangeShapeType="1"/>
            </p:cNvSpPr>
            <p:nvPr/>
          </p:nvSpPr>
          <p:spPr bwMode="auto">
            <a:xfrm flipH="1">
              <a:off x="1973" y="1434"/>
              <a:ext cx="589" cy="49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77" name="Line 118"/>
            <p:cNvSpPr>
              <a:spLocks noChangeShapeType="1"/>
            </p:cNvSpPr>
            <p:nvPr/>
          </p:nvSpPr>
          <p:spPr bwMode="auto">
            <a:xfrm flipH="1">
              <a:off x="1882" y="1434"/>
              <a:ext cx="181" cy="4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78" name="Line 119"/>
            <p:cNvSpPr>
              <a:spLocks noChangeShapeType="1"/>
            </p:cNvSpPr>
            <p:nvPr/>
          </p:nvSpPr>
          <p:spPr bwMode="auto">
            <a:xfrm>
              <a:off x="1519" y="1434"/>
              <a:ext cx="272" cy="4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79" name="Line 120"/>
            <p:cNvSpPr>
              <a:spLocks noChangeShapeType="1"/>
            </p:cNvSpPr>
            <p:nvPr/>
          </p:nvSpPr>
          <p:spPr bwMode="auto">
            <a:xfrm flipV="1">
              <a:off x="1066" y="2069"/>
              <a:ext cx="589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80" name="Line 121"/>
            <p:cNvSpPr>
              <a:spLocks noChangeShapeType="1"/>
            </p:cNvSpPr>
            <p:nvPr/>
          </p:nvSpPr>
          <p:spPr bwMode="auto">
            <a:xfrm>
              <a:off x="1066" y="1797"/>
              <a:ext cx="544" cy="18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81" name="Line 122"/>
            <p:cNvSpPr>
              <a:spLocks noChangeShapeType="1"/>
            </p:cNvSpPr>
            <p:nvPr/>
          </p:nvSpPr>
          <p:spPr bwMode="auto">
            <a:xfrm flipH="1" flipV="1">
              <a:off x="1973" y="2069"/>
              <a:ext cx="544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082" name="Line 123"/>
            <p:cNvSpPr>
              <a:spLocks noChangeShapeType="1"/>
            </p:cNvSpPr>
            <p:nvPr/>
          </p:nvSpPr>
          <p:spPr bwMode="auto">
            <a:xfrm flipH="1">
              <a:off x="1973" y="1797"/>
              <a:ext cx="544" cy="2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062" name="Rectangle 29"/>
          <p:cNvSpPr>
            <a:spLocks noChangeArrowheads="1"/>
          </p:cNvSpPr>
          <p:nvPr/>
        </p:nvSpPr>
        <p:spPr bwMode="auto">
          <a:xfrm>
            <a:off x="4932363" y="1268413"/>
            <a:ext cx="3743325" cy="1368425"/>
          </a:xfrm>
          <a:prstGeom prst="rect">
            <a:avLst/>
          </a:prstGeom>
          <a:solidFill>
            <a:srgbClr val="FFD96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16 ERCs build a “Sector”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Data from the ERC is concentrated in a large FPGA placed in the Data Concentrator Card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One “Sector” forms a 32x32 pixel region where the L1 trigger acts </a:t>
            </a:r>
          </a:p>
        </p:txBody>
      </p:sp>
      <p:sp>
        <p:nvSpPr>
          <p:cNvPr id="72831" name="Rectangle 127"/>
          <p:cNvSpPr>
            <a:spLocks noChangeArrowheads="1"/>
          </p:cNvSpPr>
          <p:nvPr/>
        </p:nvSpPr>
        <p:spPr bwMode="auto">
          <a:xfrm>
            <a:off x="4932363" y="2781300"/>
            <a:ext cx="3743325" cy="5175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 a GTU, if number of pixels above threshold, L1 Trigger Primitives are sent to the L2 Trigger </a:t>
            </a:r>
          </a:p>
        </p:txBody>
      </p:sp>
      <p:sp>
        <p:nvSpPr>
          <p:cNvPr id="72832" name="Rectangle 128"/>
          <p:cNvSpPr>
            <a:spLocks noChangeArrowheads="1"/>
          </p:cNvSpPr>
          <p:nvPr/>
        </p:nvSpPr>
        <p:spPr bwMode="auto">
          <a:xfrm>
            <a:off x="4932363" y="3429000"/>
            <a:ext cx="3743325" cy="304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L1 TP: Timetag (40 bits) + Nb. of pixels (10 bits) </a:t>
            </a:r>
          </a:p>
        </p:txBody>
      </p:sp>
      <p:sp>
        <p:nvSpPr>
          <p:cNvPr id="72833" name="Rectangle 129"/>
          <p:cNvSpPr>
            <a:spLocks noChangeArrowheads="1"/>
          </p:cNvSpPr>
          <p:nvPr/>
        </p:nvSpPr>
        <p:spPr bwMode="auto">
          <a:xfrm>
            <a:off x="684213" y="5291138"/>
            <a:ext cx="3743325" cy="7302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Trigger Primitives and Accept Data are moved to the off-detector electronics by means of an 3.125 Gbps optical link </a:t>
            </a:r>
          </a:p>
        </p:txBody>
      </p:sp>
      <p:pic>
        <p:nvPicPr>
          <p:cNvPr id="72858" name="Picture 154" descr="l1l2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7113" y="4489450"/>
            <a:ext cx="29749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59" name="Rectangle 155"/>
          <p:cNvSpPr>
            <a:spLocks noChangeArrowheads="1"/>
          </p:cNvSpPr>
          <p:nvPr/>
        </p:nvSpPr>
        <p:spPr bwMode="auto">
          <a:xfrm>
            <a:off x="4932363" y="3916363"/>
            <a:ext cx="3760787" cy="304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Data (Timetag 40 bits + Pixel Location 1024 bits) </a:t>
            </a:r>
          </a:p>
        </p:txBody>
      </p:sp>
      <p:pic>
        <p:nvPicPr>
          <p:cNvPr id="72860" name="Picture 156" descr="l1l2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365625"/>
            <a:ext cx="298132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61" name="Picture 157" descr="l1l2_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4508500"/>
            <a:ext cx="35369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31" grpId="0" animBg="1"/>
      <p:bldP spid="72832" grpId="0" animBg="1"/>
      <p:bldP spid="72833" grpId="0" animBg="1"/>
      <p:bldP spid="728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1"/>
          <p:cNvSpPr>
            <a:spLocks/>
          </p:cNvSpPr>
          <p:nvPr/>
        </p:nvSpPr>
        <p:spPr bwMode="auto">
          <a:xfrm>
            <a:off x="323850" y="71438"/>
            <a:ext cx="86407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L1-L2 Optical Link</a:t>
            </a:r>
          </a:p>
        </p:txBody>
      </p:sp>
      <p:pic>
        <p:nvPicPr>
          <p:cNvPr id="47107" name="Picture 25" descr="optic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281238"/>
            <a:ext cx="820896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29"/>
          <p:cNvSpPr>
            <a:spLocks noChangeArrowheads="1"/>
          </p:cNvSpPr>
          <p:nvPr/>
        </p:nvSpPr>
        <p:spPr bwMode="auto">
          <a:xfrm>
            <a:off x="393700" y="4552950"/>
            <a:ext cx="3962400" cy="1900238"/>
          </a:xfrm>
          <a:prstGeom prst="rect">
            <a:avLst/>
          </a:prstGeom>
          <a:solidFill>
            <a:srgbClr val="FFD96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Optical link bandwidth split in 5 domains: 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 L1 Trigger Primitives (L1 to L2)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 L1 Trigger Accept (L2 to L1)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 DAQ datastream (L1 to L2)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 Slow control/monitoring (L1 to L2)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 Command (L2 to L1)</a:t>
            </a:r>
          </a:p>
        </p:txBody>
      </p:sp>
      <p:sp>
        <p:nvSpPr>
          <p:cNvPr id="47109" name="Rectangle 30"/>
          <p:cNvSpPr>
            <a:spLocks noChangeArrowheads="1"/>
          </p:cNvSpPr>
          <p:nvPr/>
        </p:nvSpPr>
        <p:spPr bwMode="auto">
          <a:xfrm>
            <a:off x="4786313" y="4552950"/>
            <a:ext cx="4033837" cy="19002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Slow Control/Monitoring includes: 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 Configuration of SiPM bias supply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 Configuration of alarms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 Configuration of ASIC, ERC and L1 FPGA thresholds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 Monitoring of temperature, alarms, bias supply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18"/>
          <p:cNvSpPr>
            <a:spLocks noChangeArrowheads="1"/>
          </p:cNvSpPr>
          <p:nvPr/>
        </p:nvSpPr>
        <p:spPr bwMode="auto">
          <a:xfrm>
            <a:off x="395288" y="1035050"/>
            <a:ext cx="8424862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All trigger primitives from the focal plane are sent asynchronously to L2 trigger boards via data links running at their own clocks, for maximum bandwidth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Data and slow-control data streams are sent over the same data lines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121"/>
          <p:cNvSpPr>
            <a:spLocks noChangeArrowheads="1"/>
          </p:cNvSpPr>
          <p:nvPr/>
        </p:nvSpPr>
        <p:spPr bwMode="auto">
          <a:xfrm>
            <a:off x="1689100" y="1317625"/>
            <a:ext cx="2452688" cy="2305050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55" name="Rectangle 122"/>
          <p:cNvSpPr>
            <a:spLocks noChangeArrowheads="1"/>
          </p:cNvSpPr>
          <p:nvPr/>
        </p:nvSpPr>
        <p:spPr bwMode="auto">
          <a:xfrm>
            <a:off x="2913063" y="1317625"/>
            <a:ext cx="2452687" cy="2305050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56" name="Rectangle 123"/>
          <p:cNvSpPr>
            <a:spLocks noChangeArrowheads="1"/>
          </p:cNvSpPr>
          <p:nvPr/>
        </p:nvSpPr>
        <p:spPr bwMode="auto">
          <a:xfrm>
            <a:off x="1689100" y="2470150"/>
            <a:ext cx="2452688" cy="2305050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124"/>
          <p:cNvSpPr>
            <a:spLocks noChangeArrowheads="1"/>
          </p:cNvSpPr>
          <p:nvPr/>
        </p:nvSpPr>
        <p:spPr bwMode="auto">
          <a:xfrm>
            <a:off x="2914650" y="2470150"/>
            <a:ext cx="2452688" cy="2305050"/>
          </a:xfrm>
          <a:prstGeom prst="rect">
            <a:avLst/>
          </a:prstGeom>
          <a:noFill/>
          <a:ln w="28575">
            <a:solidFill>
              <a:srgbClr val="CC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125"/>
          <p:cNvSpPr>
            <a:spLocks noChangeArrowheads="1"/>
          </p:cNvSpPr>
          <p:nvPr/>
        </p:nvSpPr>
        <p:spPr bwMode="auto">
          <a:xfrm>
            <a:off x="1692275" y="1317625"/>
            <a:ext cx="1227138" cy="1152525"/>
          </a:xfrm>
          <a:prstGeom prst="rect">
            <a:avLst/>
          </a:prstGeom>
          <a:solidFill>
            <a:srgbClr val="FFFF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Text Box 126"/>
          <p:cNvSpPr txBox="1">
            <a:spLocks noChangeArrowheads="1"/>
          </p:cNvSpPr>
          <p:nvPr/>
        </p:nvSpPr>
        <p:spPr bwMode="auto">
          <a:xfrm>
            <a:off x="5653088" y="5062538"/>
            <a:ext cx="3168650" cy="1071562"/>
          </a:xfrm>
          <a:prstGeom prst="rect">
            <a:avLst/>
          </a:prstGeom>
          <a:solidFill>
            <a:srgbClr val="FFFF66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36 864 channels (20 x 20 SiPM arrays)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Surface area = 94 cm x 94 cm ~ 1 m</a:t>
            </a:r>
            <a:r>
              <a:rPr lang="en-US" sz="1400" kern="1200" baseline="30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9 AMC cards required for L2 trigger</a:t>
            </a:r>
          </a:p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 AMC card required for L3 trigger</a:t>
            </a:r>
          </a:p>
        </p:txBody>
      </p:sp>
      <p:pic>
        <p:nvPicPr>
          <p:cNvPr id="49160" name="Picture 127" descr="sp-s4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389063"/>
            <a:ext cx="20161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28" descr="sp-s4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5313363"/>
            <a:ext cx="20161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Line 130"/>
          <p:cNvSpPr>
            <a:spLocks noChangeShapeType="1"/>
          </p:cNvSpPr>
          <p:nvPr/>
        </p:nvSpPr>
        <p:spPr bwMode="auto">
          <a:xfrm flipH="1">
            <a:off x="612775" y="2254250"/>
            <a:ext cx="0" cy="316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Line 131"/>
          <p:cNvSpPr>
            <a:spLocks noChangeShapeType="1"/>
          </p:cNvSpPr>
          <p:nvPr/>
        </p:nvSpPr>
        <p:spPr bwMode="auto">
          <a:xfrm flipH="1">
            <a:off x="971550" y="455771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Line 132"/>
          <p:cNvSpPr>
            <a:spLocks noChangeShapeType="1"/>
          </p:cNvSpPr>
          <p:nvPr/>
        </p:nvSpPr>
        <p:spPr bwMode="auto">
          <a:xfrm flipH="1">
            <a:off x="827088" y="3405188"/>
            <a:ext cx="1587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Text Box 133"/>
          <p:cNvSpPr txBox="1">
            <a:spLocks noChangeArrowheads="1"/>
          </p:cNvSpPr>
          <p:nvPr/>
        </p:nvSpPr>
        <p:spPr bwMode="auto">
          <a:xfrm>
            <a:off x="863600" y="1268413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AMC L2</a:t>
            </a:r>
          </a:p>
        </p:txBody>
      </p:sp>
      <p:sp>
        <p:nvSpPr>
          <p:cNvPr id="49166" name="Text Box 134"/>
          <p:cNvSpPr txBox="1">
            <a:spLocks noChangeArrowheads="1"/>
          </p:cNvSpPr>
          <p:nvPr/>
        </p:nvSpPr>
        <p:spPr bwMode="auto">
          <a:xfrm>
            <a:off x="1044575" y="506253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AMC L3</a:t>
            </a:r>
          </a:p>
        </p:txBody>
      </p:sp>
      <p:pic>
        <p:nvPicPr>
          <p:cNvPr id="49167" name="Picture 135" descr="sp-s4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694113"/>
            <a:ext cx="20161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8" name="Rectangle 136"/>
          <p:cNvSpPr>
            <a:spLocks/>
          </p:cNvSpPr>
          <p:nvPr/>
        </p:nvSpPr>
        <p:spPr bwMode="auto">
          <a:xfrm>
            <a:off x="1000125" y="71438"/>
            <a:ext cx="721518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Off-Detector DAQ Organization</a:t>
            </a:r>
          </a:p>
        </p:txBody>
      </p:sp>
      <p:sp>
        <p:nvSpPr>
          <p:cNvPr id="49169" name="Text Box 137"/>
          <p:cNvSpPr txBox="1">
            <a:spLocks noChangeArrowheads="1"/>
          </p:cNvSpPr>
          <p:nvPr/>
        </p:nvSpPr>
        <p:spPr bwMode="auto">
          <a:xfrm>
            <a:off x="900113" y="242093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AMC L2</a:t>
            </a:r>
          </a:p>
        </p:txBody>
      </p:sp>
      <p:sp>
        <p:nvSpPr>
          <p:cNvPr id="49170" name="Text Box 138"/>
          <p:cNvSpPr txBox="1">
            <a:spLocks noChangeArrowheads="1"/>
          </p:cNvSpPr>
          <p:nvPr/>
        </p:nvSpPr>
        <p:spPr bwMode="auto">
          <a:xfrm>
            <a:off x="900113" y="3549650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AMC L2</a:t>
            </a:r>
          </a:p>
        </p:txBody>
      </p:sp>
      <p:pic>
        <p:nvPicPr>
          <p:cNvPr id="49171" name="Picture 1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470150"/>
            <a:ext cx="3241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2" name="Rectangle 144"/>
          <p:cNvSpPr>
            <a:spLocks noChangeArrowheads="1"/>
          </p:cNvSpPr>
          <p:nvPr/>
        </p:nvSpPr>
        <p:spPr bwMode="auto">
          <a:xfrm>
            <a:off x="5848350" y="3884613"/>
            <a:ext cx="252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MicroTCA crate organization</a:t>
            </a:r>
          </a:p>
        </p:txBody>
      </p:sp>
      <p:pic>
        <p:nvPicPr>
          <p:cNvPr id="49173" name="Picture 146" descr="s2gx-fig1-pcie-boar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5278438"/>
            <a:ext cx="1511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74" name="AutoShape 148"/>
          <p:cNvCxnSpPr>
            <a:cxnSpLocks noChangeShapeType="1"/>
          </p:cNvCxnSpPr>
          <p:nvPr/>
        </p:nvCxnSpPr>
        <p:spPr bwMode="auto">
          <a:xfrm flipV="1">
            <a:off x="2268538" y="5692775"/>
            <a:ext cx="1727200" cy="107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49175" name="Rectangle 149"/>
          <p:cNvSpPr>
            <a:spLocks noChangeArrowheads="1"/>
          </p:cNvSpPr>
          <p:nvPr/>
        </p:nvSpPr>
        <p:spPr bwMode="auto">
          <a:xfrm>
            <a:off x="2195513" y="4989513"/>
            <a:ext cx="1873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One optical link into </a:t>
            </a:r>
          </a:p>
          <a:p>
            <a:pPr marL="179388" lvl="1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the PC (PCI-E board)</a:t>
            </a:r>
          </a:p>
        </p:txBody>
      </p:sp>
      <p:sp>
        <p:nvSpPr>
          <p:cNvPr id="49176" name="AutoShape 150"/>
          <p:cNvSpPr>
            <a:spLocks noChangeArrowheads="1"/>
          </p:cNvSpPr>
          <p:nvPr/>
        </p:nvSpPr>
        <p:spPr bwMode="auto">
          <a:xfrm rot="-5400000">
            <a:off x="6927850" y="1592263"/>
            <a:ext cx="649288" cy="122396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177" name="AutoShape 151"/>
          <p:cNvSpPr>
            <a:spLocks noChangeArrowheads="1"/>
          </p:cNvSpPr>
          <p:nvPr/>
        </p:nvSpPr>
        <p:spPr bwMode="auto">
          <a:xfrm rot="-5400000">
            <a:off x="8369300" y="3897313"/>
            <a:ext cx="503238" cy="360362"/>
          </a:xfrm>
          <a:prstGeom prst="leftRightArrow">
            <a:avLst>
              <a:gd name="adj1" fmla="val 50000"/>
              <a:gd name="adj2" fmla="val 27930"/>
            </a:avLst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9178" name="Picture 129" descr="sp-s4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2576513"/>
            <a:ext cx="20161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 Box 153"/>
          <p:cNvSpPr txBox="1">
            <a:spLocks noChangeArrowheads="1"/>
          </p:cNvSpPr>
          <p:nvPr/>
        </p:nvSpPr>
        <p:spPr bwMode="auto">
          <a:xfrm>
            <a:off x="6064250" y="1376363"/>
            <a:ext cx="2398713" cy="5175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36 bi-directional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optical links to the focal plane</a:t>
            </a:r>
          </a:p>
        </p:txBody>
      </p:sp>
      <p:sp>
        <p:nvSpPr>
          <p:cNvPr id="49180" name="Text Box 154"/>
          <p:cNvSpPr txBox="1">
            <a:spLocks noChangeArrowheads="1"/>
          </p:cNvSpPr>
          <p:nvPr/>
        </p:nvSpPr>
        <p:spPr bwMode="auto">
          <a:xfrm>
            <a:off x="6927850" y="4400550"/>
            <a:ext cx="1892300" cy="5175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 full duplex optical link to the DAQ PC</a:t>
            </a:r>
          </a:p>
        </p:txBody>
      </p:sp>
      <p:pic>
        <p:nvPicPr>
          <p:cNvPr id="19611" name="Picture 155" descr="026-44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BEF"/>
              </a:clrFrom>
              <a:clrTo>
                <a:srgbClr val="FBFBEF">
                  <a:alpha val="0"/>
                </a:srgbClr>
              </a:clrTo>
            </a:clrChange>
          </a:blip>
          <a:srcRect t="25055" r="5423" b="19867"/>
          <a:stretch>
            <a:fillRect/>
          </a:stretch>
        </p:blipFill>
        <p:spPr bwMode="auto">
          <a:xfrm>
            <a:off x="5715000" y="2362200"/>
            <a:ext cx="27368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6"/>
          <p:cNvSpPr>
            <a:spLocks/>
          </p:cNvSpPr>
          <p:nvPr/>
        </p:nvSpPr>
        <p:spPr bwMode="auto">
          <a:xfrm>
            <a:off x="107950" y="71438"/>
            <a:ext cx="88931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3x3 mm</a:t>
            </a:r>
            <a:r>
              <a:rPr lang="en-US" sz="3600" kern="1200" baseline="300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3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Silicon Photomultiplers for SPC</a:t>
            </a:r>
          </a:p>
        </p:txBody>
      </p:sp>
      <p:sp>
        <p:nvSpPr>
          <p:cNvPr id="56323" name="Rectangle 32"/>
          <p:cNvSpPr>
            <a:spLocks noChangeArrowheads="1"/>
          </p:cNvSpPr>
          <p:nvPr/>
        </p:nvSpPr>
        <p:spPr bwMode="auto">
          <a:xfrm>
            <a:off x="323850" y="1114425"/>
            <a:ext cx="4032250" cy="2170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Zecotek Photonics, MAPD3-N device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Gain: 7x10</a:t>
            </a:r>
            <a:r>
              <a:rPr lang="en-US" sz="1600" kern="1200" baseline="30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4</a:t>
            </a: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– 1x10</a:t>
            </a:r>
            <a:r>
              <a:rPr lang="en-US" sz="1600" kern="1200" baseline="30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5 </a:t>
            </a: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(11-15 fC for 1 p.e.)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Dark current: 1-3 MHz per 3x3 mm</a:t>
            </a:r>
            <a:r>
              <a:rPr lang="en-US" sz="1600" kern="1200" baseline="30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pixel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Temperature sensitivity (dM/dV) ~4-5%/ºC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PDE at 420 nm ~28%, at 360 nm ~20%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Two 64-pixel matrices provided by Zecotek</a:t>
            </a:r>
          </a:p>
        </p:txBody>
      </p:sp>
      <p:pic>
        <p:nvPicPr>
          <p:cNvPr id="56324" name="Рисунок 4" descr="IMGP3448_e.jpg"/>
          <p:cNvPicPr>
            <a:picLocks noChangeAspect="1"/>
          </p:cNvPicPr>
          <p:nvPr/>
        </p:nvPicPr>
        <p:blipFill>
          <a:blip r:embed="rId4"/>
          <a:srcRect t="6421"/>
          <a:stretch>
            <a:fillRect/>
          </a:stretch>
        </p:blipFill>
        <p:spPr bwMode="auto">
          <a:xfrm>
            <a:off x="4572000" y="1114425"/>
            <a:ext cx="4248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1"/>
          <p:cNvPicPr>
            <a:picLocks noChangeAspect="1" noChangeArrowheads="1"/>
          </p:cNvPicPr>
          <p:nvPr/>
        </p:nvPicPr>
        <p:blipFill>
          <a:blip r:embed="rId5"/>
          <a:srcRect l="4855" r="69475" b="18115"/>
          <a:stretch>
            <a:fillRect/>
          </a:stretch>
        </p:blipFill>
        <p:spPr bwMode="auto">
          <a:xfrm>
            <a:off x="4572000" y="3660775"/>
            <a:ext cx="2305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 descr="s10931series_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5163" y="3752850"/>
            <a:ext cx="18049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323850" y="3771900"/>
            <a:ext cx="4032250" cy="19018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35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Hamamatsu Photonics</a:t>
            </a:r>
          </a:p>
          <a:p>
            <a:pPr algn="l" rtl="0" eaLnBrk="0" fontAlgn="base" hangingPunct="0">
              <a:spcBef>
                <a:spcPct val="35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Gain: 7x10</a:t>
            </a:r>
            <a:r>
              <a:rPr lang="en-US" sz="1600" kern="1200" baseline="30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5</a:t>
            </a: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– 2x10</a:t>
            </a:r>
            <a:r>
              <a:rPr lang="en-US" sz="1600" kern="1200" baseline="30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6</a:t>
            </a: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35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Dark current: 4-9 MHz per 3x3 mm</a:t>
            </a:r>
            <a:r>
              <a:rPr lang="en-US" sz="1600" kern="1200" baseline="300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2</a:t>
            </a: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pixel</a:t>
            </a:r>
          </a:p>
          <a:p>
            <a:pPr algn="l" rtl="0" eaLnBrk="0" fontAlgn="base" hangingPunct="0">
              <a:spcBef>
                <a:spcPct val="35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PDE at 420 nm ~32-34%</a:t>
            </a:r>
          </a:p>
          <a:p>
            <a:pPr algn="l" rtl="0" eaLnBrk="0" fontAlgn="base" hangingPunct="0">
              <a:spcBef>
                <a:spcPct val="3500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First batch of 16 MPPC S10362 and S10931 samples delivered by MPI and Hamamatsu</a:t>
            </a:r>
          </a:p>
        </p:txBody>
      </p:sp>
      <p:sp>
        <p:nvSpPr>
          <p:cNvPr id="56328" name="Rectangle 30"/>
          <p:cNvSpPr>
            <a:spLocks noChangeArrowheads="1"/>
          </p:cNvSpPr>
          <p:nvPr/>
        </p:nvSpPr>
        <p:spPr bwMode="auto">
          <a:xfrm>
            <a:off x="5076825" y="5716588"/>
            <a:ext cx="1373188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S10362-33-100C</a:t>
            </a:r>
          </a:p>
        </p:txBody>
      </p:sp>
      <p:sp>
        <p:nvSpPr>
          <p:cNvPr id="56329" name="Rectangle 31"/>
          <p:cNvSpPr>
            <a:spLocks noChangeArrowheads="1"/>
          </p:cNvSpPr>
          <p:nvPr/>
        </p:nvSpPr>
        <p:spPr bwMode="auto">
          <a:xfrm>
            <a:off x="5076825" y="6076950"/>
            <a:ext cx="1366838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S10362-33-50C</a:t>
            </a:r>
          </a:p>
        </p:txBody>
      </p:sp>
      <p:sp>
        <p:nvSpPr>
          <p:cNvPr id="56330" name="Rectangle 32"/>
          <p:cNvSpPr>
            <a:spLocks noChangeArrowheads="1"/>
          </p:cNvSpPr>
          <p:nvPr/>
        </p:nvSpPr>
        <p:spPr bwMode="auto">
          <a:xfrm>
            <a:off x="7451725" y="5716588"/>
            <a:ext cx="1141413" cy="304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S10931-100P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/>
          </p:cNvSpPr>
          <p:nvPr/>
        </p:nvSpPr>
        <p:spPr bwMode="auto">
          <a:xfrm>
            <a:off x="784225" y="71438"/>
            <a:ext cx="782002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Focal Plane SiPM Carrier Boards</a:t>
            </a:r>
          </a:p>
        </p:txBody>
      </p:sp>
      <p:pic>
        <p:nvPicPr>
          <p:cNvPr id="58370" name="Content Placeholder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13"/>
          <p:cNvPicPr>
            <a:picLocks noChangeAspect="1" noChangeArrowheads="1"/>
          </p:cNvPicPr>
          <p:nvPr/>
        </p:nvPicPr>
        <p:blipFill>
          <a:blip r:embed="rId3"/>
          <a:srcRect l="69701" t="30249" r="13177" b="44229"/>
          <a:stretch>
            <a:fillRect/>
          </a:stretch>
        </p:blipFill>
        <p:spPr bwMode="auto">
          <a:xfrm>
            <a:off x="252413" y="1165225"/>
            <a:ext cx="2449512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14"/>
          <p:cNvPicPr>
            <a:picLocks noChangeAspect="1" noChangeArrowheads="1"/>
          </p:cNvPicPr>
          <p:nvPr/>
        </p:nvPicPr>
        <p:blipFill>
          <a:blip r:embed="rId3"/>
          <a:srcRect l="8855" t="56375" r="53932" b="5499"/>
          <a:stretch>
            <a:fillRect/>
          </a:stretch>
        </p:blipFill>
        <p:spPr bwMode="auto">
          <a:xfrm>
            <a:off x="2700338" y="1141413"/>
            <a:ext cx="36004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5250" y="3789363"/>
            <a:ext cx="244792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5250" y="1141413"/>
            <a:ext cx="2447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789363"/>
            <a:ext cx="5616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9" descr="logo_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6207125"/>
            <a:ext cx="2038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Text Box 10"/>
          <p:cNvSpPr txBox="1">
            <a:spLocks noChangeArrowheads="1"/>
          </p:cNvSpPr>
          <p:nvPr/>
        </p:nvSpPr>
        <p:spPr bwMode="auto">
          <a:xfrm>
            <a:off x="2143125" y="3044825"/>
            <a:ext cx="484188" cy="3365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4x4</a:t>
            </a: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2411413" y="5589588"/>
            <a:ext cx="484187" cy="3365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8x8</a:t>
            </a:r>
          </a:p>
        </p:txBody>
      </p: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5003800" y="5589588"/>
            <a:ext cx="690563" cy="3365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16x16</a:t>
            </a: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8388350" y="5734050"/>
            <a:ext cx="484188" cy="3365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8x8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/>
          </p:cNvSpPr>
          <p:nvPr/>
        </p:nvSpPr>
        <p:spPr bwMode="auto">
          <a:xfrm>
            <a:off x="1216025" y="115888"/>
            <a:ext cx="721518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4x4 SiPM Test Array</a:t>
            </a:r>
          </a:p>
        </p:txBody>
      </p:sp>
      <p:pic>
        <p:nvPicPr>
          <p:cNvPr id="62466" name="Content Placeholder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11"/>
          <p:cNvPicPr>
            <a:picLocks noChangeAspect="1" noChangeArrowheads="1"/>
          </p:cNvPicPr>
          <p:nvPr/>
        </p:nvPicPr>
        <p:blipFill>
          <a:blip r:embed="rId3"/>
          <a:srcRect l="4855" r="69475" b="18115"/>
          <a:stretch>
            <a:fillRect/>
          </a:stretch>
        </p:blipFill>
        <p:spPr bwMode="auto">
          <a:xfrm>
            <a:off x="468313" y="1268413"/>
            <a:ext cx="18351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411413" y="1341438"/>
            <a:ext cx="6264275" cy="4824412"/>
            <a:chOff x="1519" y="845"/>
            <a:chExt cx="3946" cy="3039"/>
          </a:xfrm>
        </p:grpSpPr>
        <p:sp>
          <p:nvSpPr>
            <p:cNvPr id="62472" name="Rectangle 7"/>
            <p:cNvSpPr>
              <a:spLocks noChangeArrowheads="1"/>
            </p:cNvSpPr>
            <p:nvPr/>
          </p:nvSpPr>
          <p:spPr bwMode="auto">
            <a:xfrm>
              <a:off x="1519" y="845"/>
              <a:ext cx="3946" cy="3039"/>
            </a:xfrm>
            <a:prstGeom prst="rect">
              <a:avLst/>
            </a:prstGeom>
            <a:solidFill>
              <a:srgbClr val="CCDBE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73" name="Rectangle 8"/>
            <p:cNvSpPr>
              <a:spLocks noChangeArrowheads="1"/>
            </p:cNvSpPr>
            <p:nvPr/>
          </p:nvSpPr>
          <p:spPr bwMode="auto">
            <a:xfrm>
              <a:off x="2063" y="1117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74" name="Rectangle 9"/>
            <p:cNvSpPr>
              <a:spLocks noChangeArrowheads="1"/>
            </p:cNvSpPr>
            <p:nvPr/>
          </p:nvSpPr>
          <p:spPr bwMode="auto">
            <a:xfrm>
              <a:off x="2789" y="1117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75" name="Rectangle 10"/>
            <p:cNvSpPr>
              <a:spLocks noChangeArrowheads="1"/>
            </p:cNvSpPr>
            <p:nvPr/>
          </p:nvSpPr>
          <p:spPr bwMode="auto">
            <a:xfrm>
              <a:off x="3560" y="1109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76" name="Rectangle 11"/>
            <p:cNvSpPr>
              <a:spLocks noChangeArrowheads="1"/>
            </p:cNvSpPr>
            <p:nvPr/>
          </p:nvSpPr>
          <p:spPr bwMode="auto">
            <a:xfrm>
              <a:off x="4331" y="1117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77" name="Rectangle 12"/>
            <p:cNvSpPr>
              <a:spLocks noChangeArrowheads="1"/>
            </p:cNvSpPr>
            <p:nvPr/>
          </p:nvSpPr>
          <p:spPr bwMode="auto">
            <a:xfrm>
              <a:off x="2064" y="1798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78" name="Rectangle 13"/>
            <p:cNvSpPr>
              <a:spLocks noChangeArrowheads="1"/>
            </p:cNvSpPr>
            <p:nvPr/>
          </p:nvSpPr>
          <p:spPr bwMode="auto">
            <a:xfrm>
              <a:off x="2790" y="1798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79" name="Rectangle 14"/>
            <p:cNvSpPr>
              <a:spLocks noChangeArrowheads="1"/>
            </p:cNvSpPr>
            <p:nvPr/>
          </p:nvSpPr>
          <p:spPr bwMode="auto">
            <a:xfrm>
              <a:off x="3561" y="1790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80" name="Rectangle 15"/>
            <p:cNvSpPr>
              <a:spLocks noChangeArrowheads="1"/>
            </p:cNvSpPr>
            <p:nvPr/>
          </p:nvSpPr>
          <p:spPr bwMode="auto">
            <a:xfrm>
              <a:off x="4332" y="1798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81" name="Rectangle 16"/>
            <p:cNvSpPr>
              <a:spLocks noChangeArrowheads="1"/>
            </p:cNvSpPr>
            <p:nvPr/>
          </p:nvSpPr>
          <p:spPr bwMode="auto">
            <a:xfrm>
              <a:off x="2064" y="2478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82" name="Rectangle 17"/>
            <p:cNvSpPr>
              <a:spLocks noChangeArrowheads="1"/>
            </p:cNvSpPr>
            <p:nvPr/>
          </p:nvSpPr>
          <p:spPr bwMode="auto">
            <a:xfrm>
              <a:off x="2790" y="2478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83" name="Rectangle 18"/>
            <p:cNvSpPr>
              <a:spLocks noChangeArrowheads="1"/>
            </p:cNvSpPr>
            <p:nvPr/>
          </p:nvSpPr>
          <p:spPr bwMode="auto">
            <a:xfrm>
              <a:off x="3561" y="2470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84" name="Rectangle 19"/>
            <p:cNvSpPr>
              <a:spLocks noChangeArrowheads="1"/>
            </p:cNvSpPr>
            <p:nvPr/>
          </p:nvSpPr>
          <p:spPr bwMode="auto">
            <a:xfrm>
              <a:off x="4332" y="2478"/>
              <a:ext cx="590" cy="4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85" name="Rectangle 20"/>
            <p:cNvSpPr>
              <a:spLocks noChangeArrowheads="1"/>
            </p:cNvSpPr>
            <p:nvPr/>
          </p:nvSpPr>
          <p:spPr bwMode="auto">
            <a:xfrm>
              <a:off x="2064" y="3113"/>
              <a:ext cx="590" cy="4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86" name="Rectangle 21"/>
            <p:cNvSpPr>
              <a:spLocks noChangeArrowheads="1"/>
            </p:cNvSpPr>
            <p:nvPr/>
          </p:nvSpPr>
          <p:spPr bwMode="auto">
            <a:xfrm>
              <a:off x="2790" y="3113"/>
              <a:ext cx="590" cy="4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87" name="Rectangle 22"/>
            <p:cNvSpPr>
              <a:spLocks noChangeArrowheads="1"/>
            </p:cNvSpPr>
            <p:nvPr/>
          </p:nvSpPr>
          <p:spPr bwMode="auto">
            <a:xfrm>
              <a:off x="3561" y="3105"/>
              <a:ext cx="590" cy="4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88" name="Rectangle 23"/>
            <p:cNvSpPr>
              <a:spLocks noChangeArrowheads="1"/>
            </p:cNvSpPr>
            <p:nvPr/>
          </p:nvSpPr>
          <p:spPr bwMode="auto">
            <a:xfrm>
              <a:off x="4332" y="3113"/>
              <a:ext cx="590" cy="4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489" name="Rectangle 25"/>
            <p:cNvSpPr>
              <a:spLocks noChangeArrowheads="1"/>
            </p:cNvSpPr>
            <p:nvPr/>
          </p:nvSpPr>
          <p:spPr bwMode="auto">
            <a:xfrm>
              <a:off x="2108" y="1207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490" name="Rectangle 26"/>
            <p:cNvSpPr>
              <a:spLocks noChangeArrowheads="1"/>
            </p:cNvSpPr>
            <p:nvPr/>
          </p:nvSpPr>
          <p:spPr bwMode="auto">
            <a:xfrm>
              <a:off x="2789" y="1207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491" name="Rectangle 27"/>
            <p:cNvSpPr>
              <a:spLocks noChangeArrowheads="1"/>
            </p:cNvSpPr>
            <p:nvPr/>
          </p:nvSpPr>
          <p:spPr bwMode="auto">
            <a:xfrm>
              <a:off x="3561" y="1207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492" name="Rectangle 28"/>
            <p:cNvSpPr>
              <a:spLocks noChangeArrowheads="1"/>
            </p:cNvSpPr>
            <p:nvPr/>
          </p:nvSpPr>
          <p:spPr bwMode="auto">
            <a:xfrm>
              <a:off x="4376" y="1207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493" name="Rectangle 29"/>
            <p:cNvSpPr>
              <a:spLocks noChangeArrowheads="1"/>
            </p:cNvSpPr>
            <p:nvPr/>
          </p:nvSpPr>
          <p:spPr bwMode="auto">
            <a:xfrm>
              <a:off x="2064" y="1917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494" name="Rectangle 30"/>
            <p:cNvSpPr>
              <a:spLocks noChangeArrowheads="1"/>
            </p:cNvSpPr>
            <p:nvPr/>
          </p:nvSpPr>
          <p:spPr bwMode="auto">
            <a:xfrm>
              <a:off x="2789" y="1917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495" name="Rectangle 31"/>
            <p:cNvSpPr>
              <a:spLocks noChangeArrowheads="1"/>
            </p:cNvSpPr>
            <p:nvPr/>
          </p:nvSpPr>
          <p:spPr bwMode="auto">
            <a:xfrm>
              <a:off x="3561" y="1917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496" name="Rectangle 32"/>
            <p:cNvSpPr>
              <a:spLocks noChangeArrowheads="1"/>
            </p:cNvSpPr>
            <p:nvPr/>
          </p:nvSpPr>
          <p:spPr bwMode="auto">
            <a:xfrm>
              <a:off x="4332" y="1933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497" name="Rectangle 33"/>
            <p:cNvSpPr>
              <a:spLocks noChangeArrowheads="1"/>
            </p:cNvSpPr>
            <p:nvPr/>
          </p:nvSpPr>
          <p:spPr bwMode="auto">
            <a:xfrm>
              <a:off x="4332" y="259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498" name="Rectangle 34"/>
            <p:cNvSpPr>
              <a:spLocks noChangeArrowheads="1"/>
            </p:cNvSpPr>
            <p:nvPr/>
          </p:nvSpPr>
          <p:spPr bwMode="auto">
            <a:xfrm>
              <a:off x="3561" y="256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499" name="Rectangle 35"/>
            <p:cNvSpPr>
              <a:spLocks noChangeArrowheads="1"/>
            </p:cNvSpPr>
            <p:nvPr/>
          </p:nvSpPr>
          <p:spPr bwMode="auto">
            <a:xfrm>
              <a:off x="2789" y="256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500" name="Rectangle 36"/>
            <p:cNvSpPr>
              <a:spLocks noChangeArrowheads="1"/>
            </p:cNvSpPr>
            <p:nvPr/>
          </p:nvSpPr>
          <p:spPr bwMode="auto">
            <a:xfrm>
              <a:off x="2108" y="2568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S10362-33-100C</a:t>
              </a:r>
            </a:p>
          </p:txBody>
        </p:sp>
        <p:sp>
          <p:nvSpPr>
            <p:cNvPr id="62501" name="Rectangle 37"/>
            <p:cNvSpPr>
              <a:spLocks noChangeArrowheads="1"/>
            </p:cNvSpPr>
            <p:nvPr/>
          </p:nvSpPr>
          <p:spPr bwMode="auto">
            <a:xfrm>
              <a:off x="2064" y="3203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S10362-33-50C</a:t>
              </a:r>
            </a:p>
          </p:txBody>
        </p:sp>
        <p:sp>
          <p:nvSpPr>
            <p:cNvPr id="62502" name="Rectangle 38"/>
            <p:cNvSpPr>
              <a:spLocks noChangeArrowheads="1"/>
            </p:cNvSpPr>
            <p:nvPr/>
          </p:nvSpPr>
          <p:spPr bwMode="auto">
            <a:xfrm>
              <a:off x="2789" y="3203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S10362-33-50C</a:t>
              </a:r>
            </a:p>
          </p:txBody>
        </p:sp>
        <p:sp>
          <p:nvSpPr>
            <p:cNvPr id="62503" name="Rectangle 39"/>
            <p:cNvSpPr>
              <a:spLocks noChangeArrowheads="1"/>
            </p:cNvSpPr>
            <p:nvPr/>
          </p:nvSpPr>
          <p:spPr bwMode="auto">
            <a:xfrm>
              <a:off x="3560" y="3203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S10362-33-50C</a:t>
              </a:r>
            </a:p>
          </p:txBody>
        </p:sp>
        <p:sp>
          <p:nvSpPr>
            <p:cNvPr id="62504" name="Rectangle 40"/>
            <p:cNvSpPr>
              <a:spLocks noChangeArrowheads="1"/>
            </p:cNvSpPr>
            <p:nvPr/>
          </p:nvSpPr>
          <p:spPr bwMode="auto">
            <a:xfrm>
              <a:off x="4331" y="3203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prstClr val="black"/>
                  </a:solidFill>
                  <a:latin typeface="Arial" charset="0"/>
                  <a:ea typeface="+mn-ea"/>
                  <a:cs typeface="+mn-cs"/>
                </a:rPr>
                <a:t>S10362-33-50C</a:t>
              </a:r>
            </a:p>
          </p:txBody>
        </p:sp>
      </p:grpSp>
      <p:pic>
        <p:nvPicPr>
          <p:cNvPr id="62469" name="Picture 42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141663"/>
            <a:ext cx="1800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11"/>
          <p:cNvSpPr txBox="1">
            <a:spLocks noChangeArrowheads="1"/>
          </p:cNvSpPr>
          <p:nvPr/>
        </p:nvSpPr>
        <p:spPr bwMode="auto">
          <a:xfrm>
            <a:off x="371475" y="5084763"/>
            <a:ext cx="1652588" cy="304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17 MPPCs from MPI</a:t>
            </a:r>
          </a:p>
        </p:txBody>
      </p:sp>
      <p:pic>
        <p:nvPicPr>
          <p:cNvPr id="62471" name="Picture 12" descr="LIP-white-3100x2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30175"/>
            <a:ext cx="9366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7"/>
          <p:cNvSpPr>
            <a:spLocks/>
          </p:cNvSpPr>
          <p:nvPr/>
        </p:nvSpPr>
        <p:spPr bwMode="auto">
          <a:xfrm>
            <a:off x="250825" y="71438"/>
            <a:ext cx="88931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Frontend Readout ASIC</a:t>
            </a:r>
          </a:p>
        </p:txBody>
      </p:sp>
      <p:sp>
        <p:nvSpPr>
          <p:cNvPr id="65539" name="Text Box 8"/>
          <p:cNvSpPr txBox="1">
            <a:spLocks noChangeArrowheads="1"/>
          </p:cNvSpPr>
          <p:nvPr/>
        </p:nvSpPr>
        <p:spPr bwMode="auto">
          <a:xfrm>
            <a:off x="3132138" y="4149725"/>
            <a:ext cx="5688012" cy="18684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ja-JP" sz="1600" kern="1200">
                <a:solidFill>
                  <a:prstClr val="black"/>
                </a:solidFill>
                <a:latin typeface="Arial" charset="0"/>
                <a:ea typeface="ＭＳ Ｐゴシック"/>
                <a:cs typeface="+mn-cs"/>
              </a:rPr>
              <a:t>64 low impedance preamplifier </a:t>
            </a:r>
          </a:p>
          <a:p>
            <a:pPr algn="l" rtl="0"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ja-JP" sz="1600" kern="1200">
                <a:solidFill>
                  <a:prstClr val="black"/>
                </a:solidFill>
                <a:latin typeface="Arial" charset="0"/>
                <a:ea typeface="ＭＳ Ｐゴシック"/>
                <a:cs typeface="+mn-cs"/>
              </a:rPr>
              <a:t>Variable gain for each channel</a:t>
            </a:r>
          </a:p>
          <a:p>
            <a:pPr algn="l" rtl="0"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ja-JP" sz="1600" kern="1200">
                <a:solidFill>
                  <a:prstClr val="black"/>
                </a:solidFill>
                <a:latin typeface="Arial" charset="0"/>
                <a:ea typeface="ＭＳ Ｐゴシック"/>
                <a:cs typeface="+mn-cs"/>
              </a:rPr>
              <a:t>Minimum threshold at 100% trigger efficiency: 10 fC </a:t>
            </a:r>
          </a:p>
          <a:p>
            <a:pPr algn="l" rtl="0"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ja-JP" sz="1600" kern="1200">
                <a:solidFill>
                  <a:prstClr val="black"/>
                </a:solidFill>
                <a:latin typeface="Arial" charset="0"/>
                <a:ea typeface="ＭＳ Ｐゴシック"/>
                <a:cs typeface="+mn-cs"/>
              </a:rPr>
              <a:t>64 logic trigger outputs </a:t>
            </a:r>
          </a:p>
          <a:p>
            <a:pPr algn="l" rtl="0"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ja-JP" sz="1600" kern="1200">
                <a:solidFill>
                  <a:prstClr val="black"/>
                </a:solidFill>
                <a:latin typeface="Arial" charset="0"/>
                <a:ea typeface="ＭＳ Ｐゴシック"/>
                <a:cs typeface="+mn-cs"/>
              </a:rPr>
              <a:t>12 bits ADC (serial output: pedestal and maximum per channel)</a:t>
            </a:r>
          </a:p>
          <a:p>
            <a:pPr algn="l" rtl="0" eaLnBrk="0" fontAlgn="base" hangingPunct="0">
              <a:spcBef>
                <a:spcPct val="25000"/>
              </a:spcBef>
              <a:spcAft>
                <a:spcPct val="0"/>
              </a:spcAft>
            </a:pPr>
            <a:r>
              <a:rPr lang="en-US" altLang="ja-JP" sz="1600" kern="1200">
                <a:solidFill>
                  <a:prstClr val="black"/>
                </a:solidFill>
                <a:latin typeface="Arial" charset="0"/>
                <a:ea typeface="ＭＳ Ｐゴシック"/>
                <a:cs typeface="+mn-cs"/>
              </a:rPr>
              <a:t>AMS SiGe 0.35 um (4 x 4 mm</a:t>
            </a:r>
            <a:r>
              <a:rPr lang="en-US" altLang="ja-JP" sz="1600" kern="1200" baseline="30000">
                <a:solidFill>
                  <a:prstClr val="black"/>
                </a:solidFill>
                <a:latin typeface="Arial" charset="0"/>
                <a:ea typeface="ＭＳ Ｐゴシック"/>
                <a:cs typeface="+mn-cs"/>
              </a:rPr>
              <a:t>2 </a:t>
            </a:r>
            <a:r>
              <a:rPr lang="en-US" altLang="ja-JP" sz="1600" kern="1200">
                <a:solidFill>
                  <a:prstClr val="black"/>
                </a:solidFill>
                <a:latin typeface="Arial" charset="0"/>
                <a:ea typeface="ＭＳ Ｐゴシック"/>
                <a:cs typeface="+mn-cs"/>
              </a:rPr>
              <a:t>die) </a:t>
            </a:r>
            <a:endParaRPr lang="en-US" sz="1600" kern="120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5540" name="Picture 10"/>
          <p:cNvPicPr>
            <a:picLocks noChangeAspect="1" noChangeArrowheads="1"/>
          </p:cNvPicPr>
          <p:nvPr/>
        </p:nvPicPr>
        <p:blipFill>
          <a:blip r:embed="rId4"/>
          <a:srcRect l="3035" r="7736"/>
          <a:stretch>
            <a:fillRect/>
          </a:stretch>
        </p:blipFill>
        <p:spPr bwMode="auto">
          <a:xfrm>
            <a:off x="3419475" y="1093788"/>
            <a:ext cx="446405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6937375" y="908050"/>
            <a:ext cx="1738313" cy="5175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Baseline Option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ASIC MAROC3 (2009)</a:t>
            </a:r>
          </a:p>
        </p:txBody>
      </p:sp>
      <p:pic>
        <p:nvPicPr>
          <p:cNvPr id="65542" name="Picture 22" descr="maroc3_layo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052513"/>
            <a:ext cx="27352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23" descr="Maroc2_USB_test_boar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852863"/>
            <a:ext cx="27368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132138" y="6165850"/>
            <a:ext cx="5688012" cy="304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MAROC3 Evaluation Test Board provided by the OMEGA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Content Placeholder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91090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6"/>
          <p:cNvSpPr>
            <a:spLocks/>
          </p:cNvSpPr>
          <p:nvPr/>
        </p:nvSpPr>
        <p:spPr bwMode="auto">
          <a:xfrm>
            <a:off x="784225" y="71438"/>
            <a:ext cx="782002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Design of ERC/L1 Prototype Board</a:t>
            </a:r>
          </a:p>
        </p:txBody>
      </p:sp>
      <p:sp>
        <p:nvSpPr>
          <p:cNvPr id="69635" name="Text Box 10"/>
          <p:cNvSpPr txBox="1">
            <a:spLocks noChangeArrowheads="1"/>
          </p:cNvSpPr>
          <p:nvPr/>
        </p:nvSpPr>
        <p:spPr bwMode="auto">
          <a:xfrm>
            <a:off x="252413" y="1058863"/>
            <a:ext cx="532765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Frontend ASIC (MAROC3) readout by an FPGA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Early L0 data reduction and L1 trigger filtering algorithms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Data serialization (SERDES) for high-speed optical serial links 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Control of slow-control and monitoring services</a:t>
            </a:r>
          </a:p>
        </p:txBody>
      </p:sp>
      <p:pic>
        <p:nvPicPr>
          <p:cNvPr id="69636" name="Picture 15" descr="erc_bo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492375"/>
            <a:ext cx="7200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2" descr="LIP-white-3100x2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30175"/>
            <a:ext cx="9366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16600" dirty="0" smtClean="0"/>
              <a:t>END</a:t>
            </a:r>
            <a:endParaRPr lang="en-US" sz="1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791200" cy="685800"/>
          </a:xfrm>
        </p:spPr>
        <p:txBody>
          <a:bodyPr/>
          <a:lstStyle/>
          <a:p>
            <a:pPr algn="r"/>
            <a:r>
              <a:rPr lang="pt-PT" dirty="0" err="1" smtClean="0"/>
              <a:t>Characterisation@LIP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05200" y="990600"/>
            <a:ext cx="5486400" cy="1905000"/>
          </a:xfrm>
          <a:prstGeom prst="roundRect">
            <a:avLst>
              <a:gd name="adj" fmla="val 115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pt-PT" sz="2400" dirty="0" err="1" smtClean="0"/>
              <a:t>SiPMs</a:t>
            </a:r>
            <a:r>
              <a:rPr lang="pt-PT" sz="2400" dirty="0" smtClean="0"/>
              <a:t> </a:t>
            </a:r>
            <a:r>
              <a:rPr lang="pt-PT" sz="2400" dirty="0" err="1" smtClean="0"/>
              <a:t>from</a:t>
            </a:r>
            <a:endParaRPr lang="pt-PT" sz="2400" dirty="0" smtClean="0"/>
          </a:p>
          <a:p>
            <a:r>
              <a:rPr lang="pt-PT" sz="2400" dirty="0" smtClean="0"/>
              <a:t>Hamamatsu</a:t>
            </a:r>
            <a:endParaRPr lang="pt-PT" sz="2400" dirty="0" smtClean="0"/>
          </a:p>
          <a:p>
            <a:r>
              <a:rPr lang="pt-PT" sz="2400" dirty="0" err="1" smtClean="0"/>
              <a:t>Dolgoshein</a:t>
            </a:r>
            <a:r>
              <a:rPr lang="pt-PT" sz="2400" dirty="0" smtClean="0"/>
              <a:t>/</a:t>
            </a:r>
            <a:r>
              <a:rPr lang="pt-PT" sz="2400" dirty="0" smtClean="0"/>
              <a:t> </a:t>
            </a:r>
            <a:r>
              <a:rPr lang="pt-PT" sz="2400" dirty="0" err="1" smtClean="0"/>
              <a:t>Excelitas</a:t>
            </a:r>
            <a:r>
              <a:rPr lang="pt-PT" sz="2400" dirty="0" smtClean="0"/>
              <a:t> </a:t>
            </a:r>
            <a:r>
              <a:rPr lang="pt-PT" sz="2000" dirty="0" smtClean="0"/>
              <a:t>(</a:t>
            </a:r>
            <a:r>
              <a:rPr lang="pt-PT" sz="2000" dirty="0" err="1" smtClean="0"/>
              <a:t>Perkin&amp;Elmer</a:t>
            </a:r>
            <a:r>
              <a:rPr lang="pt-PT" sz="2000" dirty="0" smtClean="0"/>
              <a:t>)</a:t>
            </a:r>
            <a:endParaRPr lang="pt-PT" sz="2400" dirty="0" smtClean="0"/>
          </a:p>
          <a:p>
            <a:r>
              <a:rPr lang="pt-PT" sz="2400" dirty="0" err="1" smtClean="0"/>
              <a:t>Zecotek</a:t>
            </a:r>
            <a:endParaRPr lang="pt-PT" sz="2400" dirty="0" smtClean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1371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 l="8730" t="12899" r="18254" b="33768"/>
          <a:stretch>
            <a:fillRect/>
          </a:stretch>
        </p:blipFill>
        <p:spPr bwMode="auto">
          <a:xfrm>
            <a:off x="1524000" y="19050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9064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93228"/>
            <a:ext cx="1981200" cy="10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81000"/>
            <a:ext cx="15990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43400" y="3429000"/>
            <a:ext cx="4267200" cy="3200400"/>
          </a:xfrm>
          <a:prstGeom prst="roundRect">
            <a:avLst>
              <a:gd name="adj" fmla="val 1224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6800" tIns="45720" rIns="4680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P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Main</a:t>
            </a: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pt-P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Parameters</a:t>
            </a: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0" marR="0" lvl="1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PDE</a:t>
            </a:r>
            <a:endParaRPr lang="pt-PT" sz="2400" kern="0" dirty="0" smtClean="0">
              <a:solidFill>
                <a:schemeClr val="tx1"/>
              </a:solidFill>
            </a:endParaRPr>
          </a:p>
          <a:p>
            <a:pPr marL="0" marR="0" lvl="1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sz="2400" kern="0" dirty="0" err="1" smtClean="0">
                <a:solidFill>
                  <a:schemeClr val="tx1"/>
                </a:solidFill>
              </a:rPr>
              <a:t>Gain</a:t>
            </a:r>
            <a:endParaRPr lang="pt-PT" sz="2400" kern="0" dirty="0" smtClean="0">
              <a:solidFill>
                <a:schemeClr val="tx1"/>
              </a:solidFill>
            </a:endParaRPr>
          </a:p>
          <a:p>
            <a:pPr marL="0" marR="0" lvl="1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P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Darkcurrent</a:t>
            </a:r>
            <a:endParaRPr kumimoji="0" lang="pt-P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1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pt-PT" sz="2400" kern="0" dirty="0" smtClean="0">
              <a:solidFill>
                <a:schemeClr val="tx1"/>
              </a:solidFill>
            </a:endParaRPr>
          </a:p>
          <a:p>
            <a:pPr marL="0" marR="0" lvl="1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P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Afterpulses</a:t>
            </a:r>
            <a:r>
              <a:rPr kumimoji="0" lang="pt-P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0" marR="0" lvl="1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P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Crosstalk</a:t>
            </a:r>
            <a:endParaRPr lang="pt-PT" sz="2400" kern="0" dirty="0" smtClean="0">
              <a:solidFill>
                <a:schemeClr val="tx1"/>
              </a:solidFill>
            </a:endParaRPr>
          </a:p>
          <a:p>
            <a:pPr marL="0" marR="0" lvl="1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pt-PT" sz="2400" kern="0" dirty="0" err="1" smtClean="0">
                <a:solidFill>
                  <a:schemeClr val="tx1"/>
                </a:solidFill>
              </a:rPr>
              <a:t>Temperature</a:t>
            </a:r>
            <a:endParaRPr kumimoji="0" lang="pt-P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7"/>
          <a:srcRect l="13376" r="12232" b="50000"/>
          <a:stretch>
            <a:fillRect/>
          </a:stretch>
        </p:blipFill>
        <p:spPr bwMode="auto">
          <a:xfrm>
            <a:off x="609600" y="4191000"/>
            <a:ext cx="3124200" cy="132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5564556"/>
            <a:ext cx="1543050" cy="126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IMG_4092.JPG"/>
          <p:cNvPicPr>
            <a:picLocks noChangeAspect="1"/>
          </p:cNvPicPr>
          <p:nvPr/>
        </p:nvPicPr>
        <p:blipFill>
          <a:blip r:embed="rId3" cstate="print"/>
          <a:srcRect r="110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553200" y="6019800"/>
            <a:ext cx="24384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PT" sz="1600" b="1" dirty="0" smtClean="0">
                <a:solidFill>
                  <a:srgbClr val="00B0F0"/>
                </a:solidFill>
                <a:latin typeface="+mn-lt"/>
              </a:rPr>
              <a:t>Auger </a:t>
            </a:r>
            <a:r>
              <a:rPr lang="pt-PT" sz="1600" b="1" dirty="0" err="1" smtClean="0">
                <a:solidFill>
                  <a:srgbClr val="00B0F0"/>
                </a:solidFill>
                <a:latin typeface="+mn-lt"/>
              </a:rPr>
              <a:t>camera</a:t>
            </a:r>
            <a:r>
              <a:rPr lang="pt-PT" sz="16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pt-PT" sz="1600" b="1" dirty="0" err="1" smtClean="0">
                <a:solidFill>
                  <a:srgbClr val="00B0F0"/>
                </a:solidFill>
                <a:latin typeface="+mn-lt"/>
              </a:rPr>
              <a:t>display</a:t>
            </a:r>
            <a:r>
              <a:rPr lang="pt-PT" sz="1600" b="1" dirty="0" smtClean="0">
                <a:solidFill>
                  <a:srgbClr val="00B0F0"/>
                </a:solidFill>
                <a:latin typeface="+mn-lt"/>
              </a:rPr>
              <a:t>  </a:t>
            </a:r>
            <a:r>
              <a:rPr lang="pt-PT" sz="1600" b="1" dirty="0" err="1" smtClean="0">
                <a:solidFill>
                  <a:srgbClr val="00B0F0"/>
                </a:solidFill>
                <a:latin typeface="+mn-lt"/>
              </a:rPr>
              <a:t>prototype</a:t>
            </a:r>
            <a:r>
              <a:rPr lang="pt-PT" sz="1600" b="1" dirty="0" smtClean="0">
                <a:solidFill>
                  <a:srgbClr val="00B0F0"/>
                </a:solidFill>
                <a:latin typeface="+mn-lt"/>
              </a:rPr>
              <a:t> @ </a:t>
            </a:r>
            <a:r>
              <a:rPr lang="pt-PT" sz="1600" b="1" dirty="0" err="1" smtClean="0">
                <a:solidFill>
                  <a:srgbClr val="00B0F0"/>
                </a:solidFill>
                <a:latin typeface="+mn-lt"/>
              </a:rPr>
              <a:t>e-CRLab</a:t>
            </a:r>
            <a:endParaRPr lang="en-GB" sz="1600" b="1" dirty="0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102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Miguel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SciNeGHE 2010    -    8-10 September 2010    -    Pedro Rodrigues    -    LIP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5ACA923-0A0F-49F7-AA79-5DC97735D3C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92150"/>
            <a:ext cx="8320088" cy="1655763"/>
          </a:xfrm>
        </p:spPr>
        <p:txBody>
          <a:bodyPr/>
          <a:lstStyle/>
          <a:p>
            <a:r>
              <a:rPr lang="en-US" sz="4000" b="1"/>
              <a:t>ERC - Elementary Readout Cell</a:t>
            </a:r>
            <a:br>
              <a:rPr lang="en-US" sz="4000" b="1"/>
            </a:br>
            <a:endParaRPr lang="en-US" sz="24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448050"/>
            <a:ext cx="5330825" cy="1887538"/>
          </a:xfrm>
        </p:spPr>
        <p:txBody>
          <a:bodyPr/>
          <a:lstStyle/>
          <a:p>
            <a:r>
              <a:rPr lang="en-US"/>
              <a:t>Miguel Ferreira</a:t>
            </a:r>
          </a:p>
          <a:p>
            <a:endParaRPr lang="en-US"/>
          </a:p>
          <a:p>
            <a:r>
              <a:rPr lang="pt-PT" altLang="ja-JP" sz="1900" b="1">
                <a:ea typeface="ＭＳ Ｐゴシック" pitchFamily="34" charset="-128"/>
              </a:rPr>
              <a:t>21</a:t>
            </a:r>
            <a:r>
              <a:rPr lang="pt-PT" altLang="ja-JP" sz="1900" b="1" baseline="30000">
                <a:ea typeface="ＭＳ Ｐゴシック" pitchFamily="34" charset="-128"/>
              </a:rPr>
              <a:t>th</a:t>
            </a:r>
            <a:r>
              <a:rPr lang="pt-PT" altLang="ja-JP" sz="1900" b="1">
                <a:ea typeface="ＭＳ Ｐゴシック" pitchFamily="34" charset="-128"/>
              </a:rPr>
              <a:t> February 2011</a:t>
            </a:r>
            <a:endParaRPr lang="en-US" sz="1900" b="1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67625" y="6400800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200" b="1">
                <a:latin typeface="Arial" charset="0"/>
              </a:rPr>
              <a:t>Miguel@Lip.pt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30213" y="836613"/>
            <a:ext cx="8713787" cy="4608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PT">
              <a:latin typeface="Arial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07950" y="1700213"/>
            <a:ext cx="2519363" cy="28082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2457" dir="95672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419475" y="2492375"/>
            <a:ext cx="1295400" cy="12239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MAROC3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932363" y="2492375"/>
            <a:ext cx="1295400" cy="1223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FPGA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101013" y="1412875"/>
            <a:ext cx="9366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USB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8101013" y="2060575"/>
            <a:ext cx="9366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RS232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027988" y="3644900"/>
            <a:ext cx="9366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SYNC IN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779838" y="1773238"/>
            <a:ext cx="647700" cy="5032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TEMP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779838" y="908050"/>
            <a:ext cx="1008062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Test pulse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3348038" y="4221163"/>
            <a:ext cx="1584325" cy="10795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MPPC</a:t>
            </a:r>
          </a:p>
          <a:p>
            <a:pPr algn="ctr"/>
            <a:r>
              <a:rPr lang="en-US" sz="1400" b="1">
                <a:latin typeface="Arial" charset="0"/>
              </a:rPr>
              <a:t>Bias Control DAC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1547813" y="908050"/>
            <a:ext cx="1008062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Bias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8027988" y="4221163"/>
            <a:ext cx="936625" cy="503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SYNCOUT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1547813" y="4149725"/>
            <a:ext cx="1039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Cold plate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435600" y="4005263"/>
            <a:ext cx="647700" cy="503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CLK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6011863" y="908050"/>
            <a:ext cx="1008062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Charge Out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539750" y="4797425"/>
            <a:ext cx="1081088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SUM08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6732588" y="4005263"/>
            <a:ext cx="1008062" cy="504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PROM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8027988" y="4797425"/>
            <a:ext cx="9366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CLK EXT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8027988" y="908050"/>
            <a:ext cx="936625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LV PWR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843213" y="2276475"/>
            <a:ext cx="360362" cy="15843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 rot="16200000">
            <a:off x="2505075" y="2903538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Arial" charset="0"/>
              </a:rPr>
              <a:t>64 switch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57200" y="44450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chemeClr val="tx2"/>
                </a:solidFill>
                <a:latin typeface="Garamond" pitchFamily="18" charset="0"/>
              </a:rPr>
              <a:t>ERC Prototype Board</a:t>
            </a:r>
          </a:p>
        </p:txBody>
      </p:sp>
      <p:pic>
        <p:nvPicPr>
          <p:cNvPr id="3122" name="Picture 50" descr="Matrix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1801812" cy="2016125"/>
          </a:xfrm>
          <a:prstGeom prst="rect">
            <a:avLst/>
          </a:prstGeom>
          <a:noFill/>
        </p:spPr>
      </p:pic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684213" y="2349500"/>
            <a:ext cx="1368425" cy="1223963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64 ch SiPM</a:t>
            </a:r>
          </a:p>
          <a:p>
            <a:pPr algn="ctr"/>
            <a:r>
              <a:rPr lang="en-US" sz="1400" b="1">
                <a:latin typeface="Arial" charset="0"/>
              </a:rPr>
              <a:t>Matrix</a:t>
            </a: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7488238" y="3141663"/>
            <a:ext cx="1655762" cy="431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7443788" y="314166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latin typeface="Arial" charset="0"/>
              </a:rPr>
              <a:t>Opt.transceiver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7488238" y="2636838"/>
            <a:ext cx="1655762" cy="4318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7451725" y="263683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latin typeface="Arial" charset="0"/>
              </a:rPr>
              <a:t>Opt.transceiver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6443663" y="3141663"/>
            <a:ext cx="792162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PT">
                <a:latin typeface="Arial" charset="0"/>
              </a:rPr>
              <a:t>Serdes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6443663" y="2636838"/>
            <a:ext cx="792162" cy="431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PT">
                <a:latin typeface="Arial" charset="0"/>
              </a:rPr>
              <a:t>Serdes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1979613" y="4724400"/>
            <a:ext cx="9366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JTAG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539750" y="4797425"/>
            <a:ext cx="1081088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SUM08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539750" y="4797425"/>
            <a:ext cx="1081088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SUM08</a:t>
            </a:r>
          </a:p>
        </p:txBody>
      </p:sp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5508625" y="1700213"/>
            <a:ext cx="1008063" cy="5032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Humidity</a:t>
            </a:r>
          </a:p>
        </p:txBody>
      </p:sp>
      <p:sp>
        <p:nvSpPr>
          <p:cNvPr id="3164" name="Rectangle 92"/>
          <p:cNvSpPr>
            <a:spLocks noChangeArrowheads="1"/>
          </p:cNvSpPr>
          <p:nvPr/>
        </p:nvSpPr>
        <p:spPr bwMode="auto">
          <a:xfrm>
            <a:off x="5724525" y="4797425"/>
            <a:ext cx="1798638" cy="5032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Arial" charset="0"/>
              </a:rPr>
              <a:t>Bias Control ADC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SEAM_SE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437063"/>
            <a:ext cx="2663825" cy="1905000"/>
          </a:xfrm>
          <a:prstGeom prst="rect">
            <a:avLst/>
          </a:prstGeom>
          <a:noFill/>
        </p:spPr>
      </p:pic>
      <p:pic>
        <p:nvPicPr>
          <p:cNvPr id="96261" name="Picture 5" descr="s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437063"/>
            <a:ext cx="2881312" cy="2260600"/>
          </a:xfrm>
          <a:prstGeom prst="rect">
            <a:avLst/>
          </a:prstGeom>
          <a:noFill/>
        </p:spPr>
      </p:pic>
      <p:pic>
        <p:nvPicPr>
          <p:cNvPr id="96262" name="Picture 6" descr="inp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844675"/>
            <a:ext cx="3600450" cy="2227263"/>
          </a:xfrm>
          <a:prstGeom prst="rect">
            <a:avLst/>
          </a:prstGeom>
          <a:noFill/>
        </p:spPr>
      </p:pic>
      <p:pic>
        <p:nvPicPr>
          <p:cNvPr id="96263" name="Picture 7" descr="inp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349500"/>
            <a:ext cx="2016125" cy="1708150"/>
          </a:xfrm>
          <a:prstGeom prst="rect">
            <a:avLst/>
          </a:prstGeom>
          <a:noFill/>
        </p:spPr>
      </p:pic>
      <p:pic>
        <p:nvPicPr>
          <p:cNvPr id="96264" name="Picture 8" descr="inpu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484313"/>
            <a:ext cx="2554288" cy="2736850"/>
          </a:xfrm>
          <a:prstGeom prst="rect">
            <a:avLst/>
          </a:prstGeom>
          <a:noFill/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539750" y="765175"/>
            <a:ext cx="792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400" b="1">
                <a:solidFill>
                  <a:schemeClr val="tx2"/>
                </a:solidFill>
                <a:latin typeface="Garamond" pitchFamily="18" charset="0"/>
              </a:rPr>
              <a:t>SiPM Analog Input with 50 ohm impedance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2400" b="1"/>
              <a:t>Optical Link up to 3.125Gbps</a:t>
            </a:r>
            <a:endParaRPr lang="pt-PT"/>
          </a:p>
        </p:txBody>
      </p:sp>
      <p:pic>
        <p:nvPicPr>
          <p:cNvPr id="942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205038"/>
            <a:ext cx="3527425" cy="1941512"/>
          </a:xfrm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580063" y="4868863"/>
            <a:ext cx="2232025" cy="1031875"/>
            <a:chOff x="3742" y="890"/>
            <a:chExt cx="1759" cy="978"/>
          </a:xfrm>
        </p:grpSpPr>
        <p:pic>
          <p:nvPicPr>
            <p:cNvPr id="94213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2" y="936"/>
              <a:ext cx="1724" cy="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14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2" y="890"/>
              <a:ext cx="1759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4215" name="Picture 7" descr="Tra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628775"/>
            <a:ext cx="3028950" cy="2892425"/>
          </a:xfrm>
          <a:prstGeom prst="rect">
            <a:avLst/>
          </a:prstGeom>
          <a:noFill/>
        </p:spPr>
      </p:pic>
      <p:pic>
        <p:nvPicPr>
          <p:cNvPr id="94216" name="Picture 8" descr="Lin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149725"/>
            <a:ext cx="3240087" cy="2519363"/>
          </a:xfrm>
          <a:prstGeom prst="rect">
            <a:avLst/>
          </a:prstGeom>
          <a:noFill/>
        </p:spPr>
      </p:pic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5661025"/>
            <a:ext cx="12954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755650" y="1700213"/>
            <a:ext cx="5400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1700"/>
              <a:t>Transceiver from National Semicondutor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pt-PT" sz="2400" b="1"/>
              <a:t>PCB Layer Stack Manager</a:t>
            </a:r>
          </a:p>
        </p:txBody>
      </p:sp>
      <p:pic>
        <p:nvPicPr>
          <p:cNvPr id="37892" name="Picture 4" descr="LayerManag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8281987" cy="3613150"/>
          </a:xfrm>
          <a:noFill/>
          <a:ln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72000" y="47974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>
              <a:latin typeface="Arial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84213" y="5300663"/>
            <a:ext cx="5003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>
                <a:latin typeface="Arial" charset="0"/>
              </a:rPr>
              <a:t> Setting the Digital and Analog Layers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>
                <a:latin typeface="Arial" charset="0"/>
              </a:rPr>
              <a:t> Setting the Digital and Analog Power Plane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PCB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7850187" cy="5651500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  <a:ln/>
        </p:spPr>
        <p:txBody>
          <a:bodyPr anchor="ctr"/>
          <a:lstStyle/>
          <a:p>
            <a:r>
              <a:rPr lang="en-US" sz="2800" b="1"/>
              <a:t>ERC </a:t>
            </a:r>
            <a:r>
              <a:rPr lang="en-US" sz="2400" b="1"/>
              <a:t>Prototype</a:t>
            </a:r>
            <a:r>
              <a:rPr lang="en-US" sz="2800" b="1"/>
              <a:t> Board Status and Plans</a:t>
            </a:r>
            <a:endParaRPr lang="pt-PT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PDE (</a:t>
            </a:r>
            <a:r>
              <a:rPr lang="pt-PT" dirty="0" err="1" smtClean="0"/>
              <a:t>quoted</a:t>
            </a:r>
            <a:r>
              <a:rPr lang="pt-PT" dirty="0" smtClean="0"/>
              <a:t> vs </a:t>
            </a:r>
            <a:r>
              <a:rPr lang="pt-PT" dirty="0" err="1" smtClean="0"/>
              <a:t>measured</a:t>
            </a:r>
            <a:r>
              <a:rPr lang="pt-PT" dirty="0" smtClean="0"/>
              <a:t>)</a:t>
            </a:r>
            <a:endParaRPr lang="en-US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 l="8125" t="16000" r="46250" b="6775"/>
          <a:stretch>
            <a:fillRect/>
          </a:stretch>
        </p:blipFill>
        <p:spPr bwMode="auto">
          <a:xfrm>
            <a:off x="228600" y="990600"/>
            <a:ext cx="2895600" cy="306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/>
          <a:srcRect l="58125" t="34000" r="9375" b="30000"/>
          <a:stretch>
            <a:fillRect/>
          </a:stretch>
        </p:blipFill>
        <p:spPr bwMode="auto">
          <a:xfrm>
            <a:off x="6629400" y="914400"/>
            <a:ext cx="2362200" cy="163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912914" y="4343401"/>
            <a:ext cx="6086164" cy="2514598"/>
            <a:chOff x="2964322" y="914401"/>
            <a:chExt cx="6179678" cy="2553236"/>
          </a:xfrm>
        </p:grpSpPr>
        <p:pic>
          <p:nvPicPr>
            <p:cNvPr id="73730" name="Picture 2"/>
            <p:cNvPicPr>
              <a:picLocks noChangeAspect="1" noChangeArrowheads="1"/>
            </p:cNvPicPr>
            <p:nvPr/>
          </p:nvPicPr>
          <p:blipFill>
            <a:blip r:embed="rId4"/>
            <a:srcRect b="65385"/>
            <a:stretch>
              <a:fillRect/>
            </a:stretch>
          </p:blipFill>
          <p:spPr bwMode="auto">
            <a:xfrm>
              <a:off x="2964322" y="914401"/>
              <a:ext cx="6179678" cy="2057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 t="91025" b="1"/>
            <a:stretch>
              <a:fillRect/>
            </a:stretch>
          </p:blipFill>
          <p:spPr bwMode="auto">
            <a:xfrm>
              <a:off x="2964322" y="2934237"/>
              <a:ext cx="617967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 l="14761" t="86808" r="46250" b="6775"/>
          <a:stretch>
            <a:fillRect/>
          </a:stretch>
        </p:blipFill>
        <p:spPr bwMode="auto">
          <a:xfrm>
            <a:off x="3222812" y="3207295"/>
            <a:ext cx="5867400" cy="603556"/>
          </a:xfrm>
          <a:prstGeom prst="rect">
            <a:avLst/>
          </a:prstGeom>
          <a:ln w="9525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4953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solution for liquid cooling is being developed:</a:t>
            </a:r>
          </a:p>
          <a:p>
            <a:r>
              <a:rPr lang="en-US" dirty="0" smtClean="0"/>
              <a:t>Phase change + </a:t>
            </a:r>
            <a:r>
              <a:rPr lang="en-US" dirty="0" err="1" smtClean="0"/>
              <a:t>peltier</a:t>
            </a:r>
            <a:endParaRPr lang="en-US" dirty="0" smtClean="0"/>
          </a:p>
          <a:p>
            <a:r>
              <a:rPr lang="en-US" dirty="0" smtClean="0"/>
              <a:t>Will allow to assess the needs of the cooling system</a:t>
            </a:r>
            <a:endParaRPr lang="en-US" dirty="0"/>
          </a:p>
        </p:txBody>
      </p:sp>
      <p:pic>
        <p:nvPicPr>
          <p:cNvPr id="9" name="Picture 8" descr="Image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810000"/>
            <a:ext cx="3759200" cy="2819400"/>
          </a:xfrm>
          <a:prstGeom prst="rect">
            <a:avLst/>
          </a:prstGeom>
        </p:spPr>
      </p:pic>
      <p:pic>
        <p:nvPicPr>
          <p:cNvPr id="10" name="Picture 9" descr="image0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914400"/>
            <a:ext cx="3962400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819400"/>
            <a:ext cx="4953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LIP Coimbra mechanical workshop produced a cooling test box.</a:t>
            </a:r>
          </a:p>
          <a:p>
            <a:r>
              <a:rPr lang="en-US" dirty="0" smtClean="0"/>
              <a:t>Allows testing SiPM at low temperature</a:t>
            </a:r>
          </a:p>
          <a:p>
            <a:r>
              <a:rPr lang="en-US" dirty="0" smtClean="0"/>
              <a:t>Room for reference detectors</a:t>
            </a:r>
          </a:p>
          <a:p>
            <a:r>
              <a:rPr lang="en-US" dirty="0" smtClean="0"/>
              <a:t>Nitrogen atmosphere</a:t>
            </a:r>
          </a:p>
          <a:p>
            <a:r>
              <a:rPr lang="en-US" dirty="0" smtClean="0"/>
              <a:t>Double window PMMA</a:t>
            </a:r>
          </a:p>
          <a:p>
            <a:r>
              <a:rPr lang="en-US" dirty="0" smtClean="0"/>
              <a:t>Allows testing condensation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 l="23222" t="9556" r="42222" b="7167"/>
          <a:stretch>
            <a:fillRect/>
          </a:stretch>
        </p:blipFill>
        <p:spPr bwMode="auto">
          <a:xfrm>
            <a:off x="995753" y="4905378"/>
            <a:ext cx="121404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 l="28305" t="9609" r="34633" b="7655"/>
          <a:stretch>
            <a:fillRect/>
          </a:stretch>
        </p:blipFill>
        <p:spPr bwMode="auto">
          <a:xfrm>
            <a:off x="2590800" y="4912576"/>
            <a:ext cx="1219200" cy="18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Build</a:t>
            </a:r>
            <a:r>
              <a:rPr lang="pt-PT" dirty="0" smtClean="0"/>
              <a:t> </a:t>
            </a:r>
            <a:r>
              <a:rPr lang="pt-PT" dirty="0" err="1" smtClean="0"/>
              <a:t>up</a:t>
            </a:r>
            <a:r>
              <a:rPr lang="pt-PT" dirty="0" smtClean="0"/>
              <a:t> a FS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990600"/>
            <a:ext cx="60821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PT" sz="2400" dirty="0" smtClean="0"/>
              <a:t>1m</a:t>
            </a:r>
            <a:r>
              <a:rPr lang="pt-PT" sz="2400" baseline="30000" dirty="0" smtClean="0"/>
              <a:t>2</a:t>
            </a:r>
            <a:r>
              <a:rPr lang="pt-PT" sz="2400" dirty="0" smtClean="0"/>
              <a:t> </a:t>
            </a:r>
            <a:r>
              <a:rPr lang="pt-PT" sz="2400" dirty="0" smtClean="0">
                <a:sym typeface="Wingdings" pitchFamily="2" charset="2"/>
              </a:rPr>
              <a:t></a:t>
            </a:r>
            <a:r>
              <a:rPr lang="pt-PT" sz="2400" dirty="0" smtClean="0"/>
              <a:t>10</a:t>
            </a:r>
            <a:r>
              <a:rPr lang="pt-PT" sz="2400" baseline="30000" dirty="0" smtClean="0"/>
              <a:t>5</a:t>
            </a:r>
            <a:r>
              <a:rPr lang="pt-PT" sz="2400" dirty="0" smtClean="0"/>
              <a:t> </a:t>
            </a:r>
            <a:r>
              <a:rPr lang="pt-PT" sz="2400" dirty="0" err="1" smtClean="0"/>
              <a:t>channels</a:t>
            </a:r>
            <a:r>
              <a:rPr lang="pt-PT" sz="2400" dirty="0" smtClean="0"/>
              <a:t> </a:t>
            </a:r>
            <a:r>
              <a:rPr lang="pt-PT" sz="2400" dirty="0" smtClean="0">
                <a:sym typeface="Wingdings" pitchFamily="2" charset="2"/>
              </a:rPr>
              <a:t> </a:t>
            </a:r>
            <a:r>
              <a:rPr lang="pt-PT" sz="2400" dirty="0" err="1" smtClean="0">
                <a:sym typeface="Wingdings" pitchFamily="2" charset="2"/>
              </a:rPr>
              <a:t>compact</a:t>
            </a:r>
            <a:r>
              <a:rPr lang="pt-PT" sz="2400" dirty="0" smtClean="0">
                <a:sym typeface="Wingdings" pitchFamily="2" charset="2"/>
              </a:rPr>
              <a:t> </a:t>
            </a:r>
            <a:r>
              <a:rPr lang="pt-PT" sz="2400" dirty="0" err="1" smtClean="0">
                <a:sym typeface="Wingdings" pitchFamily="2" charset="2"/>
              </a:rPr>
              <a:t>electronics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524000"/>
            <a:ext cx="3200400" cy="2209800"/>
            <a:chOff x="381000" y="2362200"/>
            <a:chExt cx="3200400" cy="2209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381000" y="2362200"/>
              <a:ext cx="3200400" cy="2209800"/>
            </a:xfrm>
            <a:prstGeom prst="rect">
              <a:avLst/>
            </a:prstGeom>
            <a:solidFill>
              <a:srgbClr val="F8F8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8" descr="spectra_MAPD-3A&amp;N"/>
            <p:cNvPicPr>
              <a:picLocks noChangeAspect="1" noChangeArrowheads="1"/>
            </p:cNvPicPr>
            <p:nvPr/>
          </p:nvPicPr>
          <p:blipFill>
            <a:blip r:embed="rId2"/>
            <a:srcRect r="6212"/>
            <a:stretch>
              <a:fillRect/>
            </a:stretch>
          </p:blipFill>
          <p:spPr bwMode="auto">
            <a:xfrm>
              <a:off x="533400" y="2459037"/>
              <a:ext cx="2971800" cy="200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276600" y="1600200"/>
            <a:ext cx="5334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err="1" smtClean="0"/>
              <a:t>Main</a:t>
            </a:r>
            <a:r>
              <a:rPr lang="pt-PT" sz="2400" dirty="0" smtClean="0"/>
              <a:t> </a:t>
            </a:r>
            <a:r>
              <a:rPr lang="pt-PT" sz="2400" dirty="0" err="1" smtClean="0"/>
              <a:t>Options</a:t>
            </a:r>
            <a:r>
              <a:rPr lang="pt-PT" sz="2400" dirty="0" smtClean="0"/>
              <a:t>:</a:t>
            </a:r>
          </a:p>
          <a:p>
            <a:pPr>
              <a:buFontTx/>
              <a:buChar char="-"/>
            </a:pPr>
            <a:r>
              <a:rPr lang="pt-PT" sz="2400" dirty="0" smtClean="0"/>
              <a:t>Digital </a:t>
            </a:r>
            <a:r>
              <a:rPr lang="pt-PT" sz="2400" dirty="0" err="1" smtClean="0"/>
              <a:t>Photon</a:t>
            </a:r>
            <a:r>
              <a:rPr lang="pt-PT" sz="2400" dirty="0" smtClean="0"/>
              <a:t> </a:t>
            </a:r>
            <a:r>
              <a:rPr lang="pt-PT" sz="2400" dirty="0" err="1" smtClean="0"/>
              <a:t>Counting</a:t>
            </a:r>
            <a:endParaRPr lang="pt-PT" sz="2400" dirty="0" smtClean="0"/>
          </a:p>
          <a:p>
            <a:pPr>
              <a:buFontTx/>
              <a:buChar char="-"/>
            </a:pPr>
            <a:r>
              <a:rPr lang="pt-PT" sz="2400" dirty="0" err="1" smtClean="0"/>
              <a:t>Signals</a:t>
            </a:r>
            <a:r>
              <a:rPr lang="pt-PT" sz="2400" dirty="0" smtClean="0"/>
              <a:t> </a:t>
            </a:r>
            <a:r>
              <a:rPr lang="pt-PT" sz="2400" dirty="0" err="1" smtClean="0"/>
              <a:t>digitized</a:t>
            </a:r>
            <a:r>
              <a:rPr lang="pt-PT" sz="2400" dirty="0" smtClean="0"/>
              <a:t> </a:t>
            </a:r>
            <a:r>
              <a:rPr lang="pt-PT" sz="2400" dirty="0" err="1" smtClean="0"/>
              <a:t>early</a:t>
            </a:r>
            <a:endParaRPr lang="pt-PT" sz="2400" dirty="0" smtClean="0"/>
          </a:p>
          <a:p>
            <a:pPr>
              <a:buFontTx/>
              <a:buChar char="-"/>
            </a:pPr>
            <a:r>
              <a:rPr lang="pt-PT" sz="2400" dirty="0" smtClean="0"/>
              <a:t>Data </a:t>
            </a:r>
            <a:r>
              <a:rPr lang="pt-PT" sz="2400" dirty="0" err="1" smtClean="0"/>
              <a:t>transmitted</a:t>
            </a:r>
            <a:r>
              <a:rPr lang="pt-PT" sz="2400" dirty="0" smtClean="0"/>
              <a:t> </a:t>
            </a:r>
            <a:r>
              <a:rPr lang="pt-PT" sz="2400" dirty="0" err="1" smtClean="0"/>
              <a:t>by</a:t>
            </a:r>
            <a:r>
              <a:rPr lang="pt-PT" sz="2400" dirty="0" smtClean="0"/>
              <a:t> </a:t>
            </a:r>
            <a:r>
              <a:rPr lang="pt-PT" sz="2400" dirty="0" err="1" smtClean="0"/>
              <a:t>high-speed</a:t>
            </a:r>
            <a:r>
              <a:rPr lang="pt-PT" sz="2400" dirty="0" smtClean="0"/>
              <a:t> links</a:t>
            </a:r>
            <a:endParaRPr lang="pt-PT" sz="2400" dirty="0" smtClean="0"/>
          </a:p>
          <a:p>
            <a:pPr>
              <a:buFontTx/>
              <a:buChar char="-"/>
            </a:pPr>
            <a:r>
              <a:rPr lang="pt-PT" sz="2400" dirty="0" smtClean="0"/>
              <a:t>Modular </a:t>
            </a:r>
            <a:r>
              <a:rPr lang="pt-PT" sz="2400" dirty="0" err="1" smtClean="0"/>
              <a:t>scalable</a:t>
            </a:r>
            <a:r>
              <a:rPr lang="pt-PT" sz="2400" dirty="0" smtClean="0"/>
              <a:t> design</a:t>
            </a:r>
          </a:p>
        </p:txBody>
      </p:sp>
      <p:pic>
        <p:nvPicPr>
          <p:cNvPr id="10" name="Рисунок 4" descr="IMGP3448_e.jpg"/>
          <p:cNvPicPr>
            <a:picLocks noChangeAspect="1"/>
          </p:cNvPicPr>
          <p:nvPr/>
        </p:nvPicPr>
        <p:blipFill>
          <a:blip r:embed="rId3" cstate="print"/>
          <a:srcRect l="3649" t="6794" r="47092" b="8280"/>
          <a:stretch>
            <a:fillRect/>
          </a:stretch>
        </p:blipFill>
        <p:spPr bwMode="auto">
          <a:xfrm>
            <a:off x="76200" y="3810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maro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10000"/>
            <a:ext cx="195898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Altera_FPG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810000"/>
            <a:ext cx="250816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 bwMode="auto">
          <a:xfrm>
            <a:off x="6743163" y="4419600"/>
            <a:ext cx="152400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High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Speed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 useBgFill="1">
        <p:nvSpPr>
          <p:cNvPr id="14" name="Rectangle 13"/>
          <p:cNvSpPr/>
          <p:nvPr/>
        </p:nvSpPr>
        <p:spPr bwMode="auto">
          <a:xfrm>
            <a:off x="-266700" y="3810000"/>
            <a:ext cx="9677400" cy="30480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864" y="4038600"/>
            <a:ext cx="1824264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464" y="4267200"/>
            <a:ext cx="1824264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572000"/>
            <a:ext cx="1824264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ounded Rectangle 31"/>
          <p:cNvSpPr/>
          <p:nvPr/>
        </p:nvSpPr>
        <p:spPr bwMode="auto">
          <a:xfrm>
            <a:off x="2438400" y="4191000"/>
            <a:ext cx="6096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/>
              <a:t>L1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2400" y="5562600"/>
            <a:ext cx="2900136" cy="960438"/>
            <a:chOff x="300264" y="4191000"/>
            <a:chExt cx="2900136" cy="960438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0264" y="4191000"/>
              <a:ext cx="1824264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864" y="4419600"/>
              <a:ext cx="1824264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4724400"/>
              <a:ext cx="1824264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Rounded Rectangle 35"/>
            <p:cNvSpPr/>
            <p:nvPr/>
          </p:nvSpPr>
          <p:spPr bwMode="auto">
            <a:xfrm>
              <a:off x="2590800" y="4343400"/>
              <a:ext cx="6096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2400" dirty="0" smtClean="0"/>
                <a:t>L1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14800" y="5638800"/>
            <a:ext cx="2900136" cy="960438"/>
            <a:chOff x="300264" y="4191000"/>
            <a:chExt cx="2900136" cy="960438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0264" y="4191000"/>
              <a:ext cx="1824264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864" y="4419600"/>
              <a:ext cx="1824264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4724400"/>
              <a:ext cx="1824264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Rounded Rectangle 46"/>
            <p:cNvSpPr/>
            <p:nvPr/>
          </p:nvSpPr>
          <p:spPr bwMode="auto">
            <a:xfrm>
              <a:off x="2590800" y="4343400"/>
              <a:ext cx="6096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2400" dirty="0" smtClean="0"/>
                <a:t>L1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8077200" y="4800600"/>
            <a:ext cx="6096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/>
              <a:t>L2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32" idx="3"/>
          </p:cNvCxnSpPr>
          <p:nvPr/>
        </p:nvCxnSpPr>
        <p:spPr bwMode="auto">
          <a:xfrm>
            <a:off x="3048000" y="4457700"/>
            <a:ext cx="4800600" cy="571500"/>
          </a:xfrm>
          <a:prstGeom prst="bentConnector3">
            <a:avLst>
              <a:gd name="adj1" fmla="val 121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Elbow Connector 53"/>
          <p:cNvCxnSpPr>
            <a:stCxn id="47" idx="3"/>
          </p:cNvCxnSpPr>
          <p:nvPr/>
        </p:nvCxnSpPr>
        <p:spPr bwMode="auto">
          <a:xfrm flipV="1">
            <a:off x="7014936" y="5334000"/>
            <a:ext cx="833664" cy="7239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Elbow Connector 54"/>
          <p:cNvCxnSpPr/>
          <p:nvPr/>
        </p:nvCxnSpPr>
        <p:spPr bwMode="auto">
          <a:xfrm>
            <a:off x="7014936" y="4229100"/>
            <a:ext cx="833664" cy="647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Elbow Connector 55"/>
          <p:cNvCxnSpPr>
            <a:stCxn id="36" idx="3"/>
          </p:cNvCxnSpPr>
          <p:nvPr/>
        </p:nvCxnSpPr>
        <p:spPr bwMode="auto">
          <a:xfrm flipV="1">
            <a:off x="3052536" y="5181600"/>
            <a:ext cx="4796064" cy="800100"/>
          </a:xfrm>
          <a:prstGeom prst="bentConnector3">
            <a:avLst>
              <a:gd name="adj1" fmla="val 1213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8229600" y="4953000"/>
            <a:ext cx="6096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/>
              <a:t>L2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8382000" y="5181600"/>
            <a:ext cx="6096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/>
              <a:t>L2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114800" y="3810000"/>
            <a:ext cx="2900136" cy="960438"/>
            <a:chOff x="300264" y="4191000"/>
            <a:chExt cx="2900136" cy="960438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0264" y="4191000"/>
              <a:ext cx="1824264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864" y="4419600"/>
              <a:ext cx="1824264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4724400"/>
              <a:ext cx="1824264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" name="Rounded Rectangle 74"/>
            <p:cNvSpPr/>
            <p:nvPr/>
          </p:nvSpPr>
          <p:spPr bwMode="auto">
            <a:xfrm>
              <a:off x="2590800" y="4343400"/>
              <a:ext cx="6096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2400" dirty="0" smtClean="0"/>
                <a:t>L1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 autoUpdateAnimBg="0"/>
      <p:bldP spid="13" grpId="0" animBg="1"/>
      <p:bldP spid="14" grpId="0" animBg="1"/>
      <p:bldP spid="32" grpId="0" animBg="1"/>
      <p:bldP spid="48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8"/>
          <p:cNvSpPr txBox="1">
            <a:spLocks noChangeArrowheads="1"/>
          </p:cNvSpPr>
          <p:nvPr/>
        </p:nvSpPr>
        <p:spPr bwMode="auto">
          <a:xfrm>
            <a:off x="3200400" y="3962400"/>
            <a:ext cx="5688012" cy="200906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ja-JP" sz="1600" dirty="0"/>
              <a:t>64 low impedance preamplifier </a:t>
            </a:r>
          </a:p>
          <a:p>
            <a:pPr>
              <a:spcBef>
                <a:spcPct val="25000"/>
              </a:spcBef>
            </a:pPr>
            <a:r>
              <a:rPr lang="en-US" altLang="ja-JP" sz="1600" dirty="0"/>
              <a:t>Variable gain for each channel</a:t>
            </a:r>
          </a:p>
          <a:p>
            <a:pPr>
              <a:spcBef>
                <a:spcPct val="25000"/>
              </a:spcBef>
            </a:pPr>
            <a:r>
              <a:rPr lang="en-US" altLang="ja-JP" sz="1600" dirty="0"/>
              <a:t>Minimum threshold at 100% trigger efficiency: 10 </a:t>
            </a:r>
            <a:r>
              <a:rPr lang="en-US" altLang="ja-JP" sz="1600" dirty="0" err="1"/>
              <a:t>fC</a:t>
            </a:r>
            <a:r>
              <a:rPr lang="en-US" altLang="ja-JP" sz="1600" dirty="0"/>
              <a:t> </a:t>
            </a:r>
          </a:p>
          <a:p>
            <a:pPr>
              <a:spcBef>
                <a:spcPct val="25000"/>
              </a:spcBef>
            </a:pPr>
            <a:r>
              <a:rPr lang="en-US" altLang="ja-JP" sz="1600" dirty="0"/>
              <a:t>64 logic trigger outputs </a:t>
            </a:r>
          </a:p>
          <a:p>
            <a:pPr>
              <a:spcBef>
                <a:spcPct val="25000"/>
              </a:spcBef>
            </a:pPr>
            <a:r>
              <a:rPr lang="en-US" altLang="ja-JP" sz="1600" dirty="0"/>
              <a:t>12 bits ADC (serial output: pedestal and maximum per channel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  <p:pic>
        <p:nvPicPr>
          <p:cNvPr id="65540" name="Picture 10"/>
          <p:cNvPicPr>
            <a:picLocks noChangeAspect="1" noChangeArrowheads="1"/>
          </p:cNvPicPr>
          <p:nvPr/>
        </p:nvPicPr>
        <p:blipFill>
          <a:blip r:embed="rId3"/>
          <a:srcRect l="3035" r="7736"/>
          <a:stretch>
            <a:fillRect/>
          </a:stretch>
        </p:blipFill>
        <p:spPr bwMode="auto">
          <a:xfrm>
            <a:off x="3419475" y="1093788"/>
            <a:ext cx="446405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22" descr="maroc3_layo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3000"/>
            <a:ext cx="27352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23" descr="Maroc2_USB_test_boa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10000"/>
            <a:ext cx="27368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Frontend Readout </a:t>
            </a:r>
            <a:r>
              <a:rPr lang="en-US" dirty="0" smtClean="0"/>
              <a:t>ASIC</a:t>
            </a:r>
            <a:endParaRPr lang="en-US" dirty="0"/>
          </a:p>
        </p:txBody>
      </p:sp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6781800" y="228600"/>
            <a:ext cx="2119313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/>
              <a:t>Baseline Option</a:t>
            </a:r>
          </a:p>
          <a:p>
            <a:pPr algn="ctr"/>
            <a:r>
              <a:rPr lang="en-US" sz="1400" dirty="0"/>
              <a:t>ASIC MAROC3 (2009)</a:t>
            </a:r>
          </a:p>
        </p:txBody>
      </p:sp>
      <p:pic>
        <p:nvPicPr>
          <p:cNvPr id="11" name="Picture 21" descr="entete_omega"/>
          <p:cNvPicPr>
            <a:picLocks noChangeAspect="1" noChangeArrowheads="1"/>
          </p:cNvPicPr>
          <p:nvPr/>
        </p:nvPicPr>
        <p:blipFill>
          <a:blip r:embed="rId6" cstate="print"/>
          <a:srcRect l="14501" t="-16561"/>
          <a:stretch>
            <a:fillRect/>
          </a:stretch>
        </p:blipFill>
        <p:spPr bwMode="auto">
          <a:xfrm>
            <a:off x="2971800" y="6248400"/>
            <a:ext cx="5943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913529" y="6309374"/>
            <a:ext cx="441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Orsay</a:t>
            </a:r>
            <a:r>
              <a:rPr lang="en-US" dirty="0" smtClean="0"/>
              <a:t> Microelectronics Group Associated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10"/>
          <p:cNvSpPr txBox="1">
            <a:spLocks noChangeArrowheads="1"/>
          </p:cNvSpPr>
          <p:nvPr/>
        </p:nvSpPr>
        <p:spPr bwMode="auto">
          <a:xfrm>
            <a:off x="304800" y="1143000"/>
            <a:ext cx="6019800" cy="135526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Frontend ASIC (MAROC3) readout by an FPGA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Early L0 data reduction and L1 trigger filtering algorithms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Data serialization (SERDES) for high-speed optical serial links 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Control of slow-control and monitoring services</a:t>
            </a:r>
          </a:p>
        </p:txBody>
      </p:sp>
      <p:pic>
        <p:nvPicPr>
          <p:cNvPr id="69636" name="Picture 15" descr="erc_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3000375"/>
            <a:ext cx="7200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Front-End </a:t>
            </a:r>
            <a:r>
              <a:rPr lang="en-GB" dirty="0" smtClean="0"/>
              <a:t>Prototype </a:t>
            </a:r>
            <a:r>
              <a:rPr lang="en-GB" dirty="0" smtClean="0"/>
              <a:t>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European</a:t>
            </a:r>
            <a:r>
              <a:rPr lang="pt-PT" dirty="0" smtClean="0"/>
              <a:t> </a:t>
            </a:r>
            <a:r>
              <a:rPr lang="pt-PT" dirty="0" err="1" smtClean="0"/>
              <a:t>projects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556147"/>
            <a:ext cx="6178821" cy="2179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+mj-lt"/>
              </a:rPr>
              <a:t>HEAP-MM</a:t>
            </a:r>
          </a:p>
          <a:p>
            <a:r>
              <a:rPr lang="en-US" b="1" dirty="0" smtClean="0"/>
              <a:t>PHOTODAC JRA</a:t>
            </a:r>
            <a:endParaRPr lang="pt-PT" b="1" dirty="0" smtClean="0"/>
          </a:p>
          <a:p>
            <a:pPr>
              <a:buFontTx/>
              <a:buChar char="-"/>
            </a:pPr>
            <a:r>
              <a:rPr lang="pt-PT" sz="2000" dirty="0" smtClean="0"/>
              <a:t>Drive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industry</a:t>
            </a:r>
            <a:r>
              <a:rPr lang="pt-PT" sz="2000" dirty="0" smtClean="0"/>
              <a:t> to </a:t>
            </a:r>
            <a:r>
              <a:rPr lang="pt-PT" sz="2000" dirty="0" err="1" smtClean="0"/>
              <a:t>produce</a:t>
            </a:r>
            <a:r>
              <a:rPr lang="pt-PT" sz="2000" dirty="0" smtClean="0"/>
              <a:t> </a:t>
            </a:r>
            <a:r>
              <a:rPr lang="pt-PT" sz="2000" dirty="0" err="1" smtClean="0"/>
              <a:t>enhanced</a:t>
            </a:r>
            <a:r>
              <a:rPr lang="pt-PT" sz="2000" dirty="0" smtClean="0"/>
              <a:t> </a:t>
            </a:r>
            <a:r>
              <a:rPr lang="pt-PT" sz="2000" dirty="0" err="1" smtClean="0"/>
              <a:t>SiPM</a:t>
            </a:r>
            <a:endParaRPr lang="pt-PT" sz="2000" dirty="0" smtClean="0"/>
          </a:p>
          <a:p>
            <a:pPr>
              <a:buFontTx/>
              <a:buChar char="-"/>
            </a:pPr>
            <a:r>
              <a:rPr lang="pt-PT" sz="2000" dirty="0" smtClean="0"/>
              <a:t>2 </a:t>
            </a:r>
            <a:r>
              <a:rPr lang="pt-PT" sz="2000" dirty="0" err="1" smtClean="0"/>
              <a:t>dedicated</a:t>
            </a:r>
            <a:r>
              <a:rPr lang="pt-PT" sz="2000" dirty="0" smtClean="0"/>
              <a:t> runs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production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SiPMs</a:t>
            </a:r>
            <a:endParaRPr lang="pt-PT" sz="2000" dirty="0" smtClean="0"/>
          </a:p>
          <a:p>
            <a:pPr>
              <a:buFontTx/>
              <a:buChar char="-"/>
            </a:pPr>
            <a:r>
              <a:rPr lang="pt-PT" sz="2000" dirty="0" err="1" smtClean="0"/>
              <a:t>Dedicated</a:t>
            </a:r>
            <a:r>
              <a:rPr lang="pt-PT" sz="2000" dirty="0" smtClean="0"/>
              <a:t> </a:t>
            </a:r>
            <a:r>
              <a:rPr lang="pt-PT" sz="2000" dirty="0" err="1" smtClean="0"/>
              <a:t>run</a:t>
            </a:r>
            <a:r>
              <a:rPr lang="pt-PT" sz="2000" dirty="0" smtClean="0"/>
              <a:t> </a:t>
            </a:r>
            <a:r>
              <a:rPr lang="pt-PT" sz="2000" dirty="0" err="1" smtClean="0"/>
              <a:t>produce</a:t>
            </a:r>
            <a:r>
              <a:rPr lang="pt-PT" sz="2000" dirty="0" smtClean="0"/>
              <a:t> </a:t>
            </a:r>
            <a:r>
              <a:rPr lang="pt-PT" sz="2000" dirty="0" err="1" smtClean="0"/>
              <a:t>SiPM</a:t>
            </a:r>
            <a:r>
              <a:rPr lang="pt-PT" sz="2000" dirty="0" smtClean="0"/>
              <a:t> </a:t>
            </a:r>
            <a:r>
              <a:rPr lang="pt-PT" sz="2000" dirty="0" err="1" smtClean="0"/>
              <a:t>matrix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pt-PT" sz="2000" dirty="0" err="1" smtClean="0"/>
              <a:t>Reference</a:t>
            </a:r>
            <a:r>
              <a:rPr lang="pt-PT" sz="2000" dirty="0" smtClean="0"/>
              <a:t> </a:t>
            </a:r>
            <a:r>
              <a:rPr lang="pt-PT" sz="2000" dirty="0" err="1" smtClean="0"/>
              <a:t>characterisation</a:t>
            </a:r>
            <a:r>
              <a:rPr lang="pt-PT" sz="2000" dirty="0" smtClean="0"/>
              <a:t> </a:t>
            </a:r>
            <a:r>
              <a:rPr lang="pt-PT" sz="2000" dirty="0" err="1" smtClean="0"/>
              <a:t>laboratory</a:t>
            </a:r>
            <a:r>
              <a:rPr lang="pt-PT" sz="2000" dirty="0" smtClean="0"/>
              <a:t> </a:t>
            </a:r>
            <a:r>
              <a:rPr lang="pt-PT" sz="2000" dirty="0" err="1" smtClean="0"/>
              <a:t>in</a:t>
            </a:r>
            <a:r>
              <a:rPr lang="pt-PT" sz="2000" dirty="0" smtClean="0"/>
              <a:t> </a:t>
            </a:r>
            <a:r>
              <a:rPr lang="pt-PT" sz="2000" dirty="0" err="1" smtClean="0"/>
              <a:t>Lisbon</a:t>
            </a:r>
            <a:endParaRPr lang="pt-PT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38400" y="4572000"/>
            <a:ext cx="6172200" cy="11577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>
                <a:latin typeface="+mj-lt"/>
              </a:rPr>
              <a:t>ASPERA</a:t>
            </a:r>
          </a:p>
          <a:p>
            <a:r>
              <a:rPr lang="en-US" b="1" dirty="0" smtClean="0"/>
              <a:t>(C) Improvement of photo sensors (</a:t>
            </a:r>
            <a:r>
              <a:rPr lang="el-GR" b="1" dirty="0" smtClean="0"/>
              <a:t>γ-</a:t>
            </a:r>
            <a:r>
              <a:rPr lang="en-US" b="1" dirty="0" err="1" smtClean="0"/>
              <a:t>sens</a:t>
            </a:r>
            <a:r>
              <a:rPr lang="en-US" b="1" dirty="0" smtClean="0"/>
              <a:t>)</a:t>
            </a:r>
            <a:endParaRPr lang="pt-PT" dirty="0" smtClean="0">
              <a:latin typeface="+mj-lt"/>
            </a:endParaRPr>
          </a:p>
          <a:p>
            <a:pPr>
              <a:buFontTx/>
              <a:buChar char="-"/>
            </a:pPr>
            <a:r>
              <a:rPr lang="pt-PT" sz="2000" dirty="0" err="1" smtClean="0"/>
              <a:t>Small</a:t>
            </a:r>
            <a:r>
              <a:rPr lang="pt-PT" sz="2000" dirty="0" smtClean="0"/>
              <a:t> </a:t>
            </a:r>
            <a:r>
              <a:rPr lang="pt-PT" sz="2000" dirty="0" err="1" smtClean="0"/>
              <a:t>Telescope</a:t>
            </a:r>
            <a:r>
              <a:rPr lang="pt-PT" sz="2000" dirty="0" smtClean="0"/>
              <a:t> </a:t>
            </a:r>
            <a:r>
              <a:rPr lang="pt-PT" sz="2000" dirty="0" err="1" smtClean="0"/>
              <a:t>prototype</a:t>
            </a:r>
            <a:endParaRPr lang="pt-PT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17276" y="16002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MPI, LIP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5690" y="4635321"/>
            <a:ext cx="218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RWTH </a:t>
            </a:r>
            <a:r>
              <a:rPr lang="pt-PT" dirty="0" err="1" smtClean="0"/>
              <a:t>Aachen</a:t>
            </a:r>
            <a:r>
              <a:rPr lang="pt-PT" dirty="0" smtClean="0"/>
              <a:t>, LIP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5F5F5F"/>
      </a:dk1>
      <a:lt1>
        <a:srgbClr val="DEF6F1"/>
      </a:lt1>
      <a:dk2>
        <a:srgbClr val="B2B2B2"/>
      </a:dk2>
      <a:lt2>
        <a:srgbClr val="969696"/>
      </a:lt2>
      <a:accent1>
        <a:srgbClr val="E6E6E6"/>
      </a:accent1>
      <a:accent2>
        <a:srgbClr val="8DC6FF"/>
      </a:accent2>
      <a:accent3>
        <a:srgbClr val="ECFAF7"/>
      </a:accent3>
      <a:accent4>
        <a:srgbClr val="505050"/>
      </a:accent4>
      <a:accent5>
        <a:srgbClr val="F0F0F0"/>
      </a:accent5>
      <a:accent6>
        <a:srgbClr val="7FB3E7"/>
      </a:accent6>
      <a:hlink>
        <a:srgbClr val="0066CC"/>
      </a:hlink>
      <a:folHlink>
        <a:srgbClr val="0000FF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99FF"/>
        </a:dk1>
        <a:lt1>
          <a:srgbClr val="FFFFFF"/>
        </a:lt1>
        <a:dk2>
          <a:srgbClr val="0099FF"/>
        </a:dk2>
        <a:lt2>
          <a:srgbClr val="808080"/>
        </a:lt2>
        <a:accent1>
          <a:srgbClr val="B9D6E5"/>
        </a:accent1>
        <a:accent2>
          <a:srgbClr val="333399"/>
        </a:accent2>
        <a:accent3>
          <a:srgbClr val="FFFFFF"/>
        </a:accent3>
        <a:accent4>
          <a:srgbClr val="0082DA"/>
        </a:accent4>
        <a:accent5>
          <a:srgbClr val="D9E8F0"/>
        </a:accent5>
        <a:accent6>
          <a:srgbClr val="2D2D8A"/>
        </a:accent6>
        <a:hlink>
          <a:srgbClr val="3366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8080"/>
        </a:dk1>
        <a:lt1>
          <a:srgbClr val="FFFFFF"/>
        </a:lt1>
        <a:dk2>
          <a:srgbClr val="0066CC"/>
        </a:dk2>
        <a:lt2>
          <a:srgbClr val="969696"/>
        </a:lt2>
        <a:accent1>
          <a:srgbClr val="DDDDDD"/>
        </a:accent1>
        <a:accent2>
          <a:srgbClr val="33CCFF"/>
        </a:accent2>
        <a:accent3>
          <a:srgbClr val="FFFFFF"/>
        </a:accent3>
        <a:accent4>
          <a:srgbClr val="6C6C6C"/>
        </a:accent4>
        <a:accent5>
          <a:srgbClr val="EBEBEB"/>
        </a:accent5>
        <a:accent6>
          <a:srgbClr val="2DB9E7"/>
        </a:accent6>
        <a:hlink>
          <a:srgbClr val="CC33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5F5F5F"/>
        </a:dk1>
        <a:lt1>
          <a:srgbClr val="DEF6F1"/>
        </a:lt1>
        <a:dk2>
          <a:srgbClr val="B2B2B2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50505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66CC"/>
        </a:dk1>
        <a:lt1>
          <a:srgbClr val="FFFFFF"/>
        </a:lt1>
        <a:dk2>
          <a:srgbClr val="66CCFF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808080"/>
        </a:dk1>
        <a:lt1>
          <a:srgbClr val="FFFFD9"/>
        </a:lt1>
        <a:dk2>
          <a:srgbClr val="3366CC"/>
        </a:dk2>
        <a:lt2>
          <a:srgbClr val="777777"/>
        </a:lt2>
        <a:accent1>
          <a:srgbClr val="EBEECA"/>
        </a:accent1>
        <a:accent2>
          <a:srgbClr val="99CCFF"/>
        </a:accent2>
        <a:accent3>
          <a:srgbClr val="FFFFE9"/>
        </a:accent3>
        <a:accent4>
          <a:srgbClr val="6C6C6C"/>
        </a:accent4>
        <a:accent5>
          <a:srgbClr val="F3F5E1"/>
        </a:accent5>
        <a:accent6>
          <a:srgbClr val="8AB9E7"/>
        </a:accent6>
        <a:hlink>
          <a:srgbClr val="2901BB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CC"/>
        </a:dk1>
        <a:lt1>
          <a:srgbClr val="008080"/>
        </a:lt1>
        <a:dk2>
          <a:srgbClr val="3399FF"/>
        </a:dk2>
        <a:lt2>
          <a:srgbClr val="005A58"/>
        </a:lt2>
        <a:accent1>
          <a:srgbClr val="8BC2FF"/>
        </a:accent1>
        <a:accent2>
          <a:srgbClr val="FFFFCC"/>
        </a:accent2>
        <a:accent3>
          <a:srgbClr val="AAC0C0"/>
        </a:accent3>
        <a:accent4>
          <a:srgbClr val="2A56AE"/>
        </a:accent4>
        <a:accent5>
          <a:srgbClr val="C4DDFF"/>
        </a:accent5>
        <a:accent6>
          <a:srgbClr val="E7E7B9"/>
        </a:accent6>
        <a:hlink>
          <a:srgbClr val="99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666666"/>
        </a:dk1>
        <a:lt1>
          <a:srgbClr val="666699"/>
        </a:lt1>
        <a:dk2>
          <a:srgbClr val="99CCFF"/>
        </a:dk2>
        <a:lt2>
          <a:srgbClr val="3E3E5C"/>
        </a:lt2>
        <a:accent1>
          <a:srgbClr val="D2D2D2"/>
        </a:accent1>
        <a:accent2>
          <a:srgbClr val="8DC6FF"/>
        </a:accent2>
        <a:accent3>
          <a:srgbClr val="B8B8C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C1F00"/>
        </a:dk1>
        <a:lt1>
          <a:srgbClr val="9C3408"/>
        </a:lt1>
        <a:dk2>
          <a:srgbClr val="800000"/>
        </a:dk2>
        <a:lt2>
          <a:srgbClr val="73BCFF"/>
        </a:lt2>
        <a:accent1>
          <a:srgbClr val="D99965"/>
        </a:accent1>
        <a:accent2>
          <a:srgbClr val="3366CC"/>
        </a:accent2>
        <a:accent3>
          <a:srgbClr val="C0AAAA"/>
        </a:accent3>
        <a:accent4>
          <a:srgbClr val="852B06"/>
        </a:accent4>
        <a:accent5>
          <a:srgbClr val="E9CAB8"/>
        </a:accent5>
        <a:accent6>
          <a:srgbClr val="2D5CB9"/>
        </a:accent6>
        <a:hlink>
          <a:srgbClr val="D3EBFF"/>
        </a:hlink>
        <a:folHlink>
          <a:srgbClr val="FED3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1270AA"/>
        </a:lt1>
        <a:dk2>
          <a:srgbClr val="000000"/>
        </a:dk2>
        <a:lt2>
          <a:srgbClr val="66CCFF"/>
        </a:lt2>
        <a:accent1>
          <a:srgbClr val="AAE1FA"/>
        </a:accent1>
        <a:accent2>
          <a:srgbClr val="0033CC"/>
        </a:accent2>
        <a:accent3>
          <a:srgbClr val="AAAAAA"/>
        </a:accent3>
        <a:accent4>
          <a:srgbClr val="0E5F91"/>
        </a:accent4>
        <a:accent5>
          <a:srgbClr val="D2EEFC"/>
        </a:accent5>
        <a:accent6>
          <a:srgbClr val="002DB9"/>
        </a:accent6>
        <a:hlink>
          <a:srgbClr val="FF7500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3366"/>
        </a:dk1>
        <a:lt1>
          <a:srgbClr val="A9A9A9"/>
        </a:lt1>
        <a:dk2>
          <a:srgbClr val="000099"/>
        </a:dk2>
        <a:lt2>
          <a:srgbClr val="66CCFF"/>
        </a:lt2>
        <a:accent1>
          <a:srgbClr val="336699"/>
        </a:accent1>
        <a:accent2>
          <a:srgbClr val="3333FF"/>
        </a:accent2>
        <a:accent3>
          <a:srgbClr val="AAAACA"/>
        </a:accent3>
        <a:accent4>
          <a:srgbClr val="909090"/>
        </a:accent4>
        <a:accent5>
          <a:srgbClr val="ADB8CA"/>
        </a:accent5>
        <a:accent6>
          <a:srgbClr val="2D2DE7"/>
        </a:accent6>
        <a:hlink>
          <a:srgbClr val="66CC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6E6E6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0F0F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4D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D6EB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EBEECA"/>
        </a:accent1>
        <a:accent2>
          <a:srgbClr val="DBFF75"/>
        </a:accent2>
        <a:accent3>
          <a:srgbClr val="FFFFE9"/>
        </a:accent3>
        <a:accent4>
          <a:srgbClr val="000000"/>
        </a:accent4>
        <a:accent5>
          <a:srgbClr val="F3F5E1"/>
        </a:accent5>
        <a:accent6>
          <a:srgbClr val="C6E769"/>
        </a:accent6>
        <a:hlink>
          <a:srgbClr val="8FA418"/>
        </a:hlink>
        <a:folHlink>
          <a:srgbClr val="FF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58572B"/>
        </a:dk1>
        <a:lt1>
          <a:srgbClr val="008080"/>
        </a:lt1>
        <a:dk2>
          <a:srgbClr val="FFFF99"/>
        </a:dk2>
        <a:lt2>
          <a:srgbClr val="005A58"/>
        </a:lt2>
        <a:accent1>
          <a:srgbClr val="CCCC99"/>
        </a:accent1>
        <a:accent2>
          <a:srgbClr val="FFFFCC"/>
        </a:accent2>
        <a:accent3>
          <a:srgbClr val="AAC0C0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</TotalTime>
  <Words>1468</Words>
  <Application>Microsoft Office PowerPoint</Application>
  <PresentationFormat>On-screen Show (4:3)</PresentationFormat>
  <Paragraphs>342</Paragraphs>
  <Slides>37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Office Theme</vt:lpstr>
      <vt:lpstr>1_Custom Design</vt:lpstr>
      <vt:lpstr>Cool</vt:lpstr>
      <vt:lpstr>Level</vt:lpstr>
      <vt:lpstr>1_Cool</vt:lpstr>
      <vt:lpstr>SiPMs  @ LIP</vt:lpstr>
      <vt:lpstr>SiPMs</vt:lpstr>
      <vt:lpstr>Characterisation@LIP</vt:lpstr>
      <vt:lpstr>PDE (quoted vs measured)</vt:lpstr>
      <vt:lpstr>cooling</vt:lpstr>
      <vt:lpstr>Build up a FS</vt:lpstr>
      <vt:lpstr>Frontend Readout ASIC</vt:lpstr>
      <vt:lpstr>Front-End Prototype Board</vt:lpstr>
      <vt:lpstr>European projects</vt:lpstr>
      <vt:lpstr>RPCs R&amp;D</vt:lpstr>
      <vt:lpstr>Thank you</vt:lpstr>
      <vt:lpstr>RPCs - measure the arrival times</vt:lpstr>
      <vt:lpstr>ERC Prototype Board Status and Plans</vt:lpstr>
      <vt:lpstr>Slide 14</vt:lpstr>
      <vt:lpstr>Front-end prototype</vt:lpstr>
      <vt:lpstr>WORKING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END</vt:lpstr>
      <vt:lpstr>Auger camera display  prototype @ e-CRLab</vt:lpstr>
      <vt:lpstr>Miguel</vt:lpstr>
      <vt:lpstr>ERC - Elementary Readout Cell </vt:lpstr>
      <vt:lpstr>Slide 33</vt:lpstr>
      <vt:lpstr>Slide 34</vt:lpstr>
      <vt:lpstr>Optical Link up to 3.125Gbps</vt:lpstr>
      <vt:lpstr>PCB Layer Stack Manager</vt:lpstr>
      <vt:lpstr>ERC Prototype Board Status and Plans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 </cp:lastModifiedBy>
  <cp:revision>63</cp:revision>
  <cp:lastPrinted>1601-01-01T00:00:00Z</cp:lastPrinted>
  <dcterms:created xsi:type="dcterms:W3CDTF">1601-01-01T00:00:00Z</dcterms:created>
  <dcterms:modified xsi:type="dcterms:W3CDTF">2011-03-10T18:14:52Z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TC010721241033</vt:lpwstr>
  </property>
</Properties>
</file>