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619" r:id="rId2"/>
    <p:sldId id="724" r:id="rId3"/>
    <p:sldId id="725" r:id="rId4"/>
    <p:sldId id="739" r:id="rId5"/>
    <p:sldId id="741" r:id="rId6"/>
    <p:sldId id="742" r:id="rId7"/>
    <p:sldId id="743" r:id="rId8"/>
    <p:sldId id="744" r:id="rId9"/>
    <p:sldId id="727" r:id="rId10"/>
    <p:sldId id="728" r:id="rId11"/>
    <p:sldId id="729" r:id="rId12"/>
    <p:sldId id="737" r:id="rId13"/>
    <p:sldId id="746" r:id="rId14"/>
    <p:sldId id="748" r:id="rId15"/>
    <p:sldId id="747" r:id="rId16"/>
    <p:sldId id="755" r:id="rId17"/>
    <p:sldId id="757" r:id="rId18"/>
    <p:sldId id="758" r:id="rId19"/>
    <p:sldId id="821" r:id="rId20"/>
    <p:sldId id="822" r:id="rId21"/>
    <p:sldId id="759" r:id="rId22"/>
    <p:sldId id="760" r:id="rId23"/>
    <p:sldId id="749" r:id="rId24"/>
    <p:sldId id="750" r:id="rId25"/>
    <p:sldId id="761" r:id="rId26"/>
    <p:sldId id="762" r:id="rId27"/>
    <p:sldId id="751" r:id="rId28"/>
    <p:sldId id="820" r:id="rId29"/>
    <p:sldId id="790" r:id="rId30"/>
    <p:sldId id="791" r:id="rId31"/>
    <p:sldId id="792" r:id="rId32"/>
    <p:sldId id="752" r:id="rId33"/>
    <p:sldId id="793" r:id="rId34"/>
    <p:sldId id="795" r:id="rId35"/>
    <p:sldId id="764" r:id="rId36"/>
    <p:sldId id="800" r:id="rId37"/>
    <p:sldId id="801" r:id="rId38"/>
    <p:sldId id="802" r:id="rId39"/>
    <p:sldId id="803" r:id="rId40"/>
    <p:sldId id="804" r:id="rId41"/>
    <p:sldId id="806" r:id="rId42"/>
    <p:sldId id="807" r:id="rId43"/>
    <p:sldId id="808" r:id="rId44"/>
    <p:sldId id="817" r:id="rId45"/>
    <p:sldId id="767" r:id="rId46"/>
    <p:sldId id="770" r:id="rId47"/>
    <p:sldId id="774" r:id="rId48"/>
    <p:sldId id="773" r:id="rId49"/>
    <p:sldId id="786" r:id="rId50"/>
    <p:sldId id="787" r:id="rId51"/>
    <p:sldId id="776" r:id="rId52"/>
    <p:sldId id="778" r:id="rId53"/>
    <p:sldId id="779" r:id="rId54"/>
    <p:sldId id="780" r:id="rId55"/>
    <p:sldId id="781" r:id="rId56"/>
    <p:sldId id="782" r:id="rId57"/>
    <p:sldId id="783" r:id="rId58"/>
    <p:sldId id="784" r:id="rId59"/>
    <p:sldId id="785" r:id="rId60"/>
    <p:sldId id="753" r:id="rId61"/>
    <p:sldId id="818" r:id="rId62"/>
    <p:sldId id="672" r:id="rId63"/>
    <p:sldId id="723" r:id="rId64"/>
    <p:sldId id="738" r:id="rId65"/>
    <p:sldId id="745" r:id="rId66"/>
    <p:sldId id="796" r:id="rId67"/>
    <p:sldId id="756" r:id="rId68"/>
    <p:sldId id="765" r:id="rId69"/>
    <p:sldId id="766" r:id="rId70"/>
  </p:sldIdLst>
  <p:sldSz cx="10058400" cy="7772400"/>
  <p:notesSz cx="67849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0000"/>
    <a:srgbClr val="F79646"/>
    <a:srgbClr val="FFFFFF"/>
    <a:srgbClr val="FF3300"/>
    <a:srgbClr val="000000"/>
    <a:srgbClr val="FFC000"/>
    <a:srgbClr val="77933C"/>
    <a:srgbClr val="E0D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3990" autoAdjust="0"/>
  </p:normalViewPr>
  <p:slideViewPr>
    <p:cSldViewPr showGuides="1">
      <p:cViewPr varScale="1">
        <p:scale>
          <a:sx n="62" d="100"/>
          <a:sy n="62" d="100"/>
        </p:scale>
        <p:origin x="-1260" y="-7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2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0050" cy="49212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340" y="2"/>
            <a:ext cx="2940050" cy="49212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E1EE80FB-8BC6-4207-BCE8-FDEF2C3455EB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39775"/>
            <a:ext cx="478155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681540"/>
            <a:ext cx="5429250" cy="4435475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0050" cy="49371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340" y="9361488"/>
            <a:ext cx="2940050" cy="493712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E88280AC-B863-4CAF-93AF-EFFC453EB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2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3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5411DB-01EC-4645-977B-AA48B641685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7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9B3D66-42B4-4C6B-9C0E-4F0F39322140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9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E6D5AF-429E-4D8B-B036-A2BC8A08E12E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0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7718F5-D660-4680-93F4-3575A586487C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8822C-FAB4-43AF-A296-3E2092E12104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0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D9D306-8010-4E8A-9030-7FAB37A2F159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9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5DEC89-33C0-4600-BA00-99503A46F1EA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4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88953A-232A-4ED9-9CE4-53219A7AB4E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5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19915C-B661-4175-853C-E818D0CF848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6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0AFC77-5AA3-4795-9319-CF92534B08E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8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3501A8-EB97-4361-8788-B17A88DCCC17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3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C76302-93F2-422C-A80C-4B42981EEADC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4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0C61C6-8CA7-45D6-831B-2C477827640E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5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773E40-8C14-44DD-AF5C-1B6B6E2B20F6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6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3A4759-6C72-4FE6-9DAE-471512C4FB1A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E673-BAD6-48DC-BF59-CDBC8236DE5B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E6F4-3BE0-4810-AACC-3DF8FD12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5F35-6232-4FBE-BCEF-A7C343B35612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C92A-AD4C-41E2-ABE5-17E3A30C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52637"/>
            <a:ext cx="226314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52637"/>
            <a:ext cx="662178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15C6-EC7F-4930-ADF1-657C6D93AFFF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DCAB-1EAC-4CDE-9E78-DD4C7F0C3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3F60-BBF5-47B5-9D58-0FD00F32E9EE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B9D8-6262-43B1-AC39-233C192FD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91F8-12B9-4332-8567-F06C4B9B1ED6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4015-13A3-4FD7-95B7-A6006006A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054649"/>
            <a:ext cx="4442460" cy="58149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054649"/>
            <a:ext cx="4442460" cy="58149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C7E8-B9A8-4E44-BF7F-2889A4782EE1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D07B-3199-415C-A1B4-9AE6CCD6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E626D-FD1C-42E1-87A8-42F2F50E5C91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B82A-B01B-467D-A7F6-C0068A045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CF16-AF38-4851-AF2F-6BD1624E73AE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5750-B3F9-4B43-8111-7AA5AC026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600052"/>
          </a:xfrm>
        </p:spPr>
        <p:txBody>
          <a:bodyPr/>
          <a:lstStyle>
            <a:lvl1pPr>
              <a:defRPr lang="en-US" sz="3200" kern="1200" dirty="0" smtClean="0">
                <a:solidFill>
                  <a:schemeClr val="accent1"/>
                </a:solidFill>
                <a:latin typeface="GillSans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3A07-E1D9-475D-8C21-E6F5BE143600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13DB-50A4-495B-B640-09A683F05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A2A5-0028-4898-A3C0-1C5E95236F10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9B66-1E42-4184-8A1F-A989744A9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9CF8-6F7A-451A-8FC2-BBE251FB6E47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6D8E-1BBF-47A1-8515-CF6360993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16D01-6CAF-4342-8701-7290CC7BC733}" type="datetime1">
              <a:rPr lang="en-US" smtClean="0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D5A0BF-DE47-4516-996C-15763C56B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PEDJOR\IST\PCLD\PCLD0910\Countdown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aintyourdragon.com/?p=4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ftp://ftp.altera.com/up/pub/Tutorials/DE2/Computer_Organization/tut_sopc_introduction_verilog.pdf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gi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ftp://ftp.altera.com/up/pub/Tutorials/DE2/Digital_Logic/tut_lpms_verilog.pdf" TargetMode="External"/><Relationship Id="rId2" Type="http://schemas.openxmlformats.org/officeDocument/2006/relationships/hyperlink" Target="ftp://ftp.altera.com/up/pub/Tutorials/DE2/Computer_Organization/tut_sopc_introduction_verilog.pdf" TargetMode="Externa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tp://ftp.altera.com/up/pub/Tutorials/DE2/Digital_Logic/tut_lpms_verilog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1614" y="242862"/>
            <a:ext cx="2500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chemeClr val="accent1"/>
                </a:solidFill>
                <a:latin typeface="GillSans" pitchFamily="34" charset="0"/>
              </a:rPr>
              <a:t>Projecto e </a:t>
            </a:r>
          </a:p>
          <a:p>
            <a:r>
              <a:rPr lang="pt-PT" sz="3200" dirty="0" smtClean="0">
                <a:solidFill>
                  <a:schemeClr val="accent1"/>
                </a:solidFill>
                <a:latin typeface="GillSans" pitchFamily="34" charset="0"/>
              </a:rPr>
              <a:t>Controlo em </a:t>
            </a:r>
          </a:p>
          <a:p>
            <a:r>
              <a:rPr lang="pt-PT" sz="3200" dirty="0" smtClean="0">
                <a:solidFill>
                  <a:schemeClr val="accent1"/>
                </a:solidFill>
                <a:latin typeface="GillSans" pitchFamily="34" charset="0"/>
              </a:rPr>
              <a:t>Lógica </a:t>
            </a:r>
          </a:p>
          <a:p>
            <a:r>
              <a:rPr lang="pt-PT" sz="3200" dirty="0" smtClean="0">
                <a:solidFill>
                  <a:schemeClr val="accent1"/>
                </a:solidFill>
                <a:latin typeface="GillSans" pitchFamily="34" charset="0"/>
              </a:rPr>
              <a:t>Digital</a:t>
            </a:r>
            <a:endParaRPr lang="en-US" sz="3200" dirty="0">
              <a:solidFill>
                <a:schemeClr val="accent1"/>
              </a:solidFill>
              <a:latin typeface="GillSan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4312" y="5514984"/>
            <a:ext cx="397051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b="1" dirty="0" err="1" smtClean="0"/>
              <a:t>Refs</a:t>
            </a:r>
            <a:r>
              <a:rPr lang="pt-PT" b="1" dirty="0" smtClean="0"/>
              <a:t>:</a:t>
            </a:r>
          </a:p>
          <a:p>
            <a:r>
              <a:rPr lang="pt-PT" dirty="0" err="1" smtClean="0"/>
              <a:t>Cyclone</a:t>
            </a:r>
            <a:r>
              <a:rPr lang="pt-PT" dirty="0" smtClean="0"/>
              <a:t> II </a:t>
            </a:r>
            <a:r>
              <a:rPr lang="pt-PT" dirty="0" err="1" smtClean="0"/>
              <a:t>device</a:t>
            </a:r>
            <a:r>
              <a:rPr lang="pt-PT" dirty="0" smtClean="0"/>
              <a:t> </a:t>
            </a:r>
            <a:r>
              <a:rPr lang="pt-PT" dirty="0" err="1" smtClean="0"/>
              <a:t>Handbook</a:t>
            </a:r>
            <a:r>
              <a:rPr lang="pt-PT" dirty="0" smtClean="0"/>
              <a:t>, Altera </a:t>
            </a:r>
            <a:r>
              <a:rPr lang="pt-PT" dirty="0" err="1" smtClean="0"/>
              <a:t>corp</a:t>
            </a:r>
            <a:r>
              <a:rPr lang="pt-PT" dirty="0" smtClean="0"/>
              <a:t>.</a:t>
            </a:r>
          </a:p>
          <a:p>
            <a:r>
              <a:rPr lang="en-US" dirty="0" err="1" smtClean="0"/>
              <a:t>Quartus</a:t>
            </a:r>
            <a:r>
              <a:rPr lang="en-US" dirty="0" smtClean="0"/>
              <a:t> II Handbook , </a:t>
            </a:r>
            <a:r>
              <a:rPr lang="en-US" dirty="0" err="1" smtClean="0"/>
              <a:t>Altera</a:t>
            </a:r>
            <a:r>
              <a:rPr lang="en-US" dirty="0" smtClean="0"/>
              <a:t> corp.</a:t>
            </a:r>
          </a:p>
          <a:p>
            <a:r>
              <a:rPr lang="pt-PT" dirty="0" smtClean="0"/>
              <a:t>DE2 </a:t>
            </a:r>
            <a:r>
              <a:rPr lang="pt-PT" dirty="0" err="1" smtClean="0"/>
              <a:t>documentation</a:t>
            </a:r>
            <a:endParaRPr lang="pt-PT" dirty="0" smtClean="0"/>
          </a:p>
          <a:p>
            <a:r>
              <a:rPr lang="pt-PT" dirty="0" err="1" smtClean="0"/>
              <a:t>Verilog</a:t>
            </a:r>
            <a:r>
              <a:rPr lang="pt-PT" dirty="0" smtClean="0"/>
              <a:t> HDL, S. </a:t>
            </a:r>
            <a:r>
              <a:rPr lang="pt-PT" dirty="0" err="1" smtClean="0"/>
              <a:t>Palnitkar</a:t>
            </a:r>
            <a:r>
              <a:rPr lang="pt-PT" dirty="0" smtClean="0"/>
              <a:t>, </a:t>
            </a:r>
            <a:r>
              <a:rPr lang="pt-PT" dirty="0" err="1" smtClean="0"/>
              <a:t>Prentice</a:t>
            </a:r>
            <a:r>
              <a:rPr lang="pt-PT" dirty="0" smtClean="0"/>
              <a:t> Hall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1640" y="4171952"/>
            <a:ext cx="389098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Máquinas de estados</a:t>
            </a:r>
          </a:p>
          <a:p>
            <a:pPr>
              <a:buFont typeface="Arial" pitchFamily="34" charset="0"/>
              <a:buChar char="•"/>
            </a:pP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Clocks</a:t>
            </a:r>
            <a:endParaRPr lang="pt-PT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Pll</a:t>
            </a:r>
            <a:endParaRPr lang="pt-PT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187625"/>
            <a:ext cx="5120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err="1" smtClean="0">
                <a:latin typeface="Comic Sans MS" pitchFamily="66" charset="0"/>
              </a:rPr>
              <a:t>Inspired</a:t>
            </a:r>
            <a:r>
              <a:rPr lang="pt-PT" sz="1600" dirty="0" smtClean="0">
                <a:latin typeface="Comic Sans MS" pitchFamily="66" charset="0"/>
              </a:rPr>
              <a:t> </a:t>
            </a:r>
            <a:r>
              <a:rPr lang="pt-PT" sz="1600" dirty="0" err="1" smtClean="0">
                <a:latin typeface="Comic Sans MS" pitchFamily="66" charset="0"/>
              </a:rPr>
              <a:t>on</a:t>
            </a:r>
            <a:r>
              <a:rPr lang="pt-PT" sz="1600" dirty="0" smtClean="0">
                <a:latin typeface="Comic Sans MS" pitchFamily="66" charset="0"/>
              </a:rPr>
              <a:t> </a:t>
            </a:r>
            <a:r>
              <a:rPr lang="pt-PT" sz="1600" dirty="0" err="1" smtClean="0">
                <a:latin typeface="Comic Sans MS" pitchFamily="66" charset="0"/>
              </a:rPr>
              <a:t>course</a:t>
            </a:r>
            <a:r>
              <a:rPr lang="pt-PT" sz="1600" dirty="0" smtClean="0">
                <a:latin typeface="Comic Sans MS" pitchFamily="66" charset="0"/>
              </a:rPr>
              <a:t> 6.111 </a:t>
            </a:r>
            <a:r>
              <a:rPr lang="pt-PT" sz="1600" dirty="0" err="1" smtClean="0">
                <a:latin typeface="Comic Sans MS" pitchFamily="66" charset="0"/>
              </a:rPr>
              <a:t>from</a:t>
            </a:r>
            <a:r>
              <a:rPr lang="pt-PT" sz="1600" dirty="0" smtClean="0">
                <a:latin typeface="Comic Sans MS" pitchFamily="66" charset="0"/>
              </a:rPr>
              <a:t> MIT</a:t>
            </a:r>
          </a:p>
          <a:p>
            <a:r>
              <a:rPr lang="pt-PT" sz="1600" dirty="0" smtClean="0">
                <a:latin typeface="Comic Sans MS" pitchFamily="66" charset="0"/>
              </a:rPr>
              <a:t>Some </a:t>
            </a:r>
            <a:r>
              <a:rPr lang="pt-PT" sz="1600" dirty="0" err="1" smtClean="0">
                <a:latin typeface="Comic Sans MS" pitchFamily="66" charset="0"/>
              </a:rPr>
              <a:t>support</a:t>
            </a:r>
            <a:r>
              <a:rPr lang="pt-PT" sz="1600" dirty="0" smtClean="0">
                <a:latin typeface="Comic Sans MS" pitchFamily="66" charset="0"/>
              </a:rPr>
              <a:t> material </a:t>
            </a:r>
            <a:r>
              <a:rPr lang="pt-PT" sz="1600" dirty="0" err="1" smtClean="0">
                <a:latin typeface="Comic Sans MS" pitchFamily="66" charset="0"/>
              </a:rPr>
              <a:t>taken</a:t>
            </a:r>
            <a:r>
              <a:rPr lang="pt-PT" sz="1600" dirty="0" smtClean="0">
                <a:latin typeface="Comic Sans MS" pitchFamily="66" charset="0"/>
              </a:rPr>
              <a:t> </a:t>
            </a:r>
            <a:r>
              <a:rPr lang="pt-PT" sz="1600" dirty="0" err="1" smtClean="0">
                <a:latin typeface="Comic Sans MS" pitchFamily="66" charset="0"/>
              </a:rPr>
              <a:t>from</a:t>
            </a:r>
            <a:r>
              <a:rPr lang="pt-PT" sz="1600" dirty="0" smtClean="0">
                <a:latin typeface="Comic Sans MS" pitchFamily="66" charset="0"/>
              </a:rPr>
              <a:t> 6.111 (</a:t>
            </a:r>
            <a:r>
              <a:rPr lang="pt-PT" sz="1600" dirty="0" err="1" smtClean="0">
                <a:latin typeface="Comic Sans MS" pitchFamily="66" charset="0"/>
              </a:rPr>
              <a:t>thank</a:t>
            </a:r>
            <a:r>
              <a:rPr lang="pt-PT" sz="1600" dirty="0" smtClean="0">
                <a:latin typeface="Comic Sans MS" pitchFamily="66" charset="0"/>
              </a:rPr>
              <a:t> </a:t>
            </a:r>
            <a:r>
              <a:rPr lang="pt-PT" sz="1600" dirty="0" err="1" smtClean="0">
                <a:latin typeface="Comic Sans MS" pitchFamily="66" charset="0"/>
              </a:rPr>
              <a:t>you</a:t>
            </a:r>
            <a:r>
              <a:rPr lang="pt-PT" sz="1600" dirty="0" smtClean="0">
                <a:latin typeface="Comic Sans MS" pitchFamily="66" charset="0"/>
              </a:rPr>
              <a:t>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1640" y="5180656"/>
            <a:ext cx="3890984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err="1" smtClean="0"/>
              <a:t>Advanced</a:t>
            </a:r>
            <a:r>
              <a:rPr lang="pt-PT" dirty="0" smtClean="0"/>
              <a:t> </a:t>
            </a:r>
            <a:r>
              <a:rPr lang="pt-PT" dirty="0" err="1" smtClean="0"/>
              <a:t>verilog</a:t>
            </a:r>
            <a:r>
              <a:rPr lang="pt-PT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Memories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I/O</a:t>
            </a:r>
          </a:p>
          <a:p>
            <a:pPr>
              <a:buFont typeface="Arial" pitchFamily="34" charset="0"/>
              <a:buChar char="•"/>
            </a:pPr>
            <a:r>
              <a:rPr lang="pt-PT" dirty="0" err="1" smtClean="0"/>
              <a:t>Analog</a:t>
            </a:r>
            <a:r>
              <a:rPr lang="pt-PT" dirty="0" smtClean="0"/>
              <a:t> </a:t>
            </a:r>
            <a:r>
              <a:rPr lang="pt-PT" dirty="0" err="1" smtClean="0"/>
              <a:t>devices</a:t>
            </a:r>
            <a:endParaRPr lang="pt-PT" dirty="0" smtClean="0"/>
          </a:p>
          <a:p>
            <a:pPr>
              <a:buFont typeface="Arial" pitchFamily="34" charset="0"/>
              <a:buChar char="•"/>
            </a:pPr>
            <a:r>
              <a:rPr lang="pt-PT" dirty="0" err="1" smtClean="0"/>
              <a:t>Audio</a:t>
            </a:r>
            <a:endParaRPr lang="pt-PT" dirty="0" smtClean="0"/>
          </a:p>
          <a:p>
            <a:pPr>
              <a:buFont typeface="Arial" pitchFamily="34" charset="0"/>
              <a:buChar char="•"/>
            </a:pPr>
            <a:r>
              <a:rPr lang="pt-PT" dirty="0" err="1" smtClean="0"/>
              <a:t>Video</a:t>
            </a:r>
            <a:endParaRPr lang="pt-PT" dirty="0" smtClean="0"/>
          </a:p>
          <a:p>
            <a:pPr>
              <a:buFont typeface="Arial" pitchFamily="34" charset="0"/>
              <a:buChar char="•"/>
            </a:pPr>
            <a:r>
              <a:rPr lang="pt-PT" dirty="0" err="1" smtClean="0"/>
              <a:t>MicroProcessors</a:t>
            </a:r>
            <a:endParaRPr lang="pt-PT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019936" y="7235208"/>
            <a:ext cx="290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4F81BD"/>
                </a:solidFill>
                <a:latin typeface="+mn-lt"/>
              </a:rPr>
              <a:t>So, lets start emitting</a:t>
            </a:r>
            <a:endParaRPr lang="en-GB" sz="2400" b="1" dirty="0">
              <a:solidFill>
                <a:srgbClr val="4F81BD"/>
              </a:solidFill>
              <a:latin typeface="+mn-lt"/>
            </a:endParaRPr>
          </a:p>
        </p:txBody>
      </p:sp>
      <p:pic>
        <p:nvPicPr>
          <p:cNvPr id="16" name="Picture 15" descr="Logo_IST_col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53" y="548640"/>
            <a:ext cx="759167" cy="15509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81640" y="96858"/>
            <a:ext cx="3890984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Introdução</a:t>
            </a:r>
          </a:p>
          <a:p>
            <a:pPr lvl="1">
              <a:buFont typeface="Arial" pitchFamily="34" charset="0"/>
              <a:buChar char="•"/>
            </a:pP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Fpgas</a:t>
            </a:r>
            <a:endParaRPr lang="pt-PT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Laboratório</a:t>
            </a:r>
          </a:p>
          <a:p>
            <a:pPr lvl="1">
              <a:buFont typeface="Arial" pitchFamily="34" charset="0"/>
              <a:buChar char="•"/>
            </a:pP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Verilog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Lógica combinatória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Lógica sequencial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Ferramentas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Simulação </a:t>
            </a:r>
          </a:p>
          <a:p>
            <a:pPr lvl="2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</a:t>
            </a: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QuartusII</a:t>
            </a:r>
            <a:endParaRPr lang="pt-PT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2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 </a:t>
            </a:r>
            <a:r>
              <a:rPr lang="pt-PT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Verilog</a:t>
            </a:r>
            <a:endParaRPr lang="pt-PT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Osciloscópio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Analisador lógico</a:t>
            </a:r>
          </a:p>
          <a:p>
            <a:pPr lvl="2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Interno</a:t>
            </a:r>
          </a:p>
          <a:p>
            <a:pPr lvl="2">
              <a:buFont typeface="Arial" pitchFamily="34" charset="0"/>
              <a:buChar char="•"/>
            </a:pPr>
            <a:r>
              <a:rPr lang="pt-P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 t="6924" b="13909"/>
          <a:stretch>
            <a:fillRect/>
          </a:stretch>
        </p:blipFill>
        <p:spPr bwMode="auto">
          <a:xfrm>
            <a:off x="0" y="538144"/>
            <a:ext cx="10058400" cy="615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43840" y="225741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</a:t>
            </a:r>
          </a:p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124320" y="2438392"/>
            <a:ext cx="36195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4214808" y="2709855"/>
            <a:ext cx="35290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 t="8088" b="10416"/>
          <a:stretch>
            <a:fillRect/>
          </a:stretch>
        </p:blipFill>
        <p:spPr bwMode="auto">
          <a:xfrm>
            <a:off x="-1" y="628632"/>
            <a:ext cx="10058401" cy="633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303" t="1745" r="35273" b="37358"/>
          <a:stretch>
            <a:fillRect/>
          </a:stretch>
        </p:blipFill>
        <p:spPr bwMode="auto">
          <a:xfrm>
            <a:off x="2405048" y="1276003"/>
            <a:ext cx="5818909" cy="522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Memories external to the FPGA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7466" b="6172"/>
          <a:stretch>
            <a:fillRect/>
          </a:stretch>
        </p:blipFill>
        <p:spPr bwMode="auto">
          <a:xfrm>
            <a:off x="3154823" y="809608"/>
            <a:ext cx="3748753" cy="36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65376" y="4972056"/>
            <a:ext cx="7327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When interfacing external memories you should look at the datasheet!</a:t>
            </a:r>
          </a:p>
          <a:p>
            <a:r>
              <a:rPr lang="en-GB" smtClean="0"/>
              <a:t>Need to understand the exact protocol, adressing, timing, etc.</a:t>
            </a:r>
          </a:p>
          <a:p>
            <a:r>
              <a:rPr lang="en-GB" smtClean="0"/>
              <a:t>Some tools may build you the interface to external memories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I/O - parallel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24072" y="990584"/>
            <a:ext cx="561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Parallel protocols are </a:t>
            </a:r>
            <a:r>
              <a:rPr lang="en-GB" dirty="0" err="1" smtClean="0"/>
              <a:t>tipically</a:t>
            </a:r>
            <a:r>
              <a:rPr lang="en-GB" dirty="0" smtClean="0"/>
              <a:t> easy and fast…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However the resources </a:t>
            </a:r>
            <a:r>
              <a:rPr lang="en-GB" dirty="0" err="1" smtClean="0"/>
              <a:t>alocated</a:t>
            </a:r>
            <a:r>
              <a:rPr lang="en-GB" dirty="0" smtClean="0"/>
              <a:t> are big (pins)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24072" y="2063525"/>
            <a:ext cx="561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Tipycally</a:t>
            </a:r>
            <a:r>
              <a:rPr lang="en-GB" dirty="0" smtClean="0"/>
              <a:t> the protocol language is very easy. </a:t>
            </a:r>
          </a:p>
          <a:p>
            <a:pPr algn="ctr"/>
            <a:r>
              <a:rPr lang="en-GB" dirty="0" smtClean="0"/>
              <a:t>Time constraints easy to deal with</a:t>
            </a:r>
            <a:endParaRPr lang="en-GB" dirty="0"/>
          </a:p>
        </p:txBody>
      </p:sp>
      <p:pic>
        <p:nvPicPr>
          <p:cNvPr id="86018" name="Picture 2" descr="File:64bitp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7933" y="3886201"/>
            <a:ext cx="2740467" cy="3886200"/>
          </a:xfrm>
          <a:prstGeom prst="rect">
            <a:avLst/>
          </a:prstGeom>
          <a:noFill/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504800" y="4067176"/>
            <a:ext cx="6657984" cy="6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accent1"/>
                </a:solidFill>
                <a:latin typeface="GillSans" pitchFamily="34" charset="0"/>
              </a:rPr>
              <a:t>e.g.: The PCI protocol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illSan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I/O - serial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6" y="719120"/>
            <a:ext cx="5429278" cy="363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7487" y="1985952"/>
            <a:ext cx="1183804" cy="234734"/>
          </a:xfrm>
          <a:prstGeom prst="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837091" y="2709856"/>
            <a:ext cx="1183804" cy="234734"/>
          </a:xfrm>
          <a:prstGeom prst="rect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10176" y="990584"/>
            <a:ext cx="2371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Readily available: </a:t>
            </a:r>
          </a:p>
          <a:p>
            <a:r>
              <a:rPr lang="en-GB" dirty="0" smtClean="0"/>
              <a:t>IrDA, RS232, PS2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10176" y="1804976"/>
            <a:ext cx="484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You can build some other…</a:t>
            </a:r>
          </a:p>
          <a:p>
            <a:r>
              <a:rPr lang="en-GB" dirty="0" smtClean="0"/>
              <a:t>I2C - Inter-Integrated Circuit</a:t>
            </a:r>
          </a:p>
          <a:p>
            <a:r>
              <a:rPr lang="en-GB" dirty="0" smtClean="0"/>
              <a:t>Serial Peripheral Interface (SPI)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00168" y="4128144"/>
            <a:ext cx="7058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What you kneed to know?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Pinout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Clocking requirements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Protocol (the language)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commands of the </a:t>
            </a:r>
            <a:r>
              <a:rPr lang="en-GB" dirty="0" err="1" smtClean="0"/>
              <a:t>peripherical</a:t>
            </a:r>
            <a:r>
              <a:rPr lang="en-GB" dirty="0" smtClean="0"/>
              <a:t> you are communicating with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9517" t="51569" r="8617" b="10416"/>
          <a:stretch>
            <a:fillRect/>
          </a:stretch>
        </p:blipFill>
        <p:spPr bwMode="auto">
          <a:xfrm>
            <a:off x="1590656" y="5731642"/>
            <a:ext cx="5700744" cy="204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2"/>
          <a:srcRect t="24387" b="16238"/>
          <a:stretch>
            <a:fillRect/>
          </a:stretch>
        </p:blipFill>
        <p:spPr bwMode="auto">
          <a:xfrm>
            <a:off x="0" y="538144"/>
            <a:ext cx="10058400" cy="46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RS232 – </a:t>
            </a:r>
            <a:r>
              <a:rPr lang="pt-PT" dirty="0" err="1" smtClean="0"/>
              <a:t>The</a:t>
            </a:r>
            <a:r>
              <a:rPr lang="pt-PT" dirty="0" smtClean="0"/>
              <a:t> serial </a:t>
            </a:r>
            <a:r>
              <a:rPr lang="pt-PT" dirty="0" err="1" smtClean="0"/>
              <a:t>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6264" y="5531002"/>
            <a:ext cx="8475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err="1" smtClean="0">
                <a:latin typeface="Comic Sans MS" pitchFamily="66" charset="0"/>
              </a:rPr>
              <a:t>Sending</a:t>
            </a:r>
            <a:r>
              <a:rPr lang="pt-PT" sz="2000" b="1" dirty="0" smtClean="0">
                <a:latin typeface="Comic Sans MS" pitchFamily="66" charset="0"/>
              </a:rPr>
              <a:t>: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easy</a:t>
            </a:r>
            <a:r>
              <a:rPr lang="pt-PT" sz="2000" dirty="0" smtClean="0">
                <a:latin typeface="Comic Sans MS" pitchFamily="66" charset="0"/>
              </a:rPr>
              <a:t> – </a:t>
            </a:r>
            <a:r>
              <a:rPr lang="pt-PT" sz="2000" dirty="0" err="1" smtClean="0">
                <a:latin typeface="Comic Sans MS" pitchFamily="66" charset="0"/>
              </a:rPr>
              <a:t>Just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compose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your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signal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respecting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time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constraints</a:t>
            </a:r>
            <a:endParaRPr lang="pt-PT" sz="2000" dirty="0" smtClean="0">
              <a:latin typeface="Comic Sans MS" pitchFamily="66" charset="0"/>
            </a:endParaRPr>
          </a:p>
          <a:p>
            <a:r>
              <a:rPr lang="pt-PT" sz="2000" b="1" dirty="0" err="1" smtClean="0">
                <a:latin typeface="Comic Sans MS" pitchFamily="66" charset="0"/>
              </a:rPr>
              <a:t>Receiving</a:t>
            </a:r>
            <a:r>
              <a:rPr lang="pt-PT" sz="2000" b="1" dirty="0" smtClean="0">
                <a:latin typeface="Comic Sans MS" pitchFamily="66" charset="0"/>
              </a:rPr>
              <a:t>: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Need</a:t>
            </a:r>
            <a:r>
              <a:rPr lang="pt-PT" sz="2000" dirty="0" smtClean="0">
                <a:latin typeface="Comic Sans MS" pitchFamily="66" charset="0"/>
              </a:rPr>
              <a:t> to </a:t>
            </a:r>
            <a:r>
              <a:rPr lang="pt-PT" sz="2000" dirty="0" err="1" smtClean="0">
                <a:latin typeface="Comic Sans MS" pitchFamily="66" charset="0"/>
              </a:rPr>
              <a:t>oversample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and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understand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where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the</a:t>
            </a:r>
            <a:r>
              <a:rPr lang="pt-PT" sz="2000" dirty="0" smtClean="0">
                <a:latin typeface="Comic Sans MS" pitchFamily="66" charset="0"/>
              </a:rPr>
              <a:t> bits are… </a:t>
            </a:r>
          </a:p>
          <a:p>
            <a:r>
              <a:rPr lang="pt-PT" sz="2000" dirty="0" err="1" smtClean="0">
                <a:latin typeface="Comic Sans MS" pitchFamily="66" charset="0"/>
              </a:rPr>
              <a:t>and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check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the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protocol</a:t>
            </a:r>
            <a:r>
              <a:rPr lang="pt-PT" sz="2000" dirty="0" smtClean="0">
                <a:latin typeface="Comic Sans MS" pitchFamily="66" charset="0"/>
              </a:rPr>
              <a:t> </a:t>
            </a:r>
            <a:r>
              <a:rPr lang="pt-PT" sz="2000" dirty="0" err="1" smtClean="0">
                <a:latin typeface="Comic Sans MS" pitchFamily="66" charset="0"/>
              </a:rPr>
              <a:t>format</a:t>
            </a:r>
            <a:r>
              <a:rPr lang="pt-PT" sz="2000" dirty="0" smtClean="0">
                <a:latin typeface="Comic Sans MS" pitchFamily="66" charset="0"/>
              </a:rPr>
              <a:t>: </a:t>
            </a:r>
            <a:r>
              <a:rPr lang="pt-PT" sz="2000" dirty="0" err="1" smtClean="0">
                <a:latin typeface="Comic Sans MS" pitchFamily="66" charset="0"/>
              </a:rPr>
              <a:t>start</a:t>
            </a:r>
            <a:r>
              <a:rPr lang="pt-PT" sz="2000" dirty="0" smtClean="0">
                <a:latin typeface="Comic Sans MS" pitchFamily="66" charset="0"/>
              </a:rPr>
              <a:t>, stop, </a:t>
            </a:r>
            <a:r>
              <a:rPr lang="pt-PT" sz="2000" dirty="0" err="1" smtClean="0">
                <a:latin typeface="Comic Sans MS" pitchFamily="66" charset="0"/>
              </a:rPr>
              <a:t>parity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/>
          <a:srcRect b="9252"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Just two examples in a </a:t>
            </a:r>
            <a:r>
              <a:rPr lang="pt-PT" dirty="0" smtClean="0"/>
              <a:t>PC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8588" y="735780"/>
            <a:ext cx="8201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/>
              <a:t>Sensors like thermometers in the motherboard communicate using I2C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8588" y="1545888"/>
            <a:ext cx="415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/>
              <a:t>Most PCs have a “hidden I2C Port”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t="8655" r="22125" b="22800"/>
          <a:stretch/>
        </p:blipFill>
        <p:spPr bwMode="auto">
          <a:xfrm>
            <a:off x="1248696" y="1914582"/>
            <a:ext cx="8819232" cy="581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1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Countdow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0283" y="0"/>
            <a:ext cx="10363199" cy="7772399"/>
          </a:xfrm>
          <a:prstGeom prst="rect">
            <a:avLst/>
          </a:prstGeom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The 25¢ I</a:t>
            </a:r>
            <a:r>
              <a:rPr lang="en-US" b="1" cap="small" baseline="30000" dirty="0"/>
              <a:t>2</a:t>
            </a:r>
            <a:r>
              <a:rPr lang="en-US" b="1" cap="small" dirty="0"/>
              <a:t>C </a:t>
            </a:r>
            <a:r>
              <a:rPr lang="en-US" b="1" cap="small" dirty="0" smtClean="0"/>
              <a:t>Adapter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6137" y="465744"/>
            <a:ext cx="434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(</a:t>
            </a:r>
            <a:r>
              <a:rPr lang="en-US" dirty="0">
                <a:hlinkClick r:id="rId2"/>
              </a:rPr>
              <a:t>http://www.paintyourdragon.com/?</a:t>
            </a:r>
            <a:r>
              <a:rPr lang="en-US" dirty="0" smtClean="0">
                <a:hlinkClick r:id="rId2"/>
              </a:rPr>
              <a:t>p=43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http://members.dslextreme.com/users/paintyourdragon/img/i2c/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8" y="1095828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4" t="12199" r="42125" b="43900"/>
          <a:stretch/>
        </p:blipFill>
        <p:spPr bwMode="auto">
          <a:xfrm>
            <a:off x="4257299" y="1467522"/>
            <a:ext cx="5252017" cy="45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441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336" y="7053280"/>
            <a:ext cx="2443176" cy="18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8952" y="7053280"/>
            <a:ext cx="2443176" cy="18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01160" y="7053280"/>
            <a:ext cx="814392" cy="18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2"/>
          <a:srcRect b="13909"/>
          <a:stretch>
            <a:fillRect/>
          </a:stretch>
        </p:blipFill>
        <p:spPr bwMode="auto">
          <a:xfrm>
            <a:off x="0" y="0"/>
            <a:ext cx="10058400" cy="669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I/O - </a:t>
            </a:r>
            <a:r>
              <a:rPr lang="pt-PT" dirty="0" err="1" smtClean="0"/>
              <a:t>Analog</a:t>
            </a:r>
            <a:endParaRPr lang="en-US" dirty="0"/>
          </a:p>
        </p:txBody>
      </p:sp>
      <p:pic>
        <p:nvPicPr>
          <p:cNvPr id="1026" name="Picture 2" descr="C:\Documents and Settings\pedjor\Local Settings\Temporary Internet Files\Content.IE5\HWIELUYX\MCj043440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629" y="1282446"/>
            <a:ext cx="3667142" cy="5137418"/>
          </a:xfrm>
          <a:prstGeom prst="rect">
            <a:avLst/>
          </a:prstGeom>
          <a:noFill/>
        </p:spPr>
      </p:pic>
      <p:pic>
        <p:nvPicPr>
          <p:cNvPr id="1027" name="Picture 3" descr="C:\Documents and Settings\pedjor\Local Settings\Temporary Internet Files\Content.IE5\YT5XZJUX\MCj043441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4" y="3162296"/>
            <a:ext cx="3978288" cy="4475574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4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106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86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27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1667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I/O – Digital </a:t>
            </a:r>
            <a:r>
              <a:rPr lang="pt-PT" dirty="0" smtClean="0">
                <a:sym typeface="Wingdings" pitchFamily="2" charset="2"/>
              </a:rPr>
              <a:t> </a:t>
            </a:r>
            <a:r>
              <a:rPr lang="pt-PT" dirty="0" err="1" smtClean="0"/>
              <a:t>Analog</a:t>
            </a:r>
            <a:endParaRPr lang="en-US" dirty="0"/>
          </a:p>
        </p:txBody>
      </p:sp>
      <p:pic>
        <p:nvPicPr>
          <p:cNvPr id="1029" name="Picture 5" descr="C:\Documents and Settings\pedjor\Local Settings\Temporary Internet Files\Content.IE5\CBASIZAB\MCj043779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6425" y="0"/>
            <a:ext cx="1831975" cy="1501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26388" y="1985952"/>
            <a:ext cx="6605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FPGAs are digital </a:t>
            </a:r>
            <a:r>
              <a:rPr lang="pt-PT" dirty="0" err="1" smtClean="0"/>
              <a:t>devices</a:t>
            </a:r>
            <a:r>
              <a:rPr lang="pt-PT" dirty="0" smtClean="0"/>
              <a:t>!</a:t>
            </a:r>
          </a:p>
          <a:p>
            <a:pPr algn="ctr"/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can’t</a:t>
            </a:r>
            <a:r>
              <a:rPr lang="pt-PT" dirty="0" smtClean="0"/>
              <a:t> </a:t>
            </a:r>
            <a:r>
              <a:rPr lang="pt-PT" dirty="0" err="1" smtClean="0"/>
              <a:t>generate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receive</a:t>
            </a:r>
            <a:r>
              <a:rPr lang="pt-PT" dirty="0" smtClean="0"/>
              <a:t> </a:t>
            </a:r>
            <a:r>
              <a:rPr lang="pt-PT" dirty="0" err="1" smtClean="0"/>
              <a:t>analog</a:t>
            </a:r>
            <a:r>
              <a:rPr lang="pt-PT" dirty="0" smtClean="0"/>
              <a:t> </a:t>
            </a:r>
            <a:r>
              <a:rPr lang="pt-PT" dirty="0" err="1" smtClean="0"/>
              <a:t>signals</a:t>
            </a:r>
            <a:r>
              <a:rPr lang="pt-PT" dirty="0" smtClean="0"/>
              <a:t>.</a:t>
            </a:r>
          </a:p>
          <a:p>
            <a:pPr algn="ctr"/>
            <a:endParaRPr lang="pt-PT" dirty="0" smtClean="0"/>
          </a:p>
          <a:p>
            <a:pPr algn="ctr"/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use a DAC </a:t>
            </a:r>
            <a:r>
              <a:rPr lang="pt-PT" dirty="0" err="1" smtClean="0"/>
              <a:t>or</a:t>
            </a:r>
            <a:r>
              <a:rPr lang="pt-PT" dirty="0" smtClean="0"/>
              <a:t> ADC to interface </a:t>
            </a:r>
            <a:r>
              <a:rPr lang="pt-PT" dirty="0" err="1" smtClean="0"/>
              <a:t>analog</a:t>
            </a:r>
            <a:r>
              <a:rPr lang="pt-PT" dirty="0" smtClean="0"/>
              <a:t> </a:t>
            </a:r>
            <a:r>
              <a:rPr lang="pt-PT" dirty="0" err="1" smtClean="0"/>
              <a:t>devices</a:t>
            </a:r>
            <a:r>
              <a:rPr lang="pt-PT" dirty="0" smtClean="0"/>
              <a:t>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/>
          <a:srcRect b="11581"/>
          <a:stretch>
            <a:fillRect/>
          </a:stretch>
        </p:blipFill>
        <p:spPr bwMode="auto">
          <a:xfrm>
            <a:off x="0" y="0"/>
            <a:ext cx="10058400" cy="68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/>
          <a:srcRect b="9252"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rtland.edu/flteach/mm-course/sound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 l="21587" t="46858" r="5852" b="21370"/>
          <a:stretch>
            <a:fillRect/>
          </a:stretch>
        </p:blipFill>
        <p:spPr bwMode="auto">
          <a:xfrm>
            <a:off x="0" y="-4784"/>
            <a:ext cx="4495711" cy="122764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dirty="0" err="1" smtClean="0"/>
              <a:t>Sound</a:t>
            </a:r>
            <a:r>
              <a:rPr lang="pt-PT" dirty="0" smtClean="0"/>
              <a:t> (</a:t>
            </a:r>
            <a:r>
              <a:rPr lang="pt-PT" dirty="0" err="1" smtClean="0"/>
              <a:t>analog</a:t>
            </a:r>
            <a:r>
              <a:rPr lang="pt-PT" dirty="0" smtClean="0"/>
              <a:t> </a:t>
            </a:r>
            <a:r>
              <a:rPr lang="pt-PT" dirty="0" err="1" smtClean="0"/>
              <a:t>signal</a:t>
            </a:r>
            <a:r>
              <a:rPr lang="pt-PT" dirty="0" smtClean="0"/>
              <a:t>)</a:t>
            </a:r>
            <a:endParaRPr lang="en-US" dirty="0"/>
          </a:p>
        </p:txBody>
      </p:sp>
      <p:pic>
        <p:nvPicPr>
          <p:cNvPr id="19461" name="Picture 5" descr="http://www.wolfsonmicro.com/uploads/images/en/WM8731_BlockDiagra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352536"/>
            <a:ext cx="9525000" cy="571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24816" y="538144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Means</a:t>
            </a:r>
            <a:r>
              <a:rPr lang="pt-PT" dirty="0" smtClean="0"/>
              <a:t> ADC/DAC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76440"/>
            <a:ext cx="10058400" cy="60005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t-PT" sz="16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BREAK</a:t>
            </a:r>
            <a:endParaRPr lang="en-US" sz="16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8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 descr="FuB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0363200" cy="77724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2676512" y="176192"/>
            <a:ext cx="4705376" cy="80960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r>
              <a:rPr kumimoji="0" lang="pt-PT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0302" y="3323392"/>
            <a:ext cx="5377796" cy="1125617"/>
          </a:xfrm>
          <a:prstGeom prst="roundRect">
            <a:avLst>
              <a:gd name="adj" fmla="val 36294"/>
            </a:avLst>
          </a:prstGeom>
          <a:ln w="88900" cmpd="dbl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pt-PT" sz="2800" dirty="0" err="1" smtClean="0">
                <a:solidFill>
                  <a:srgbClr val="4F81BD"/>
                </a:solidFill>
                <a:latin typeface="+mn-lt"/>
              </a:rPr>
              <a:t>The</a:t>
            </a:r>
            <a:r>
              <a:rPr lang="pt-PT" sz="2800" dirty="0" smtClean="0">
                <a:solidFill>
                  <a:srgbClr val="4F81BD"/>
                </a:solidFill>
                <a:latin typeface="+mn-lt"/>
              </a:rPr>
              <a:t> VGA </a:t>
            </a:r>
            <a:r>
              <a:rPr lang="pt-PT" sz="2800" dirty="0" err="1" smtClean="0">
                <a:solidFill>
                  <a:srgbClr val="4F81BD"/>
                </a:solidFill>
                <a:latin typeface="+mn-lt"/>
              </a:rPr>
              <a:t>test</a:t>
            </a:r>
            <a:r>
              <a:rPr lang="pt-PT" sz="2800" dirty="0" smtClean="0">
                <a:solidFill>
                  <a:srgbClr val="4F81BD"/>
                </a:solidFill>
                <a:latin typeface="+mn-lt"/>
              </a:rPr>
              <a:t> </a:t>
            </a:r>
            <a:r>
              <a:rPr lang="pt-PT" sz="2800" dirty="0" err="1" smtClean="0">
                <a:solidFill>
                  <a:srgbClr val="4F81BD"/>
                </a:solidFill>
                <a:latin typeface="+mn-lt"/>
              </a:rPr>
              <a:t>screen</a:t>
            </a:r>
            <a:endParaRPr lang="pt-PT" sz="2800" dirty="0" smtClean="0">
              <a:solidFill>
                <a:srgbClr val="4F81BD"/>
              </a:solidFill>
              <a:latin typeface="+mn-lt"/>
            </a:endParaRPr>
          </a:p>
          <a:p>
            <a:pPr marL="514350" indent="-514350" algn="ctr"/>
            <a:r>
              <a:rPr lang="pt-PT" sz="2400" dirty="0" smtClean="0"/>
              <a:t>(</a:t>
            </a:r>
            <a:r>
              <a:rPr lang="pt-PT" sz="2400" dirty="0" err="1" smtClean="0"/>
              <a:t>It</a:t>
            </a:r>
            <a:r>
              <a:rPr lang="pt-PT" sz="2400" dirty="0" smtClean="0"/>
              <a:t> </a:t>
            </a:r>
            <a:r>
              <a:rPr lang="pt-PT" sz="2400" dirty="0" err="1" smtClean="0"/>
              <a:t>is</a:t>
            </a:r>
            <a:r>
              <a:rPr lang="pt-PT" sz="2400" dirty="0" smtClean="0"/>
              <a:t> </a:t>
            </a:r>
            <a:r>
              <a:rPr lang="pt-PT" sz="2400" dirty="0" err="1" smtClean="0"/>
              <a:t>not</a:t>
            </a:r>
            <a:r>
              <a:rPr lang="pt-PT" sz="2400" dirty="0" smtClean="0"/>
              <a:t> a </a:t>
            </a:r>
            <a:r>
              <a:rPr lang="pt-PT" sz="2400" dirty="0" err="1" smtClean="0"/>
              <a:t>picture</a:t>
            </a:r>
            <a:r>
              <a:rPr lang="pt-PT" sz="2400" dirty="0" smtClean="0"/>
              <a:t>!!)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768" y="6765211"/>
            <a:ext cx="562886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pt-PT" sz="2400" dirty="0" err="1" smtClean="0">
                <a:latin typeface="+mn-lt"/>
              </a:rPr>
              <a:t>Remember</a:t>
            </a:r>
            <a:r>
              <a:rPr lang="pt-PT" sz="2400" dirty="0" smtClean="0">
                <a:latin typeface="+mn-lt"/>
              </a:rPr>
              <a:t> to </a:t>
            </a:r>
            <a:r>
              <a:rPr lang="pt-PT" sz="2400" dirty="0" err="1" smtClean="0">
                <a:latin typeface="+mn-lt"/>
              </a:rPr>
              <a:t>split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the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program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in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blocks</a:t>
            </a:r>
            <a:r>
              <a:rPr lang="pt-PT" sz="2400" dirty="0" smtClean="0">
                <a:latin typeface="+mn-lt"/>
              </a:rPr>
              <a:t>!!</a:t>
            </a:r>
          </a:p>
          <a:p>
            <a:pPr marL="342900" indent="-342900" algn="ctr"/>
            <a:r>
              <a:rPr lang="pt-PT" sz="2400" dirty="0" smtClean="0">
                <a:latin typeface="+mn-lt"/>
              </a:rPr>
              <a:t>(</a:t>
            </a:r>
            <a:r>
              <a:rPr lang="pt-PT" sz="2400" dirty="0" err="1" smtClean="0">
                <a:latin typeface="+mn-lt"/>
              </a:rPr>
              <a:t>Will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be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usefull</a:t>
            </a:r>
            <a:r>
              <a:rPr lang="pt-PT" sz="2400" dirty="0" smtClean="0">
                <a:latin typeface="+mn-lt"/>
              </a:rPr>
              <a:t> for </a:t>
            </a:r>
            <a:r>
              <a:rPr lang="pt-PT" sz="2400" dirty="0" err="1" smtClean="0">
                <a:latin typeface="+mn-lt"/>
              </a:rPr>
              <a:t>your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next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project</a:t>
            </a:r>
            <a:r>
              <a:rPr lang="pt-PT" sz="2400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9252" b="9252"/>
          <a:stretch>
            <a:fillRect/>
          </a:stretch>
        </p:blipFill>
        <p:spPr bwMode="auto">
          <a:xfrm>
            <a:off x="0" y="1443024"/>
            <a:ext cx="10058400" cy="633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Video</a:t>
            </a:r>
            <a:r>
              <a:rPr lang="pt-PT" dirty="0" smtClean="0"/>
              <a:t>(</a:t>
            </a:r>
            <a:r>
              <a:rPr lang="pt-PT" dirty="0" err="1" smtClean="0"/>
              <a:t>analog</a:t>
            </a:r>
            <a:r>
              <a:rPr lang="pt-PT" dirty="0" smtClean="0"/>
              <a:t> </a:t>
            </a:r>
            <a:r>
              <a:rPr lang="pt-PT" dirty="0" err="1" smtClean="0"/>
              <a:t>signals</a:t>
            </a:r>
            <a:r>
              <a:rPr lang="pt-PT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6511" y="628632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err="1" smtClean="0"/>
              <a:t>Means</a:t>
            </a:r>
            <a:r>
              <a:rPr lang="pt-PT" sz="2400" dirty="0" smtClean="0"/>
              <a:t> DAC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/>
          <a:srcRect b="9252"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34328" y="17619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Active </a:t>
            </a:r>
            <a:r>
              <a:rPr lang="pt-PT" dirty="0" err="1" smtClean="0"/>
              <a:t>Matrix</a:t>
            </a:r>
            <a:r>
              <a:rPr lang="pt-PT" dirty="0" smtClean="0"/>
              <a:t> LCD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Tools</a:t>
            </a:r>
            <a:r>
              <a:rPr lang="pt-PT" dirty="0" smtClean="0"/>
              <a:t> – Mega </a:t>
            </a:r>
            <a:r>
              <a:rPr lang="pt-PT" dirty="0" err="1" smtClean="0"/>
              <a:t>Wizard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979" t="4166" r="17812" b="12444"/>
          <a:stretch>
            <a:fillRect/>
          </a:stretch>
        </p:blipFill>
        <p:spPr bwMode="auto">
          <a:xfrm>
            <a:off x="0" y="802106"/>
            <a:ext cx="10058400" cy="697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9549" t="31000" r="40104" b="39444"/>
          <a:stretch>
            <a:fillRect/>
          </a:stretch>
        </p:blipFill>
        <p:spPr bwMode="auto">
          <a:xfrm>
            <a:off x="5210176" y="2076440"/>
            <a:ext cx="4162448" cy="2533664"/>
          </a:xfrm>
          <a:prstGeom prst="rect">
            <a:avLst/>
          </a:prstGeom>
          <a:ln w="762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/>
          <a:srcRect b="9252"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/>
          <a:srcRect t="8088" b="30208"/>
          <a:stretch>
            <a:fillRect/>
          </a:stretch>
        </p:blipFill>
        <p:spPr bwMode="auto">
          <a:xfrm>
            <a:off x="957240" y="-4784"/>
            <a:ext cx="8143920" cy="38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44034" name="Picture 2" descr="File:Barn grand tetons rgb separation.jpg"/>
          <p:cNvPicPr>
            <a:picLocks noChangeAspect="1" noChangeArrowheads="1"/>
          </p:cNvPicPr>
          <p:nvPr/>
        </p:nvPicPr>
        <p:blipFill>
          <a:blip r:embed="rId3" cstate="print"/>
          <a:srcRect t="25098"/>
          <a:stretch>
            <a:fillRect/>
          </a:stretch>
        </p:blipFill>
        <p:spPr bwMode="auto">
          <a:xfrm>
            <a:off x="8321705" y="3886200"/>
            <a:ext cx="1736696" cy="3886200"/>
          </a:xfrm>
          <a:prstGeom prst="rect">
            <a:avLst/>
          </a:prstGeom>
          <a:noFill/>
        </p:spPr>
      </p:pic>
      <p:pic>
        <p:nvPicPr>
          <p:cNvPr id="44036" name="Picture 4" descr="http://upload.wikimedia.org/wikipedia/commons/d/d9/Barns_grand_tetons_YCbCr_separation.jpg"/>
          <p:cNvPicPr>
            <a:picLocks noChangeAspect="1" noChangeArrowheads="1"/>
          </p:cNvPicPr>
          <p:nvPr/>
        </p:nvPicPr>
        <p:blipFill>
          <a:blip r:embed="rId4" cstate="print"/>
          <a:srcRect t="24902"/>
          <a:stretch>
            <a:fillRect/>
          </a:stretch>
        </p:blipFill>
        <p:spPr bwMode="auto">
          <a:xfrm>
            <a:off x="0" y="3886200"/>
            <a:ext cx="1732162" cy="3886200"/>
          </a:xfrm>
          <a:prstGeom prst="rect">
            <a:avLst/>
          </a:prstGeom>
          <a:noFill/>
        </p:spPr>
      </p:pic>
      <p:pic>
        <p:nvPicPr>
          <p:cNvPr id="7" name="Picture 4" descr="http://upload.wikimedia.org/wikipedia/commons/d/d9/Barns_grand_tetons_YCbCr_separation.jpg"/>
          <p:cNvPicPr>
            <a:picLocks noChangeAspect="1" noChangeArrowheads="1"/>
          </p:cNvPicPr>
          <p:nvPr/>
        </p:nvPicPr>
        <p:blipFill>
          <a:blip r:embed="rId5" cstate="print"/>
          <a:srcRect b="75098"/>
          <a:stretch>
            <a:fillRect/>
          </a:stretch>
        </p:blipFill>
        <p:spPr bwMode="auto">
          <a:xfrm>
            <a:off x="3726114" y="4861560"/>
            <a:ext cx="2601640" cy="193548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6917534" y="5603080"/>
            <a:ext cx="814392" cy="452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2321942" y="5603080"/>
            <a:ext cx="814392" cy="452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VGA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7240" y="1533512"/>
            <a:ext cx="8143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VGA output</a:t>
            </a:r>
          </a:p>
          <a:p>
            <a:r>
              <a:rPr lang="en-GB" dirty="0" smtClean="0"/>
              <a:t>· Uses the ADV7123 240-MHz triple 10-bit high-speed video DAC</a:t>
            </a:r>
          </a:p>
          <a:p>
            <a:r>
              <a:rPr lang="en-GB" dirty="0" smtClean="0"/>
              <a:t>· With 15-pin high-density D-sub connector</a:t>
            </a:r>
          </a:p>
          <a:p>
            <a:r>
              <a:rPr lang="en-GB" dirty="0" smtClean="0"/>
              <a:t>· Supports up to 1600 x 1200 at 100-Hz refresh rate</a:t>
            </a:r>
          </a:p>
          <a:p>
            <a:r>
              <a:rPr lang="en-GB" dirty="0" smtClean="0"/>
              <a:t>· Can be used with the Cyclone II FPGA to implement a high-performance TV Encoder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894" y="3252784"/>
            <a:ext cx="8194612" cy="447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18311" y="900096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DE2 </a:t>
            </a:r>
            <a:r>
              <a:rPr lang="pt-PT" dirty="0" err="1" smtClean="0"/>
              <a:t>User</a:t>
            </a:r>
            <a:r>
              <a:rPr lang="pt-PT" dirty="0" smtClean="0"/>
              <a:t> manual: </a:t>
            </a:r>
            <a:r>
              <a:rPr lang="pt-PT" dirty="0" err="1" smtClean="0"/>
              <a:t>page</a:t>
            </a:r>
            <a:r>
              <a:rPr lang="pt-PT" dirty="0" smtClean="0"/>
              <a:t> 37: 4.7 </a:t>
            </a:r>
            <a:r>
              <a:rPr lang="pt-PT" dirty="0" err="1" smtClean="0"/>
              <a:t>Using</a:t>
            </a:r>
            <a:r>
              <a:rPr lang="pt-PT" dirty="0" smtClean="0"/>
              <a:t> VGA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72" t="8389" r="33646" b="30389"/>
          <a:stretch>
            <a:fillRect/>
          </a:stretch>
        </p:blipFill>
        <p:spPr bwMode="auto">
          <a:xfrm>
            <a:off x="2088340" y="1262048"/>
            <a:ext cx="5881720" cy="524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986" y="2395554"/>
            <a:ext cx="5804830" cy="520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33" y="538144"/>
            <a:ext cx="10067866" cy="1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2"/>
          <a:srcRect b="11581"/>
          <a:stretch>
            <a:fillRect/>
          </a:stretch>
        </p:blipFill>
        <p:spPr bwMode="auto">
          <a:xfrm>
            <a:off x="0" y="0"/>
            <a:ext cx="10058400" cy="68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/>
          <a:srcRect b="9252"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/>
          <a:srcRect b="9252"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2"/>
          <a:srcRect b="27880"/>
          <a:stretch>
            <a:fillRect/>
          </a:stretch>
        </p:blipFill>
        <p:spPr bwMode="auto">
          <a:xfrm>
            <a:off x="0" y="0"/>
            <a:ext cx="10058400" cy="560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/>
          <a:srcRect b="13909"/>
          <a:stretch>
            <a:fillRect/>
          </a:stretch>
        </p:blipFill>
        <p:spPr bwMode="auto">
          <a:xfrm>
            <a:off x="0" y="0"/>
            <a:ext cx="10058400" cy="669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2"/>
          <a:srcRect b="9252"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/>
          <a:srcRect b="8739"/>
          <a:stretch>
            <a:fillRect/>
          </a:stretch>
        </p:blipFill>
        <p:spPr bwMode="auto">
          <a:xfrm>
            <a:off x="0" y="0"/>
            <a:ext cx="10058400" cy="709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7430" t="14722" r="33646" b="30389"/>
          <a:stretch>
            <a:fillRect/>
          </a:stretch>
        </p:blipFill>
        <p:spPr bwMode="auto">
          <a:xfrm>
            <a:off x="142848" y="176192"/>
            <a:ext cx="4004112" cy="352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8090" t="14722" r="33646" b="31444"/>
          <a:stretch>
            <a:fillRect/>
          </a:stretch>
        </p:blipFill>
        <p:spPr bwMode="auto">
          <a:xfrm>
            <a:off x="5934080" y="176192"/>
            <a:ext cx="3936218" cy="346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8090" t="14722" r="33646" b="31444"/>
          <a:stretch>
            <a:fillRect/>
          </a:stretch>
        </p:blipFill>
        <p:spPr bwMode="auto">
          <a:xfrm>
            <a:off x="142848" y="4157664"/>
            <a:ext cx="3936218" cy="346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8090" t="14722" r="33646" b="31444"/>
          <a:stretch>
            <a:fillRect/>
          </a:stretch>
        </p:blipFill>
        <p:spPr bwMode="auto">
          <a:xfrm>
            <a:off x="5934080" y="4157664"/>
            <a:ext cx="3936218" cy="346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4486272" y="1624000"/>
            <a:ext cx="995368" cy="723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799615">
            <a:off x="4037017" y="3565795"/>
            <a:ext cx="1858054" cy="723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31516" y="5695960"/>
            <a:ext cx="995368" cy="723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33336" y="3162296"/>
            <a:ext cx="9591728" cy="2443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finally</a:t>
            </a:r>
            <a:r>
              <a:rPr lang="pt-PT" dirty="0" smtClean="0"/>
              <a:t>… </a:t>
            </a:r>
            <a:r>
              <a:rPr lang="pt-PT" dirty="0" err="1" smtClean="0"/>
              <a:t>Microprocessors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5975" y="538144"/>
            <a:ext cx="5886450" cy="177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59556" y="3705224"/>
            <a:ext cx="913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http://www.altera.com/education/demonstrations/sopc-builder/sopc-builder-demo.html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4800" y="4519616"/>
            <a:ext cx="904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SOPC Builder is a tool used in </a:t>
            </a:r>
            <a:r>
              <a:rPr lang="en-GB" dirty="0" err="1" smtClean="0"/>
              <a:t>conjuction</a:t>
            </a:r>
            <a:r>
              <a:rPr lang="en-GB" dirty="0" smtClean="0"/>
              <a:t> with the </a:t>
            </a:r>
            <a:r>
              <a:rPr lang="en-GB" dirty="0" err="1" smtClean="0"/>
              <a:t>Quartus</a:t>
            </a:r>
            <a:r>
              <a:rPr lang="en-GB" dirty="0" smtClean="0"/>
              <a:t> II CAD software. It allows the user to easily create a system based on the </a:t>
            </a:r>
            <a:r>
              <a:rPr lang="en-GB" dirty="0" err="1" smtClean="0"/>
              <a:t>Nios</a:t>
            </a:r>
            <a:r>
              <a:rPr lang="en-GB" dirty="0" smtClean="0"/>
              <a:t> II processor, by simply selecting the desired functional units and specifying </a:t>
            </a:r>
            <a:r>
              <a:rPr lang="en-US" dirty="0" smtClean="0"/>
              <a:t>their parameters.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4312" y="4157664"/>
            <a:ext cx="9320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ftp://ftp.altera.com/up/pub/Tutorials/DE2/Computer_Organization/tut_sopc_introduction_verilog.pdf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0" y="3105172"/>
            <a:ext cx="10058400" cy="6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Sans" pitchFamily="34" charset="0"/>
                <a:ea typeface="+mn-ea"/>
                <a:cs typeface="+mn-cs"/>
              </a:rPr>
              <a:t>Tools</a:t>
            </a: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Sans" pitchFamily="34" charset="0"/>
                <a:ea typeface="+mn-ea"/>
                <a:cs typeface="+mn-cs"/>
              </a:rPr>
              <a:t> – SOPC </a:t>
            </a: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Sans" pitchFamily="34" charset="0"/>
                <a:ea typeface="+mn-ea"/>
                <a:cs typeface="+mn-cs"/>
              </a:rPr>
              <a:t>builder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illSans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1632" y="2294987"/>
            <a:ext cx="65151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Lots of tools and tutorials…</a:t>
            </a:r>
          </a:p>
          <a:p>
            <a:r>
              <a:rPr lang="en-GB" sz="1600" dirty="0" smtClean="0"/>
              <a:t>e.g. NIOS IDE (Integrated Development Environment)</a:t>
            </a:r>
          </a:p>
          <a:p>
            <a:r>
              <a:rPr lang="en-GB" sz="1600" dirty="0" smtClean="0"/>
              <a:t>DE2 demonstrations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61744" y="5967424"/>
            <a:ext cx="6934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There</a:t>
            </a:r>
            <a:r>
              <a:rPr lang="pt-PT" dirty="0" smtClean="0"/>
              <a:t> are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choices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el-GR" dirty="0" smtClean="0"/>
              <a:t>μ</a:t>
            </a:r>
            <a:r>
              <a:rPr lang="pt-PT" dirty="0" smtClean="0"/>
              <a:t>-</a:t>
            </a:r>
            <a:r>
              <a:rPr lang="pt-PT" dirty="0" err="1" smtClean="0"/>
              <a:t>processors</a:t>
            </a:r>
            <a:r>
              <a:rPr lang="pt-PT" dirty="0" smtClean="0"/>
              <a:t> to </a:t>
            </a:r>
            <a:r>
              <a:rPr lang="pt-PT" dirty="0" err="1" smtClean="0"/>
              <a:t>implements</a:t>
            </a:r>
            <a:r>
              <a:rPr lang="pt-PT" dirty="0" smtClean="0"/>
              <a:t>. </a:t>
            </a:r>
            <a:r>
              <a:rPr lang="pt-PT" dirty="0" err="1" smtClean="0"/>
              <a:t>E.g.</a:t>
            </a:r>
            <a:r>
              <a:rPr lang="pt-PT" dirty="0" smtClean="0"/>
              <a:t>: </a:t>
            </a:r>
            <a:r>
              <a:rPr lang="pt-PT" dirty="0" err="1" smtClean="0"/>
              <a:t>mips</a:t>
            </a:r>
            <a:endParaRPr lang="pt-PT" dirty="0" smtClean="0"/>
          </a:p>
          <a:p>
            <a:r>
              <a:rPr lang="pt-PT" dirty="0" err="1" smtClean="0"/>
              <a:t>Operating</a:t>
            </a:r>
            <a:r>
              <a:rPr lang="pt-PT" dirty="0" smtClean="0"/>
              <a:t> </a:t>
            </a:r>
            <a:r>
              <a:rPr lang="pt-PT" dirty="0" err="1" smtClean="0"/>
              <a:t>systems</a:t>
            </a:r>
            <a:r>
              <a:rPr lang="pt-PT" dirty="0" smtClean="0"/>
              <a:t> </a:t>
            </a:r>
            <a:r>
              <a:rPr lang="pt-PT" dirty="0" err="1" smtClean="0"/>
              <a:t>can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r>
              <a:rPr lang="pt-PT" dirty="0" smtClean="0"/>
              <a:t>. </a:t>
            </a:r>
            <a:r>
              <a:rPr lang="pt-PT" dirty="0" err="1" smtClean="0"/>
              <a:t>E.g.</a:t>
            </a:r>
            <a:r>
              <a:rPr lang="pt-PT" dirty="0" smtClean="0"/>
              <a:t> </a:t>
            </a:r>
            <a:r>
              <a:rPr lang="el-GR" dirty="0" smtClean="0"/>
              <a:t>μ</a:t>
            </a:r>
            <a:r>
              <a:rPr lang="pt-PT" dirty="0" smtClean="0"/>
              <a:t>-</a:t>
            </a:r>
            <a:r>
              <a:rPr lang="pt-PT" dirty="0" err="1" smtClean="0"/>
              <a:t>Clinux™</a:t>
            </a:r>
            <a:endParaRPr lang="en-US" dirty="0"/>
          </a:p>
        </p:txBody>
      </p:sp>
      <p:pic>
        <p:nvPicPr>
          <p:cNvPr id="1028" name="Picture 4" descr="[uCPenguin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9208" y="5876936"/>
            <a:ext cx="1219200" cy="1438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Documents and Settings\pedjor\Local Settings\Temporary Internet Files\Content.IE5\VSV7542E\MCj03226990000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8217" y="59790"/>
            <a:ext cx="7781966" cy="765282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lab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r>
              <a:rPr lang="pt-PT" dirty="0" smtClean="0"/>
              <a:t> </a:t>
            </a:r>
            <a:r>
              <a:rPr lang="pt-PT" dirty="0" err="1" smtClean="0"/>
              <a:t>week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1401" y="1533512"/>
            <a:ext cx="311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/>
            <a:r>
              <a:rPr lang="pt-PT" sz="2800" dirty="0" err="1" smtClean="0">
                <a:solidFill>
                  <a:srgbClr val="4F81BD"/>
                </a:solidFill>
                <a:latin typeface="+mn-lt"/>
              </a:rPr>
              <a:t>The</a:t>
            </a:r>
            <a:r>
              <a:rPr lang="pt-PT" sz="2800" dirty="0" smtClean="0">
                <a:solidFill>
                  <a:srgbClr val="4F81BD"/>
                </a:solidFill>
                <a:latin typeface="+mn-lt"/>
              </a:rPr>
              <a:t> VGA </a:t>
            </a:r>
            <a:r>
              <a:rPr lang="pt-PT" sz="2800" dirty="0" err="1" smtClean="0">
                <a:solidFill>
                  <a:srgbClr val="4F81BD"/>
                </a:solidFill>
                <a:latin typeface="+mn-lt"/>
              </a:rPr>
              <a:t>test</a:t>
            </a:r>
            <a:r>
              <a:rPr lang="pt-PT" sz="2800" dirty="0" smtClean="0">
                <a:solidFill>
                  <a:srgbClr val="4F81BD"/>
                </a:solidFill>
                <a:latin typeface="+mn-lt"/>
              </a:rPr>
              <a:t> </a:t>
            </a:r>
            <a:r>
              <a:rPr lang="pt-PT" sz="2800" dirty="0" err="1" smtClean="0">
                <a:solidFill>
                  <a:srgbClr val="4F81BD"/>
                </a:solidFill>
                <a:latin typeface="+mn-lt"/>
              </a:rPr>
              <a:t>screen</a:t>
            </a:r>
            <a:endParaRPr lang="pt-PT" sz="2800" dirty="0" smtClean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923" y="2257416"/>
            <a:ext cx="2676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t-PT" sz="2400" dirty="0" smtClean="0">
                <a:latin typeface="+mn-lt"/>
              </a:rPr>
              <a:t>(</a:t>
            </a:r>
            <a:r>
              <a:rPr lang="pt-PT" sz="2400" dirty="0" err="1" smtClean="0">
                <a:latin typeface="+mn-lt"/>
              </a:rPr>
              <a:t>It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is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not</a:t>
            </a:r>
            <a:r>
              <a:rPr lang="pt-PT" sz="2400" dirty="0" smtClean="0">
                <a:latin typeface="+mn-lt"/>
              </a:rPr>
              <a:t> a </a:t>
            </a:r>
            <a:r>
              <a:rPr lang="pt-PT" sz="2400" dirty="0" err="1" smtClean="0">
                <a:latin typeface="+mn-lt"/>
              </a:rPr>
              <a:t>picture</a:t>
            </a:r>
            <a:r>
              <a:rPr lang="pt-PT" sz="2400" dirty="0" smtClean="0">
                <a:latin typeface="+mn-lt"/>
              </a:rPr>
              <a:t>!!)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4768" y="6600840"/>
            <a:ext cx="5628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PT" sz="2400" dirty="0" err="1" smtClean="0">
                <a:latin typeface="+mn-lt"/>
              </a:rPr>
              <a:t>Remember</a:t>
            </a:r>
            <a:r>
              <a:rPr lang="pt-PT" sz="2400" dirty="0" smtClean="0">
                <a:latin typeface="+mn-lt"/>
              </a:rPr>
              <a:t> to </a:t>
            </a:r>
            <a:r>
              <a:rPr lang="pt-PT" sz="2400" dirty="0" err="1" smtClean="0">
                <a:latin typeface="+mn-lt"/>
              </a:rPr>
              <a:t>split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the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program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in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blocks</a:t>
            </a:r>
            <a:r>
              <a:rPr lang="pt-PT" sz="2400" dirty="0" smtClean="0">
                <a:latin typeface="+mn-lt"/>
              </a:rPr>
              <a:t>!!</a:t>
            </a:r>
          </a:p>
          <a:p>
            <a:pPr marL="342900" indent="-342900" algn="ctr"/>
            <a:r>
              <a:rPr lang="pt-PT" sz="2400" dirty="0" smtClean="0">
                <a:latin typeface="+mn-lt"/>
              </a:rPr>
              <a:t>(</a:t>
            </a:r>
            <a:r>
              <a:rPr lang="pt-PT" sz="2400" dirty="0" err="1" smtClean="0">
                <a:latin typeface="+mn-lt"/>
              </a:rPr>
              <a:t>Will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be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usefull</a:t>
            </a:r>
            <a:r>
              <a:rPr lang="pt-PT" sz="2400" dirty="0" smtClean="0">
                <a:latin typeface="+mn-lt"/>
              </a:rPr>
              <a:t> for </a:t>
            </a:r>
            <a:r>
              <a:rPr lang="pt-PT" sz="2400" dirty="0" err="1" smtClean="0">
                <a:latin typeface="+mn-lt"/>
              </a:rPr>
              <a:t>your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next</a:t>
            </a:r>
            <a:r>
              <a:rPr lang="pt-PT" sz="2400" dirty="0" smtClean="0">
                <a:latin typeface="+mn-lt"/>
              </a:rPr>
              <a:t> </a:t>
            </a:r>
            <a:r>
              <a:rPr lang="pt-PT" sz="2400" dirty="0" err="1" smtClean="0">
                <a:latin typeface="+mn-lt"/>
              </a:rPr>
              <a:t>project</a:t>
            </a:r>
            <a:r>
              <a:rPr lang="pt-PT" sz="2400" dirty="0" smtClean="0">
                <a:latin typeface="+mn-lt"/>
              </a:rPr>
              <a:t>)</a:t>
            </a:r>
          </a:p>
        </p:txBody>
      </p:sp>
      <p:pic>
        <p:nvPicPr>
          <p:cNvPr id="7" name="Picture 6" descr="FuB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92362" cy="1719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E5750-B3F9-4B43-8111-7AA5AC0268D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4784"/>
            <a:ext cx="10058400" cy="600052"/>
          </a:xfrm>
        </p:spPr>
        <p:txBody>
          <a:bodyPr/>
          <a:lstStyle/>
          <a:p>
            <a:r>
              <a:rPr lang="pt-PT" dirty="0" err="1" smtClean="0"/>
              <a:t>Tools</a:t>
            </a:r>
            <a:r>
              <a:rPr lang="pt-PT" dirty="0" smtClean="0"/>
              <a:t> – Mega </a:t>
            </a:r>
            <a:r>
              <a:rPr lang="pt-PT" dirty="0" err="1" smtClean="0"/>
              <a:t>Wizard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9556" y="3605510"/>
            <a:ext cx="913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http://www.altera.com/education/demonstrations/sopc-builder/sopc-builder-demo.html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800" y="5485464"/>
            <a:ext cx="904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SOPC Builder is a tool used in </a:t>
            </a:r>
            <a:r>
              <a:rPr lang="en-GB" dirty="0" err="1" smtClean="0"/>
              <a:t>conjuction</a:t>
            </a:r>
            <a:r>
              <a:rPr lang="en-GB" dirty="0" smtClean="0"/>
              <a:t> with the </a:t>
            </a:r>
            <a:r>
              <a:rPr lang="en-GB" dirty="0" err="1" smtClean="0"/>
              <a:t>Quartus</a:t>
            </a:r>
            <a:r>
              <a:rPr lang="en-GB" dirty="0" smtClean="0"/>
              <a:t> II CAD software. It allows the user to easily</a:t>
            </a:r>
          </a:p>
          <a:p>
            <a:r>
              <a:rPr lang="en-GB" dirty="0" smtClean="0"/>
              <a:t>create a system based on the </a:t>
            </a:r>
            <a:r>
              <a:rPr lang="en-GB" dirty="0" err="1" smtClean="0"/>
              <a:t>Nios</a:t>
            </a:r>
            <a:r>
              <a:rPr lang="en-GB" dirty="0" smtClean="0"/>
              <a:t> II processor, by simply selecting the desired functional units and specifying</a:t>
            </a:r>
          </a:p>
          <a:p>
            <a:r>
              <a:rPr lang="en-US" dirty="0" smtClean="0"/>
              <a:t>their parameters.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4312" y="4057950"/>
            <a:ext cx="932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ftp://ftp.altera.com/up/pub/Tutorials/DE2/Computer_Organization/tut_sopc_introduction_verilog.pdf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776" y="809608"/>
            <a:ext cx="8686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ftp://ftp.altera.com/up/pub/Tutorials/DE2/Digital_Logic/tut_lpms_verilog.pdf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0" y="2614926"/>
            <a:ext cx="10058400" cy="6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Sans" pitchFamily="34" charset="0"/>
                <a:ea typeface="+mn-ea"/>
                <a:cs typeface="+mn-cs"/>
              </a:rPr>
              <a:t>Tools</a:t>
            </a:r>
            <a:r>
              <a:rPr kumimoji="0" lang="pt-P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Sans" pitchFamily="34" charset="0"/>
                <a:ea typeface="+mn-ea"/>
                <a:cs typeface="+mn-cs"/>
              </a:rPr>
              <a:t> – SOPC </a:t>
            </a:r>
            <a:r>
              <a:rPr kumimoji="0" lang="pt-P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Sans" pitchFamily="34" charset="0"/>
                <a:ea typeface="+mn-ea"/>
                <a:cs typeface="+mn-cs"/>
              </a:rPr>
              <a:t>builder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illSan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5860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55200" y="0"/>
              <a:ext cx="203200" cy="758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" y="754382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705328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16672" y="-1667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6200000">
              <a:off x="9355952" y="7069952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9372624" y="0"/>
              <a:ext cx="685776" cy="719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0"/>
              <a:ext cx="9906000" cy="2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10058400" cy="69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/>
          <a:srcRect b="9252"/>
          <a:stretch>
            <a:fillRect/>
          </a:stretch>
        </p:blipFill>
        <p:spPr bwMode="auto">
          <a:xfrm>
            <a:off x="0" y="0"/>
            <a:ext cx="10058400" cy="705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7431" t="7333" r="29027" b="18778"/>
          <a:stretch>
            <a:fillRect/>
          </a:stretch>
        </p:blipFill>
        <p:spPr bwMode="auto">
          <a:xfrm>
            <a:off x="233336" y="176192"/>
            <a:ext cx="4479166" cy="475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7778" t="6963" r="28240" b="19852"/>
          <a:stretch>
            <a:fillRect/>
          </a:stretch>
        </p:blipFill>
        <p:spPr bwMode="auto">
          <a:xfrm>
            <a:off x="5300664" y="176192"/>
            <a:ext cx="4524400" cy="47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Mega </a:t>
            </a:r>
            <a:r>
              <a:rPr lang="pt-PT" dirty="0" err="1" smtClean="0"/>
              <a:t>Wizard</a:t>
            </a:r>
            <a:r>
              <a:rPr lang="pt-PT" dirty="0" smtClean="0"/>
              <a:t> –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get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48160" b="18722"/>
          <a:stretch>
            <a:fillRect/>
          </a:stretch>
        </p:blipFill>
        <p:spPr bwMode="auto">
          <a:xfrm>
            <a:off x="1473988" y="719120"/>
            <a:ext cx="7110424" cy="6967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04800" y="7143768"/>
            <a:ext cx="86868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ftp://ftp.altera.com/up/pub/Tutorials/DE2/Digital_Logic/tut_lpms_verilog.pdf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 t="9252" b="23223"/>
          <a:stretch>
            <a:fillRect/>
          </a:stretch>
        </p:blipFill>
        <p:spPr bwMode="auto">
          <a:xfrm>
            <a:off x="0" y="719120"/>
            <a:ext cx="10058400" cy="524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913DB-50A4-495B-B640-09A683F05F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Memories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10024</TotalTime>
  <Words>705</Words>
  <Application>Microsoft Office PowerPoint</Application>
  <PresentationFormat>Custom</PresentationFormat>
  <Paragraphs>190</Paragraphs>
  <Slides>69</Slides>
  <Notes>15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PowerPoint Presentation</vt:lpstr>
      <vt:lpstr>PowerPoint Presentation</vt:lpstr>
      <vt:lpstr>Tools – Mega Wizard</vt:lpstr>
      <vt:lpstr>PowerPoint Presentation</vt:lpstr>
      <vt:lpstr>PowerPoint Presentation</vt:lpstr>
      <vt:lpstr>PowerPoint Presentation</vt:lpstr>
      <vt:lpstr>Mega Wizard – What you get</vt:lpstr>
      <vt:lpstr>Memories</vt:lpstr>
      <vt:lpstr>PowerPoint Presentation</vt:lpstr>
      <vt:lpstr>PowerPoint Presentation</vt:lpstr>
      <vt:lpstr>PowerPoint Presentation</vt:lpstr>
      <vt:lpstr>Memories external to the FPGA</vt:lpstr>
      <vt:lpstr>I/O - parallel</vt:lpstr>
      <vt:lpstr>I/O - serial</vt:lpstr>
      <vt:lpstr>RS232 – The serial port</vt:lpstr>
      <vt:lpstr>PowerPoint Presentation</vt:lpstr>
      <vt:lpstr>PowerPoint Presentation</vt:lpstr>
      <vt:lpstr>Just two examples in a PC</vt:lpstr>
      <vt:lpstr>The 25¢ I2C Adapter</vt:lpstr>
      <vt:lpstr>PowerPoint Presentation</vt:lpstr>
      <vt:lpstr>PowerPoint Presentation</vt:lpstr>
      <vt:lpstr>I/O - Analog</vt:lpstr>
      <vt:lpstr>I/O – Digital  Analog</vt:lpstr>
      <vt:lpstr>PowerPoint Presentation</vt:lpstr>
      <vt:lpstr>PowerPoint Presentation</vt:lpstr>
      <vt:lpstr>Sound (analog signal)</vt:lpstr>
      <vt:lpstr>BREAK</vt:lpstr>
      <vt:lpstr>PowerPoint Presentation</vt:lpstr>
      <vt:lpstr>PowerPoint Presentation</vt:lpstr>
      <vt:lpstr>PowerPoint Presentation</vt:lpstr>
      <vt:lpstr>Video(analog signals)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finally… Microprocessors</vt:lpstr>
      <vt:lpstr>PowerPoint Presentation</vt:lpstr>
      <vt:lpstr>The lab this week</vt:lpstr>
      <vt:lpstr>PowerPoint Presentation</vt:lpstr>
      <vt:lpstr>PowerPoint Presentation</vt:lpstr>
      <vt:lpstr>Tools – Mega Wizard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94</cp:revision>
  <dcterms:created xsi:type="dcterms:W3CDTF">2009-03-05T10:22:22Z</dcterms:created>
  <dcterms:modified xsi:type="dcterms:W3CDTF">2012-03-20T12:59:54Z</dcterms:modified>
</cp:coreProperties>
</file>