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619" r:id="rId2"/>
    <p:sldId id="731" r:id="rId3"/>
    <p:sldId id="732" r:id="rId4"/>
    <p:sldId id="733" r:id="rId5"/>
    <p:sldId id="734" r:id="rId6"/>
    <p:sldId id="735" r:id="rId7"/>
    <p:sldId id="736" r:id="rId8"/>
    <p:sldId id="737" r:id="rId9"/>
    <p:sldId id="738" r:id="rId10"/>
    <p:sldId id="739" r:id="rId11"/>
    <p:sldId id="688" r:id="rId12"/>
    <p:sldId id="689" r:id="rId13"/>
    <p:sldId id="365" r:id="rId14"/>
    <p:sldId id="367" r:id="rId15"/>
    <p:sldId id="368" r:id="rId16"/>
    <p:sldId id="370" r:id="rId17"/>
    <p:sldId id="371" r:id="rId18"/>
    <p:sldId id="372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730" r:id="rId28"/>
    <p:sldId id="695" r:id="rId29"/>
    <p:sldId id="696" r:id="rId30"/>
    <p:sldId id="697" r:id="rId31"/>
    <p:sldId id="698" r:id="rId32"/>
    <p:sldId id="699" r:id="rId33"/>
    <p:sldId id="700" r:id="rId34"/>
    <p:sldId id="701" r:id="rId35"/>
    <p:sldId id="702" r:id="rId36"/>
    <p:sldId id="703" r:id="rId37"/>
    <p:sldId id="704" r:id="rId38"/>
    <p:sldId id="705" r:id="rId39"/>
    <p:sldId id="706" r:id="rId40"/>
    <p:sldId id="707" r:id="rId41"/>
    <p:sldId id="708" r:id="rId42"/>
    <p:sldId id="693" r:id="rId43"/>
    <p:sldId id="385" r:id="rId44"/>
    <p:sldId id="394" r:id="rId45"/>
    <p:sldId id="716" r:id="rId46"/>
    <p:sldId id="715" r:id="rId47"/>
    <p:sldId id="691" r:id="rId48"/>
    <p:sldId id="718" r:id="rId49"/>
    <p:sldId id="719" r:id="rId50"/>
    <p:sldId id="720" r:id="rId51"/>
    <p:sldId id="721" r:id="rId52"/>
    <p:sldId id="722" r:id="rId53"/>
    <p:sldId id="672" r:id="rId54"/>
    <p:sldId id="642" r:id="rId55"/>
    <p:sldId id="723" r:id="rId56"/>
  </p:sldIdLst>
  <p:sldSz cx="10058400" cy="7772400"/>
  <p:notesSz cx="67849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0000"/>
    <a:srgbClr val="F79646"/>
    <a:srgbClr val="FFFFFF"/>
    <a:srgbClr val="FF3300"/>
    <a:srgbClr val="000000"/>
    <a:srgbClr val="FFC000"/>
    <a:srgbClr val="77933C"/>
    <a:srgbClr val="E0D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3990" autoAdjust="0"/>
  </p:normalViewPr>
  <p:slideViewPr>
    <p:cSldViewPr showGuides="1">
      <p:cViewPr varScale="1">
        <p:scale>
          <a:sx n="62" d="100"/>
          <a:sy n="62" d="100"/>
        </p:scale>
        <p:origin x="-1260" y="-7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2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0049" cy="4921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339" y="1"/>
            <a:ext cx="2940049" cy="4921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E1EE80FB-8BC6-4207-BCE8-FDEF2C3455EB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39775"/>
            <a:ext cx="478155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4" y="4681538"/>
            <a:ext cx="5429249" cy="4435476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1487"/>
            <a:ext cx="2940049" cy="493713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339" y="9361487"/>
            <a:ext cx="2940049" cy="493713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E88280AC-B863-4CAF-93AF-EFFC453EB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E673-BAD6-48DC-BF59-CDBC8236DE5B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E6F4-3BE0-4810-AACC-3DF8FD12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5F35-6232-4FBE-BCEF-A7C343B35612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C92A-AD4C-41E2-ABE5-17E3A30C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52637"/>
            <a:ext cx="226314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52637"/>
            <a:ext cx="662178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15C6-EC7F-4930-ADF1-657C6D93AFFF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DCAB-1EAC-4CDE-9E78-DD4C7F0C3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3F60-BBF5-47B5-9D58-0FD00F32E9EE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B9D8-6262-43B1-AC39-233C192FD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91F8-12B9-4332-8567-F06C4B9B1ED6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4015-13A3-4FD7-95B7-A6006006A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054649"/>
            <a:ext cx="4442460" cy="58149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054649"/>
            <a:ext cx="4442460" cy="58149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C7E8-B9A8-4E44-BF7F-2889A4782EE1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D07B-3199-415C-A1B4-9AE6CCD6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626D-FD1C-42E1-87A8-42F2F50E5C91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B82A-B01B-467D-A7F6-C0068A045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CF16-AF38-4851-AF2F-6BD1624E73AE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5750-B3F9-4B43-8111-7AA5AC026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600052"/>
          </a:xfrm>
        </p:spPr>
        <p:txBody>
          <a:bodyPr/>
          <a:lstStyle>
            <a:lvl1pPr>
              <a:defRPr lang="en-US" sz="3200" kern="1200" dirty="0" smtClean="0">
                <a:solidFill>
                  <a:schemeClr val="accent1"/>
                </a:solidFill>
                <a:latin typeface="GillSans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3A07-E1D9-475D-8C21-E6F5BE143600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13DB-50A4-495B-B640-09A683F05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A2A5-0028-4898-A3C0-1C5E95236F10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9B66-1E42-4184-8A1F-A989744A9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9CF8-6F7A-451A-8FC2-BBE251FB6E47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6D8E-1BBF-47A1-8515-CF6360993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16D01-6CAF-4342-8701-7290CC7BC733}" type="datetime1">
              <a:rPr lang="en-US" smtClean="0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D5A0BF-DE47-4516-996C-15763C56B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jpeg"/><Relationship Id="rId7" Type="http://schemas.openxmlformats.org/officeDocument/2006/relationships/image" Target="../media/image49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d/d9/PLL_generic_inline.svg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58400" cy="2619368"/>
          </a:xfrm>
          <a:prstGeom prst="rect">
            <a:avLst/>
          </a:prstGeom>
          <a:solidFill>
            <a:srgbClr val="E0D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_IST_color.tif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4292" y="242862"/>
            <a:ext cx="1018032" cy="2121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1614" y="242862"/>
            <a:ext cx="2500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1"/>
                </a:solidFill>
                <a:latin typeface="GillSans" pitchFamily="34" charset="0"/>
              </a:rPr>
              <a:t>Projecto e </a:t>
            </a:r>
          </a:p>
          <a:p>
            <a:r>
              <a:rPr lang="pt-PT" sz="3200" dirty="0" smtClean="0">
                <a:solidFill>
                  <a:schemeClr val="accent1"/>
                </a:solidFill>
                <a:latin typeface="GillSans" pitchFamily="34" charset="0"/>
              </a:rPr>
              <a:t>Controlo em </a:t>
            </a:r>
          </a:p>
          <a:p>
            <a:r>
              <a:rPr lang="pt-PT" sz="3200" dirty="0" smtClean="0">
                <a:solidFill>
                  <a:schemeClr val="accent1"/>
                </a:solidFill>
                <a:latin typeface="GillSans" pitchFamily="34" charset="0"/>
              </a:rPr>
              <a:t>Lógica </a:t>
            </a:r>
          </a:p>
          <a:p>
            <a:r>
              <a:rPr lang="pt-PT" sz="3200" dirty="0" smtClean="0">
                <a:solidFill>
                  <a:schemeClr val="accent1"/>
                </a:solidFill>
                <a:latin typeface="GillSans" pitchFamily="34" charset="0"/>
              </a:rPr>
              <a:t>Digital</a:t>
            </a:r>
            <a:endParaRPr lang="en-US" sz="3200" dirty="0">
              <a:solidFill>
                <a:schemeClr val="accent1"/>
              </a:solidFill>
              <a:latin typeface="GillSan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3592" y="266680"/>
            <a:ext cx="397051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err="1" smtClean="0"/>
              <a:t>Refs</a:t>
            </a:r>
            <a:r>
              <a:rPr lang="pt-PT" b="1" dirty="0" smtClean="0"/>
              <a:t>:</a:t>
            </a:r>
          </a:p>
          <a:p>
            <a:r>
              <a:rPr lang="pt-PT" dirty="0" err="1" smtClean="0"/>
              <a:t>Cyclone</a:t>
            </a:r>
            <a:r>
              <a:rPr lang="pt-PT" dirty="0" smtClean="0"/>
              <a:t> II </a:t>
            </a:r>
            <a:r>
              <a:rPr lang="pt-PT" dirty="0" err="1" smtClean="0"/>
              <a:t>device</a:t>
            </a:r>
            <a:r>
              <a:rPr lang="pt-PT" dirty="0" smtClean="0"/>
              <a:t> </a:t>
            </a:r>
            <a:r>
              <a:rPr lang="pt-PT" dirty="0" err="1" smtClean="0"/>
              <a:t>Handbook</a:t>
            </a:r>
            <a:r>
              <a:rPr lang="pt-PT" dirty="0" smtClean="0"/>
              <a:t>, Altera </a:t>
            </a:r>
            <a:r>
              <a:rPr lang="pt-PT" dirty="0" err="1" smtClean="0"/>
              <a:t>corp</a:t>
            </a:r>
            <a:r>
              <a:rPr lang="pt-PT" dirty="0" smtClean="0"/>
              <a:t>.</a:t>
            </a:r>
          </a:p>
          <a:p>
            <a:r>
              <a:rPr lang="en-US" dirty="0" err="1" smtClean="0"/>
              <a:t>Quartus</a:t>
            </a:r>
            <a:r>
              <a:rPr lang="en-US" dirty="0" smtClean="0"/>
              <a:t> II Handbook , </a:t>
            </a:r>
            <a:r>
              <a:rPr lang="en-US" dirty="0" err="1" smtClean="0"/>
              <a:t>Altera</a:t>
            </a:r>
            <a:r>
              <a:rPr lang="en-US" dirty="0" smtClean="0"/>
              <a:t> corp.</a:t>
            </a:r>
          </a:p>
          <a:p>
            <a:r>
              <a:rPr lang="pt-PT" dirty="0" smtClean="0"/>
              <a:t>DE2 </a:t>
            </a:r>
            <a:r>
              <a:rPr lang="pt-PT" dirty="0" err="1" smtClean="0"/>
              <a:t>documentation</a:t>
            </a:r>
            <a:endParaRPr lang="pt-PT" dirty="0" smtClean="0"/>
          </a:p>
          <a:p>
            <a:r>
              <a:rPr lang="pt-PT" dirty="0" err="1" smtClean="0"/>
              <a:t>Verilog</a:t>
            </a:r>
            <a:r>
              <a:rPr lang="pt-PT" dirty="0" smtClean="0"/>
              <a:t> HDL, S. </a:t>
            </a:r>
            <a:r>
              <a:rPr lang="pt-PT" dirty="0" err="1" smtClean="0"/>
              <a:t>Palnitkar</a:t>
            </a:r>
            <a:r>
              <a:rPr lang="pt-PT" dirty="0" smtClean="0"/>
              <a:t>, </a:t>
            </a:r>
            <a:r>
              <a:rPr lang="pt-PT" dirty="0" err="1" smtClean="0"/>
              <a:t>Prentice</a:t>
            </a:r>
            <a:r>
              <a:rPr lang="pt-PT" dirty="0" smtClean="0"/>
              <a:t> Hall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6752" y="3071808"/>
            <a:ext cx="416244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latin typeface="+mn-lt"/>
              </a:rPr>
              <a:t>Máquinas de estados</a:t>
            </a:r>
          </a:p>
          <a:p>
            <a:pPr>
              <a:buFont typeface="Arial" pitchFamily="34" charset="0"/>
              <a:buChar char="•"/>
            </a:pPr>
            <a:r>
              <a:rPr lang="pt-PT" dirty="0" err="1" smtClean="0"/>
              <a:t>Clocks</a:t>
            </a:r>
            <a:endParaRPr lang="pt-PT" dirty="0" smtClean="0"/>
          </a:p>
          <a:p>
            <a:pPr lvl="1">
              <a:buFont typeface="Arial" pitchFamily="34" charset="0"/>
              <a:buChar char="•"/>
            </a:pPr>
            <a:r>
              <a:rPr lang="pt-PT" dirty="0" err="1" smtClean="0"/>
              <a:t>Pll</a:t>
            </a:r>
            <a:endParaRPr lang="pt-PT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938089" y="2034593"/>
            <a:ext cx="5120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600" dirty="0" err="1" smtClean="0">
                <a:latin typeface="Comic Sans MS" pitchFamily="66" charset="0"/>
              </a:rPr>
              <a:t>Inspired</a:t>
            </a:r>
            <a:r>
              <a:rPr lang="pt-PT" sz="1600" dirty="0" smtClean="0">
                <a:latin typeface="Comic Sans MS" pitchFamily="66" charset="0"/>
              </a:rPr>
              <a:t> </a:t>
            </a:r>
            <a:r>
              <a:rPr lang="pt-PT" sz="1600" dirty="0" err="1" smtClean="0">
                <a:latin typeface="Comic Sans MS" pitchFamily="66" charset="0"/>
              </a:rPr>
              <a:t>on</a:t>
            </a:r>
            <a:r>
              <a:rPr lang="pt-PT" sz="1600" dirty="0" smtClean="0">
                <a:latin typeface="Comic Sans MS" pitchFamily="66" charset="0"/>
              </a:rPr>
              <a:t> </a:t>
            </a:r>
            <a:r>
              <a:rPr lang="pt-PT" sz="1600" dirty="0" err="1" smtClean="0">
                <a:latin typeface="Comic Sans MS" pitchFamily="66" charset="0"/>
              </a:rPr>
              <a:t>course</a:t>
            </a:r>
            <a:r>
              <a:rPr lang="pt-PT" sz="1600" dirty="0" smtClean="0">
                <a:latin typeface="Comic Sans MS" pitchFamily="66" charset="0"/>
              </a:rPr>
              <a:t> 6.111 </a:t>
            </a:r>
            <a:r>
              <a:rPr lang="pt-PT" sz="1600" dirty="0" err="1" smtClean="0">
                <a:latin typeface="Comic Sans MS" pitchFamily="66" charset="0"/>
              </a:rPr>
              <a:t>from</a:t>
            </a:r>
            <a:r>
              <a:rPr lang="pt-PT" sz="1600" dirty="0" smtClean="0">
                <a:latin typeface="Comic Sans MS" pitchFamily="66" charset="0"/>
              </a:rPr>
              <a:t> MIT</a:t>
            </a:r>
          </a:p>
          <a:p>
            <a:pPr algn="r"/>
            <a:r>
              <a:rPr lang="pt-PT" sz="1600" dirty="0" smtClean="0">
                <a:latin typeface="Comic Sans MS" pitchFamily="66" charset="0"/>
              </a:rPr>
              <a:t>Some </a:t>
            </a:r>
            <a:r>
              <a:rPr lang="pt-PT" sz="1600" dirty="0" err="1" smtClean="0">
                <a:latin typeface="Comic Sans MS" pitchFamily="66" charset="0"/>
              </a:rPr>
              <a:t>support</a:t>
            </a:r>
            <a:r>
              <a:rPr lang="pt-PT" sz="1600" dirty="0" smtClean="0">
                <a:latin typeface="Comic Sans MS" pitchFamily="66" charset="0"/>
              </a:rPr>
              <a:t> material </a:t>
            </a:r>
            <a:r>
              <a:rPr lang="pt-PT" sz="1600" dirty="0" err="1" smtClean="0">
                <a:latin typeface="Comic Sans MS" pitchFamily="66" charset="0"/>
              </a:rPr>
              <a:t>taken</a:t>
            </a:r>
            <a:r>
              <a:rPr lang="pt-PT" sz="1600" dirty="0" smtClean="0">
                <a:latin typeface="Comic Sans MS" pitchFamily="66" charset="0"/>
              </a:rPr>
              <a:t> </a:t>
            </a:r>
            <a:r>
              <a:rPr lang="pt-PT" sz="1600" dirty="0" err="1" smtClean="0">
                <a:latin typeface="Comic Sans MS" pitchFamily="66" charset="0"/>
              </a:rPr>
              <a:t>from</a:t>
            </a:r>
            <a:r>
              <a:rPr lang="pt-PT" sz="1600" dirty="0" smtClean="0">
                <a:latin typeface="Comic Sans MS" pitchFamily="66" charset="0"/>
              </a:rPr>
              <a:t> 6.111 (</a:t>
            </a:r>
            <a:r>
              <a:rPr lang="pt-PT" sz="1600" dirty="0" err="1" smtClean="0">
                <a:latin typeface="Comic Sans MS" pitchFamily="66" charset="0"/>
              </a:rPr>
              <a:t>thank</a:t>
            </a:r>
            <a:r>
              <a:rPr lang="pt-PT" sz="1600" dirty="0" smtClean="0">
                <a:latin typeface="Comic Sans MS" pitchFamily="66" charset="0"/>
              </a:rPr>
              <a:t> </a:t>
            </a:r>
            <a:r>
              <a:rPr lang="pt-PT" sz="1600" dirty="0" err="1" smtClean="0">
                <a:latin typeface="Comic Sans MS" pitchFamily="66" charset="0"/>
              </a:rPr>
              <a:t>you</a:t>
            </a:r>
            <a:r>
              <a:rPr lang="pt-PT" sz="1600" dirty="0" smtClean="0">
                <a:latin typeface="Comic Sans MS" pitchFamily="66" charset="0"/>
              </a:rPr>
              <a:t>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1640" y="2709856"/>
            <a:ext cx="3890984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Introdução</a:t>
            </a:r>
          </a:p>
          <a:p>
            <a:pPr lvl="1">
              <a:buFont typeface="Arial" pitchFamily="34" charset="0"/>
              <a:buChar char="•"/>
            </a:pP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Fpgas</a:t>
            </a:r>
            <a:endParaRPr lang="pt-PT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Laboratório</a:t>
            </a:r>
          </a:p>
          <a:p>
            <a:pPr lvl="1">
              <a:buFont typeface="Arial" pitchFamily="34" charset="0"/>
              <a:buChar char="•"/>
            </a:pP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Verilog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Lógica combinatória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Lógica sequencial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Ferramentas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Simulação </a:t>
            </a:r>
          </a:p>
          <a:p>
            <a:pPr lvl="2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</a:t>
            </a: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QuartusII</a:t>
            </a:r>
            <a:endParaRPr lang="pt-PT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 </a:t>
            </a: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Verilog</a:t>
            </a:r>
            <a:endParaRPr lang="pt-PT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Osciloscópio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Analisador lógico</a:t>
            </a:r>
          </a:p>
          <a:p>
            <a:pPr lvl="2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Interno</a:t>
            </a:r>
          </a:p>
          <a:p>
            <a:pPr lvl="2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Externo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1640" y="6955412"/>
            <a:ext cx="38909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Advanced</a:t>
            </a: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verilog</a:t>
            </a: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(</a:t>
            </a: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video</a:t>
            </a: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, etc.)</a:t>
            </a:r>
          </a:p>
        </p:txBody>
      </p:sp>
      <p:sp>
        <p:nvSpPr>
          <p:cNvPr id="3" name="TextBox 2"/>
          <p:cNvSpPr txBox="1"/>
          <p:nvPr/>
        </p:nvSpPr>
        <p:spPr>
          <a:xfrm rot="19175811">
            <a:off x="56659" y="3371576"/>
            <a:ext cx="727955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600" dirty="0" smtClean="0">
                <a:solidFill>
                  <a:srgbClr val="FF0000"/>
                </a:solidFill>
              </a:rPr>
              <a:t>DRAFT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Máquinas de estado</a:t>
            </a:r>
            <a:endParaRPr lang="en-US" dirty="0"/>
          </a:p>
        </p:txBody>
      </p:sp>
      <p:pic>
        <p:nvPicPr>
          <p:cNvPr id="1030" name="Picture 6" descr="http://www.ai-junkie.com/architecture/state_driven/tut_state1_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550" y="2405062"/>
            <a:ext cx="2781300" cy="2962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09928" y="1171560"/>
            <a:ext cx="343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latin typeface="+mn-lt"/>
              </a:rPr>
              <a:t>Uma muito simples…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Máquinas de estado</a:t>
            </a:r>
            <a:endParaRPr lang="en-US" dirty="0"/>
          </a:p>
        </p:txBody>
      </p:sp>
      <p:pic>
        <p:nvPicPr>
          <p:cNvPr id="1026" name="Picture 2" descr="Giant FSM--with numbered states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36" y="1443024"/>
            <a:ext cx="5889728" cy="61776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76512" y="719120"/>
            <a:ext cx="470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latin typeface="+mn-lt"/>
              </a:rPr>
              <a:t>Mas podem ficar complicadas…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 b="11581"/>
          <a:stretch>
            <a:fillRect/>
          </a:stretch>
        </p:blipFill>
        <p:spPr bwMode="auto">
          <a:xfrm>
            <a:off x="0" y="0"/>
            <a:ext cx="10058400" cy="68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 b="11581"/>
          <a:stretch>
            <a:fillRect/>
          </a:stretch>
        </p:blipFill>
        <p:spPr bwMode="auto">
          <a:xfrm>
            <a:off x="0" y="0"/>
            <a:ext cx="10058400" cy="68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5785" y="7143768"/>
            <a:ext cx="902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smtClean="0"/>
              <a:t>In each state there should be one and only one arc for each input combination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 b="16238"/>
          <a:stretch>
            <a:fillRect/>
          </a:stretch>
        </p:blipFill>
        <p:spPr bwMode="auto">
          <a:xfrm>
            <a:off x="0" y="0"/>
            <a:ext cx="10058400" cy="651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51521" b="11581"/>
          <a:stretch>
            <a:fillRect/>
          </a:stretch>
        </p:blipFill>
        <p:spPr bwMode="auto">
          <a:xfrm>
            <a:off x="0" y="4004441"/>
            <a:ext cx="10058400" cy="28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5777" t="15073" b="48805"/>
          <a:stretch>
            <a:fillRect/>
          </a:stretch>
        </p:blipFill>
        <p:spPr bwMode="auto">
          <a:xfrm>
            <a:off x="5610256" y="1171560"/>
            <a:ext cx="4448144" cy="280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17402" r="43703" b="50000"/>
          <a:stretch>
            <a:fillRect/>
          </a:stretch>
        </p:blipFill>
        <p:spPr bwMode="auto">
          <a:xfrm>
            <a:off x="0" y="1352536"/>
            <a:ext cx="5662616" cy="25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83762"/>
          <a:stretch>
            <a:fillRect/>
          </a:stretch>
        </p:blipFill>
        <p:spPr bwMode="auto">
          <a:xfrm>
            <a:off x="0" y="0"/>
            <a:ext cx="10058400" cy="12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 b="11581"/>
          <a:stretch>
            <a:fillRect/>
          </a:stretch>
        </p:blipFill>
        <p:spPr bwMode="auto">
          <a:xfrm>
            <a:off x="0" y="0"/>
            <a:ext cx="10058400" cy="68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60097" name="Picture 1" descr="C:\Documents and Settings\pedjor\Local Settings\Temporary Internet Files\Content.IE5\I808N1A6\MCj041073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09680" cy="139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 b="9252"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1" descr="C:\Documents and Settings\pedjor\Local Settings\Temporary Internet Files\Content.IE5\I808N1A6\MCj041073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09680" cy="139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 b="8823"/>
          <a:stretch>
            <a:fillRect/>
          </a:stretch>
        </p:blipFill>
        <p:spPr bwMode="auto">
          <a:xfrm>
            <a:off x="0" y="0"/>
            <a:ext cx="10058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1" descr="C:\Documents and Settings\pedjor\Local Settings\Temporary Internet Files\Content.IE5\I808N1A6\MCj041073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09680" cy="139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1" descr="C:\Documents and Settings\pedjor\Local Settings\Temporary Internet Files\Content.IE5\I808N1A6\MCj041073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09680" cy="139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1" descr="C:\Documents and Settings\pedjor\Local Settings\Temporary Internet Files\Content.IE5\I808N1A6\MCj041073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09680" cy="139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1" descr="C:\Documents and Settings\pedjor\Local Settings\Temporary Internet Files\Content.IE5\I808N1A6\MCj041073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09680" cy="139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 b="12745"/>
          <a:stretch>
            <a:fillRect/>
          </a:stretch>
        </p:blipFill>
        <p:spPr bwMode="auto">
          <a:xfrm>
            <a:off x="0" y="0"/>
            <a:ext cx="10058400" cy="678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1" descr="C:\Documents and Settings\pedjor\Local Settings\Temporary Internet Files\Content.IE5\I808N1A6\MCj041073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09680" cy="139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 b="9252"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1" descr="C:\Documents and Settings\pedjor\Local Settings\Temporary Internet Files\Content.IE5\I808N1A6\MCj041073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09680" cy="139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62368" y="3252784"/>
            <a:ext cx="2533664" cy="1266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smtClean="0">
                <a:latin typeface="GillSans" pitchFamily="34" charset="0"/>
              </a:rPr>
              <a:t>Intervalo</a:t>
            </a:r>
            <a:endParaRPr lang="en-US" sz="4000" dirty="0">
              <a:latin typeface="GillSans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Partitioning</a:t>
            </a:r>
            <a:r>
              <a:rPr lang="pt-PT" dirty="0"/>
              <a:t> </a:t>
            </a:r>
            <a:r>
              <a:rPr lang="pt-PT" dirty="0" err="1" smtClean="0"/>
              <a:t>state</a:t>
            </a:r>
            <a:r>
              <a:rPr lang="pt-PT" dirty="0" smtClean="0"/>
              <a:t> </a:t>
            </a:r>
            <a:r>
              <a:rPr lang="pt-PT" dirty="0" err="1" smtClean="0"/>
              <a:t>machines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9101" y="1081072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Basically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trick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put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top </a:t>
            </a:r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 b="13421"/>
          <a:stretch>
            <a:fillRect/>
          </a:stretch>
        </p:blipFill>
        <p:spPr bwMode="auto">
          <a:xfrm>
            <a:off x="0" y="1043125"/>
            <a:ext cx="10058400" cy="67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0"/>
            <a:ext cx="10058400" cy="6000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Partitioning state machines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101" y="1081072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Basically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trick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put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top </a:t>
            </a:r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32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19616"/>
            <a:ext cx="10058400" cy="19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 b="11581"/>
          <a:stretch>
            <a:fillRect/>
          </a:stretch>
        </p:blipFill>
        <p:spPr bwMode="auto">
          <a:xfrm>
            <a:off x="0" y="0"/>
            <a:ext cx="10058400" cy="68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 b="13909"/>
          <a:stretch>
            <a:fillRect/>
          </a:stretch>
        </p:blipFill>
        <p:spPr bwMode="auto">
          <a:xfrm>
            <a:off x="0" y="0"/>
            <a:ext cx="10058400" cy="669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 b="9252"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 b="5760"/>
          <a:stretch>
            <a:fillRect/>
          </a:stretch>
        </p:blipFill>
        <p:spPr bwMode="auto">
          <a:xfrm>
            <a:off x="0" y="0"/>
            <a:ext cx="10058400" cy="73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824" y="6962792"/>
            <a:ext cx="1628784" cy="6334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67248" y="7053280"/>
            <a:ext cx="1357320" cy="2762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16" y="6600840"/>
            <a:ext cx="1628784" cy="6334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16238" r="50000" b="8088"/>
          <a:stretch>
            <a:fillRect/>
          </a:stretch>
        </p:blipFill>
        <p:spPr bwMode="auto">
          <a:xfrm>
            <a:off x="0" y="1262048"/>
            <a:ext cx="5029200" cy="588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</a:t>
            </a:r>
            <a:r>
              <a:rPr lang="pt-PT" dirty="0" err="1" smtClean="0"/>
              <a:t>vending</a:t>
            </a:r>
            <a:r>
              <a:rPr lang="pt-PT" dirty="0" smtClean="0"/>
              <a:t> </a:t>
            </a:r>
            <a:r>
              <a:rPr lang="pt-PT" dirty="0" err="1" smtClean="0"/>
              <a:t>machine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776" y="1352536"/>
            <a:ext cx="4343424" cy="117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7" name="Picture 1" descr="C:\Documents and Settings\pedjor\Local Settings\Temporary Internet Files\Content.IE5\BCNGMFT5\MCj043682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7744" y="1533512"/>
            <a:ext cx="4597922" cy="488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13909" b="12745"/>
          <a:stretch>
            <a:fillRect/>
          </a:stretch>
        </p:blipFill>
        <p:spPr bwMode="auto">
          <a:xfrm>
            <a:off x="0" y="1081072"/>
            <a:ext cx="10058400" cy="570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states</a:t>
            </a:r>
            <a:r>
              <a:rPr lang="pt-PT" dirty="0" smtClean="0"/>
              <a:t>?</a:t>
            </a:r>
            <a:endParaRPr lang="en-US" dirty="0"/>
          </a:p>
        </p:txBody>
      </p:sp>
      <p:pic>
        <p:nvPicPr>
          <p:cNvPr id="4" name="Picture 1" descr="C:\Documents and Settings\pedjor\Local Settings\Temporary Internet Files\Content.IE5\BCNGMFT5\MCj043682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9" y="85704"/>
            <a:ext cx="1106907" cy="117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12745" b="5760"/>
          <a:stretch>
            <a:fillRect/>
          </a:stretch>
        </p:blipFill>
        <p:spPr bwMode="auto">
          <a:xfrm>
            <a:off x="0" y="990584"/>
            <a:ext cx="10058400" cy="633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Moore vender</a:t>
            </a:r>
            <a:endParaRPr lang="en-US" dirty="0"/>
          </a:p>
        </p:txBody>
      </p:sp>
      <p:pic>
        <p:nvPicPr>
          <p:cNvPr id="4" name="Picture 1" descr="C:\Documents and Settings\pedjor\Local Settings\Temporary Internet Files\Content.IE5\BCNGMFT5\MCj043682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9" y="85704"/>
            <a:ext cx="1106907" cy="117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t="12745" b="5760"/>
          <a:stretch>
            <a:fillRect/>
          </a:stretch>
        </p:blipFill>
        <p:spPr bwMode="auto">
          <a:xfrm>
            <a:off x="0" y="990584"/>
            <a:ext cx="10058400" cy="633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State</a:t>
            </a:r>
            <a:r>
              <a:rPr lang="pt-PT" dirty="0" smtClean="0"/>
              <a:t> </a:t>
            </a:r>
            <a:r>
              <a:rPr lang="pt-PT" dirty="0" err="1" smtClean="0"/>
              <a:t>reduction</a:t>
            </a:r>
            <a:endParaRPr lang="en-US" dirty="0"/>
          </a:p>
        </p:txBody>
      </p:sp>
      <p:pic>
        <p:nvPicPr>
          <p:cNvPr id="4" name="Picture 1" descr="C:\Documents and Settings\pedjor\Local Settings\Temporary Internet Files\Content.IE5\BCNGMFT5\MCj043682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9" y="85704"/>
            <a:ext cx="1106907" cy="117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2" descr="C:\Documents and Settings\pedjor\Local Settings\Temporary Internet Files\Content.IE5\HWIELUYX\MCj043388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096" cy="90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t="12745" b="5760"/>
          <a:stretch>
            <a:fillRect/>
          </a:stretch>
        </p:blipFill>
        <p:spPr bwMode="auto">
          <a:xfrm>
            <a:off x="0" y="990584"/>
            <a:ext cx="10058400" cy="633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verilog</a:t>
            </a:r>
            <a:r>
              <a:rPr lang="pt-PT" dirty="0" smtClean="0"/>
              <a:t> </a:t>
            </a:r>
            <a:r>
              <a:rPr lang="pt-PT" dirty="0" err="1" smtClean="0"/>
              <a:t>code</a:t>
            </a:r>
            <a:endParaRPr lang="en-US" dirty="0"/>
          </a:p>
        </p:txBody>
      </p:sp>
      <p:pic>
        <p:nvPicPr>
          <p:cNvPr id="4" name="Picture 1" descr="C:\Documents and Settings\pedjor\Local Settings\Temporary Internet Files\Content.IE5\BCNGMFT5\MCj043682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9" y="85704"/>
            <a:ext cx="1106907" cy="117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13909" b="5760"/>
          <a:stretch>
            <a:fillRect/>
          </a:stretch>
        </p:blipFill>
        <p:spPr bwMode="auto">
          <a:xfrm>
            <a:off x="0" y="1081072"/>
            <a:ext cx="10058400" cy="62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Verilog</a:t>
            </a:r>
            <a:r>
              <a:rPr lang="pt-PT" dirty="0" smtClean="0"/>
              <a:t> </a:t>
            </a:r>
            <a:r>
              <a:rPr lang="pt-PT" dirty="0" err="1" smtClean="0"/>
              <a:t>code</a:t>
            </a:r>
            <a:endParaRPr lang="en-US" dirty="0"/>
          </a:p>
        </p:txBody>
      </p:sp>
      <p:pic>
        <p:nvPicPr>
          <p:cNvPr id="4" name="Picture 1" descr="C:\Documents and Settings\pedjor\Local Settings\Temporary Internet Files\Content.IE5\BCNGMFT5\MCj043682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9" y="85704"/>
            <a:ext cx="1106907" cy="117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http://upload.wikimedia.org/wikipedia/commons/9/97/Palace_of_Westminster%2C_London_-_Feb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396657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Clocking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87750" name="Picture 6" descr="[2-A4099(Cais+do+Sodré).jpg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8" y="768320"/>
            <a:ext cx="4332284" cy="3117880"/>
          </a:xfrm>
          <a:prstGeom prst="rect">
            <a:avLst/>
          </a:prstGeom>
          <a:noFill/>
        </p:spPr>
      </p:pic>
      <p:pic>
        <p:nvPicPr>
          <p:cNvPr id="287752" name="Picture 8" descr="Hipp chronoscope, Swiss, 1888."/>
          <p:cNvPicPr>
            <a:picLocks noChangeAspect="1" noChangeArrowheads="1"/>
          </p:cNvPicPr>
          <p:nvPr/>
        </p:nvPicPr>
        <p:blipFill>
          <a:blip r:embed="rId4"/>
          <a:srcRect l="10714" r="14286"/>
          <a:stretch>
            <a:fillRect/>
          </a:stretch>
        </p:blipFill>
        <p:spPr bwMode="auto">
          <a:xfrm>
            <a:off x="233336" y="4067176"/>
            <a:ext cx="1900248" cy="3484603"/>
          </a:xfrm>
          <a:prstGeom prst="rect">
            <a:avLst/>
          </a:prstGeom>
          <a:noFill/>
        </p:spPr>
      </p:pic>
      <p:pic>
        <p:nvPicPr>
          <p:cNvPr id="287754" name="Picture 10" descr="clock vault"/>
          <p:cNvPicPr>
            <a:picLocks noChangeAspect="1" noChangeArrowheads="1"/>
          </p:cNvPicPr>
          <p:nvPr/>
        </p:nvPicPr>
        <p:blipFill>
          <a:blip r:embed="rId5"/>
          <a:srcRect r="12278"/>
          <a:stretch>
            <a:fillRect/>
          </a:stretch>
        </p:blipFill>
        <p:spPr bwMode="auto">
          <a:xfrm>
            <a:off x="4848224" y="4067176"/>
            <a:ext cx="5067328" cy="3437074"/>
          </a:xfrm>
          <a:prstGeom prst="rect">
            <a:avLst/>
          </a:prstGeom>
          <a:noFill/>
        </p:spPr>
      </p:pic>
      <p:pic>
        <p:nvPicPr>
          <p:cNvPr id="287756" name="Picture 12" descr="Atomic Clo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4072" y="4067176"/>
            <a:ext cx="2397694" cy="3448044"/>
          </a:xfrm>
          <a:prstGeom prst="rect">
            <a:avLst/>
          </a:prstGeom>
          <a:noFill/>
        </p:spPr>
      </p:pic>
      <p:pic>
        <p:nvPicPr>
          <p:cNvPr id="269317" name="Picture 5" descr="C:\Documents and Settings\pedjor\Local Settings\Temporary Internet Files\Content.IE5\VSV7542E\MCj0078702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40983" y="176192"/>
            <a:ext cx="1717417" cy="1533782"/>
          </a:xfrm>
          <a:prstGeom prst="rect">
            <a:avLst/>
          </a:prstGeom>
          <a:noFill/>
        </p:spPr>
      </p:pic>
      <p:pic>
        <p:nvPicPr>
          <p:cNvPr id="269318" name="Picture 6" descr="C:\Documents and Settings\pedjor\Local Settings\Temporary Internet Files\Content.IE5\I808N1A6\MCj00788340000[1].wmf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28952" y="2143125"/>
            <a:ext cx="31908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 t="6924" b="6924"/>
          <a:stretch>
            <a:fillRect/>
          </a:stretch>
        </p:blipFill>
        <p:spPr bwMode="auto">
          <a:xfrm>
            <a:off x="0" y="538144"/>
            <a:ext cx="10058400" cy="66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336" y="6962792"/>
            <a:ext cx="1628784" cy="361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43344" y="7099000"/>
            <a:ext cx="1628784" cy="361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14376" y="6872304"/>
            <a:ext cx="1628784" cy="361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 t="18692" b="10416"/>
          <a:stretch>
            <a:fillRect/>
          </a:stretch>
        </p:blipFill>
        <p:spPr bwMode="auto">
          <a:xfrm>
            <a:off x="3490904" y="0"/>
            <a:ext cx="6567496" cy="35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540" t="18578" r="9523" b="11581"/>
          <a:stretch>
            <a:fillRect/>
          </a:stretch>
        </p:blipFill>
        <p:spPr bwMode="auto">
          <a:xfrm>
            <a:off x="4086192" y="3886200"/>
            <a:ext cx="597220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047728" y="3735704"/>
            <a:ext cx="742001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5288" y="719120"/>
            <a:ext cx="2081224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err="1" smtClean="0"/>
              <a:t>Clocking</a:t>
            </a:r>
            <a:r>
              <a:rPr lang="pt-PT" sz="2400" dirty="0" smtClean="0"/>
              <a:t> </a:t>
            </a:r>
            <a:r>
              <a:rPr lang="pt-PT" sz="2400" dirty="0" err="1" smtClean="0"/>
              <a:t>in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ideal </a:t>
            </a:r>
            <a:r>
              <a:rPr lang="pt-PT" sz="2400" dirty="0" err="1" smtClean="0"/>
              <a:t>world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5288" y="4005985"/>
            <a:ext cx="2262200" cy="1328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err="1" smtClean="0"/>
              <a:t>Clocking</a:t>
            </a:r>
            <a:r>
              <a:rPr lang="pt-PT" sz="2400" dirty="0" smtClean="0"/>
              <a:t> </a:t>
            </a:r>
            <a:r>
              <a:rPr lang="pt-PT" sz="2400" dirty="0" err="1" smtClean="0"/>
              <a:t>in</a:t>
            </a:r>
            <a:r>
              <a:rPr lang="pt-PT" sz="2400" dirty="0" smtClean="0"/>
              <a:t> a </a:t>
            </a:r>
            <a:r>
              <a:rPr lang="pt-PT" sz="2400" dirty="0" err="1" smtClean="0"/>
              <a:t>not</a:t>
            </a:r>
            <a:r>
              <a:rPr lang="pt-PT" sz="2400" dirty="0" smtClean="0"/>
              <a:t> </a:t>
            </a:r>
            <a:r>
              <a:rPr lang="pt-PT" sz="2400" dirty="0" err="1" smtClean="0"/>
              <a:t>so</a:t>
            </a:r>
            <a:r>
              <a:rPr lang="pt-PT" sz="2400" dirty="0" smtClean="0"/>
              <a:t> </a:t>
            </a:r>
            <a:r>
              <a:rPr lang="pt-PT" sz="2400" dirty="0" err="1" smtClean="0"/>
              <a:t>perfect</a:t>
            </a:r>
            <a:r>
              <a:rPr lang="pt-PT" sz="2400" dirty="0" smtClean="0"/>
              <a:t> </a:t>
            </a:r>
            <a:r>
              <a:rPr lang="pt-PT" sz="2400" dirty="0" err="1" smtClean="0"/>
              <a:t>reality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5288" y="5605472"/>
            <a:ext cx="2986104" cy="1736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/>
              <a:t>FPGAs </a:t>
            </a:r>
            <a:r>
              <a:rPr lang="pt-PT" sz="2400" dirty="0" err="1" smtClean="0"/>
              <a:t>contain</a:t>
            </a:r>
            <a:r>
              <a:rPr lang="pt-PT" sz="2400" dirty="0" smtClean="0"/>
              <a:t> global </a:t>
            </a:r>
            <a:r>
              <a:rPr lang="pt-PT" sz="2400" dirty="0" err="1" smtClean="0"/>
              <a:t>clock</a:t>
            </a:r>
            <a:r>
              <a:rPr lang="pt-PT" sz="2400" dirty="0" smtClean="0"/>
              <a:t> </a:t>
            </a:r>
            <a:r>
              <a:rPr lang="pt-PT" sz="2400" dirty="0" err="1" smtClean="0"/>
              <a:t>lines</a:t>
            </a:r>
            <a:r>
              <a:rPr lang="pt-PT" sz="2400" dirty="0" smtClean="0"/>
              <a:t> </a:t>
            </a:r>
            <a:r>
              <a:rPr lang="pt-PT" sz="2400" dirty="0" err="1" smtClean="0"/>
              <a:t>that</a:t>
            </a:r>
            <a:r>
              <a:rPr lang="pt-PT" sz="2400" dirty="0" smtClean="0"/>
              <a:t> </a:t>
            </a:r>
            <a:r>
              <a:rPr lang="pt-PT" sz="2400" dirty="0" err="1" smtClean="0"/>
              <a:t>have</a:t>
            </a:r>
            <a:r>
              <a:rPr lang="pt-PT" sz="2400" dirty="0" smtClean="0"/>
              <a:t> </a:t>
            </a:r>
            <a:r>
              <a:rPr lang="pt-PT" sz="2400" dirty="0" err="1" smtClean="0"/>
              <a:t>low</a:t>
            </a:r>
            <a:r>
              <a:rPr lang="pt-PT" sz="2400" dirty="0" smtClean="0"/>
              <a:t> </a:t>
            </a:r>
            <a:r>
              <a:rPr lang="pt-PT" sz="2400" dirty="0" err="1" smtClean="0"/>
              <a:t>skew</a:t>
            </a:r>
            <a:r>
              <a:rPr lang="pt-PT" sz="2400" dirty="0" smtClean="0"/>
              <a:t>. </a:t>
            </a:r>
            <a:r>
              <a:rPr lang="pt-PT" sz="2400" dirty="0" err="1" smtClean="0"/>
              <a:t>Number</a:t>
            </a:r>
            <a:r>
              <a:rPr lang="pt-PT" sz="2400" dirty="0" smtClean="0"/>
              <a:t> </a:t>
            </a:r>
            <a:r>
              <a:rPr lang="pt-PT" sz="2400" dirty="0" err="1" smtClean="0"/>
              <a:t>is</a:t>
            </a:r>
            <a:r>
              <a:rPr lang="pt-PT" sz="2400" dirty="0" smtClean="0"/>
              <a:t> </a:t>
            </a:r>
            <a:r>
              <a:rPr lang="pt-PT" sz="2400" dirty="0" err="1" smtClean="0"/>
              <a:t>limited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 t="23840" b="8954"/>
          <a:stretch>
            <a:fillRect/>
          </a:stretch>
        </p:blipFill>
        <p:spPr bwMode="auto">
          <a:xfrm>
            <a:off x="1257300" y="511520"/>
            <a:ext cx="7543800" cy="391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Clocks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periods</a:t>
            </a:r>
            <a:r>
              <a:rPr lang="pt-PT" dirty="0" smtClean="0"/>
              <a:t> </a:t>
            </a:r>
            <a:r>
              <a:rPr lang="pt-PT" dirty="0" err="1" smtClean="0"/>
              <a:t>multiple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two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618" t="8088" r="5618" b="9640"/>
          <a:stretch>
            <a:fillRect/>
          </a:stretch>
        </p:blipFill>
        <p:spPr bwMode="auto">
          <a:xfrm>
            <a:off x="1138216" y="1985952"/>
            <a:ext cx="7930579" cy="5680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Phase</a:t>
            </a:r>
            <a:r>
              <a:rPr lang="pt-PT" dirty="0" smtClean="0"/>
              <a:t> </a:t>
            </a:r>
            <a:r>
              <a:rPr lang="pt-PT" dirty="0" err="1" smtClean="0"/>
              <a:t>Locked</a:t>
            </a:r>
            <a:r>
              <a:rPr lang="pt-PT" dirty="0" smtClean="0"/>
              <a:t> </a:t>
            </a:r>
            <a:r>
              <a:rPr lang="pt-PT" dirty="0" err="1" smtClean="0"/>
              <a:t>Loop</a:t>
            </a:r>
            <a:r>
              <a:rPr lang="pt-PT" dirty="0" smtClean="0"/>
              <a:t> (PLL)</a:t>
            </a:r>
            <a:endParaRPr lang="en-US" dirty="0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/>
          <a:srcRect l="69846" t="4392" r="2316" b="83687"/>
          <a:stretch>
            <a:fillRect/>
          </a:stretch>
        </p:blipFill>
        <p:spPr bwMode="auto">
          <a:xfrm>
            <a:off x="7019936" y="4157664"/>
            <a:ext cx="2805128" cy="72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7025" name="Rectangle 1"/>
          <p:cNvSpPr>
            <a:spLocks noChangeArrowheads="1"/>
          </p:cNvSpPr>
          <p:nvPr/>
        </p:nvSpPr>
        <p:spPr bwMode="auto">
          <a:xfrm flipH="1">
            <a:off x="142848" y="4881568"/>
            <a:ext cx="97727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 feature available in Cyclone II devices that employs a phase-locked loop (PLL). The Cyclone II PLL provides advanced multiplication, programmable duty cycle, phase shifting, programmable bandwidth, manual clock switchover, clock outputs driving all networks, and a source synchronous mode.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You can take advantage of the Cyclone II PLL with the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Unicode MS" pitchFamily="34" charset="-128"/>
              </a:rPr>
              <a:t>altpll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</a:rPr>
              <a:t>megafunction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75999" b="4629"/>
          <a:stretch>
            <a:fillRect/>
          </a:stretch>
        </p:blipFill>
        <p:spPr bwMode="auto">
          <a:xfrm>
            <a:off x="0" y="6600840"/>
            <a:ext cx="10076485" cy="11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028" name="Picture 4" descr="File:PLL generic inline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24000"/>
            <a:ext cx="7620000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File</a:t>
            </a:r>
            <a:r>
              <a:rPr lang="pt-PT" dirty="0" err="1" smtClean="0">
                <a:sym typeface="Wingdings" pitchFamily="2" charset="2"/>
              </a:rPr>
              <a:t></a:t>
            </a:r>
            <a:r>
              <a:rPr lang="pt-PT" dirty="0" err="1" smtClean="0"/>
              <a:t>new</a:t>
            </a:r>
            <a:r>
              <a:rPr lang="pt-PT" dirty="0" err="1" smtClean="0">
                <a:sym typeface="Wingdings" pitchFamily="2" charset="2"/>
              </a:rPr>
              <a:t></a:t>
            </a:r>
            <a:r>
              <a:rPr lang="pt-PT" dirty="0" err="1" smtClean="0"/>
              <a:t>statemachine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12606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more information about creating and editing state machine diagrams, refer to the</a:t>
            </a:r>
          </a:p>
          <a:p>
            <a:r>
              <a:rPr lang="en-US" dirty="0" err="1" smtClean="0"/>
              <a:t>Quartus</a:t>
            </a:r>
            <a:r>
              <a:rPr lang="en-US" dirty="0" smtClean="0"/>
              <a:t> II Help.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569" r="18472" b="27222"/>
          <a:stretch>
            <a:fillRect/>
          </a:stretch>
        </p:blipFill>
        <p:spPr bwMode="auto">
          <a:xfrm>
            <a:off x="224244" y="1152823"/>
            <a:ext cx="9609911" cy="54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Define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states</a:t>
            </a:r>
            <a:r>
              <a:rPr lang="pt-PT" dirty="0" smtClean="0"/>
              <a:t> output</a:t>
            </a:r>
            <a:endParaRPr lang="en-US" dirty="0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/>
          <a:srcRect l="1701" r="18472" b="21944"/>
          <a:stretch>
            <a:fillRect/>
          </a:stretch>
        </p:blipFill>
        <p:spPr bwMode="auto">
          <a:xfrm>
            <a:off x="866752" y="1209659"/>
            <a:ext cx="8759257" cy="535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115056" y="2257416"/>
            <a:ext cx="1266832" cy="814392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95536" y="3705224"/>
            <a:ext cx="1266832" cy="814392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5" idx="3"/>
            <a:endCxn id="6" idx="7"/>
          </p:cNvCxnSpPr>
          <p:nvPr/>
        </p:nvCxnSpPr>
        <p:spPr>
          <a:xfrm rot="5400000">
            <a:off x="4502739" y="2026649"/>
            <a:ext cx="871946" cy="2723734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/>
          <a:srcRect l="1701" r="18472" b="6722"/>
          <a:stretch>
            <a:fillRect/>
          </a:stretch>
        </p:blipFill>
        <p:spPr bwMode="auto">
          <a:xfrm>
            <a:off x="649571" y="1108714"/>
            <a:ext cx="8759257" cy="639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843592" y="4791080"/>
            <a:ext cx="1266832" cy="814392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5" idx="1"/>
            <a:endCxn id="8" idx="5"/>
          </p:cNvCxnSpPr>
          <p:nvPr/>
        </p:nvCxnSpPr>
        <p:spPr>
          <a:xfrm rot="16200000" flipV="1">
            <a:off x="3597859" y="2479089"/>
            <a:ext cx="2138778" cy="2723734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224072" y="2076440"/>
            <a:ext cx="1266832" cy="814392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00664" y="2347904"/>
            <a:ext cx="1266832" cy="814392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5" idx="7"/>
            <a:endCxn id="9" idx="7"/>
          </p:cNvCxnSpPr>
          <p:nvPr/>
        </p:nvCxnSpPr>
        <p:spPr>
          <a:xfrm rot="16200000" flipV="1">
            <a:off x="5431849" y="3417293"/>
            <a:ext cx="2443176" cy="542928"/>
          </a:xfrm>
          <a:prstGeom prst="bentConnector3">
            <a:avLst>
              <a:gd name="adj1" fmla="val 100337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2" descr="C:\Documents and Settings\pedjor\Local Settings\Temporary Internet Files\Content.IE5\HWIELUYX\MCj043388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096" cy="90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/>
          <a:srcRect l="1701" r="18472" b="7166"/>
          <a:stretch>
            <a:fillRect/>
          </a:stretch>
        </p:blipFill>
        <p:spPr bwMode="auto">
          <a:xfrm>
            <a:off x="923298" y="538144"/>
            <a:ext cx="8211803" cy="596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43" name="Picture 3"/>
          <p:cNvPicPr>
            <a:picLocks noChangeAspect="1" noChangeArrowheads="1"/>
          </p:cNvPicPr>
          <p:nvPr/>
        </p:nvPicPr>
        <p:blipFill>
          <a:blip r:embed="rId3"/>
          <a:srcRect l="36667" t="34778" r="36944" b="36722"/>
          <a:stretch>
            <a:fillRect/>
          </a:stretch>
        </p:blipFill>
        <p:spPr bwMode="auto">
          <a:xfrm>
            <a:off x="6024568" y="1533512"/>
            <a:ext cx="2714636" cy="1832372"/>
          </a:xfrm>
          <a:prstGeom prst="rect">
            <a:avLst/>
          </a:prstGeom>
          <a:ln w="63500" cap="rnd" cmpd="dbl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Elbow Connector 6"/>
          <p:cNvCxnSpPr>
            <a:stCxn id="8" idx="3"/>
            <a:endCxn id="12" idx="2"/>
          </p:cNvCxnSpPr>
          <p:nvPr/>
        </p:nvCxnSpPr>
        <p:spPr>
          <a:xfrm flipV="1">
            <a:off x="4757736" y="3162296"/>
            <a:ext cx="2624152" cy="1493052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947976" y="4429128"/>
            <a:ext cx="1809760" cy="4524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15056" y="1714488"/>
            <a:ext cx="2533664" cy="144780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“</a:t>
            </a:r>
            <a:r>
              <a:rPr lang="pt-PT" dirty="0" err="1" smtClean="0"/>
              <a:t>LedMachine</a:t>
            </a:r>
            <a:r>
              <a:rPr lang="pt-PT" dirty="0" smtClean="0"/>
              <a:t>” module</a:t>
            </a:r>
            <a:endParaRPr lang="en-US" dirty="0"/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/>
          <a:srcRect l="1701" r="18472" b="7166"/>
          <a:stretch>
            <a:fillRect/>
          </a:stretch>
        </p:blipFill>
        <p:spPr bwMode="auto">
          <a:xfrm>
            <a:off x="388132" y="512905"/>
            <a:ext cx="9282136" cy="674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76512" y="1443024"/>
            <a:ext cx="1809760" cy="452440"/>
          </a:xfrm>
          <a:prstGeom prst="roundRect">
            <a:avLst/>
          </a:prstGeom>
          <a:solidFill>
            <a:srgbClr val="F79646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67000" y="1985952"/>
            <a:ext cx="1809760" cy="814392"/>
          </a:xfrm>
          <a:prstGeom prst="roundRect">
            <a:avLst/>
          </a:prstGeom>
          <a:solidFill>
            <a:srgbClr val="F79646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67000" y="3071808"/>
            <a:ext cx="4343424" cy="2352688"/>
          </a:xfrm>
          <a:prstGeom prst="roundRect">
            <a:avLst/>
          </a:prstGeom>
          <a:solidFill>
            <a:srgbClr val="F79646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top design</a:t>
            </a:r>
            <a:endParaRPr lang="en-US" dirty="0"/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/>
          <a:srcRect l="1701" r="18472" b="7166"/>
          <a:stretch>
            <a:fillRect/>
          </a:stretch>
        </p:blipFill>
        <p:spPr bwMode="auto">
          <a:xfrm>
            <a:off x="649571" y="1048676"/>
            <a:ext cx="8759257" cy="636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76512" y="4976840"/>
            <a:ext cx="3167080" cy="633416"/>
          </a:xfrm>
          <a:prstGeom prst="roundRect">
            <a:avLst/>
          </a:prstGeom>
          <a:solidFill>
            <a:srgbClr val="F79646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5" idx="3"/>
            <a:endCxn id="13" idx="2"/>
          </p:cNvCxnSpPr>
          <p:nvPr/>
        </p:nvCxnSpPr>
        <p:spPr>
          <a:xfrm flipV="1">
            <a:off x="5843592" y="3071808"/>
            <a:ext cx="1674028" cy="22217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934080" y="2438392"/>
            <a:ext cx="3167080" cy="633416"/>
          </a:xfrm>
          <a:prstGeom prst="roundRect">
            <a:avLst/>
          </a:prstGeom>
          <a:solidFill>
            <a:srgbClr val="F79646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clock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KEY[2]?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2</a:t>
            </a:r>
            <a:r>
              <a:rPr lang="pt-PT" baseline="30000" dirty="0" smtClean="0"/>
              <a:t>nd</a:t>
            </a:r>
            <a:r>
              <a:rPr lang="pt-PT" dirty="0" smtClean="0"/>
              <a:t> </a:t>
            </a:r>
            <a:r>
              <a:rPr lang="pt-PT" dirty="0" err="1" smtClean="0"/>
              <a:t>lab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8264" y="1533512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PT" sz="2800" dirty="0" err="1" smtClean="0">
                <a:solidFill>
                  <a:srgbClr val="4F81BD"/>
                </a:solidFill>
                <a:latin typeface="+mn-lt"/>
              </a:rPr>
              <a:t>The</a:t>
            </a:r>
            <a:r>
              <a:rPr lang="pt-PT" sz="2800" dirty="0" smtClean="0">
                <a:solidFill>
                  <a:srgbClr val="4F81BD"/>
                </a:solidFill>
                <a:latin typeface="+mn-lt"/>
              </a:rPr>
              <a:t> </a:t>
            </a:r>
            <a:r>
              <a:rPr lang="pt-PT" sz="2800" dirty="0" err="1" smtClean="0">
                <a:solidFill>
                  <a:srgbClr val="4F81BD"/>
                </a:solidFill>
                <a:latin typeface="+mn-lt"/>
              </a:rPr>
              <a:t>Alarm</a:t>
            </a:r>
            <a:endParaRPr lang="pt-PT" sz="2800" dirty="0" smtClean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3600" y="2528880"/>
            <a:ext cx="39111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PT" sz="2400" dirty="0" err="1" smtClean="0">
                <a:latin typeface="+mn-lt"/>
              </a:rPr>
              <a:t>Activate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the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alarm</a:t>
            </a:r>
            <a:r>
              <a:rPr lang="pt-PT" sz="2400" dirty="0" smtClean="0">
                <a:latin typeface="+mn-lt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2400" dirty="0" err="1" smtClean="0">
                <a:latin typeface="+mn-lt"/>
              </a:rPr>
              <a:t>Deactivate</a:t>
            </a:r>
            <a:r>
              <a:rPr lang="pt-PT" sz="2400" dirty="0" smtClean="0">
                <a:latin typeface="+mn-lt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2400" dirty="0" err="1" smtClean="0">
                <a:latin typeface="+mn-lt"/>
              </a:rPr>
              <a:t>Waiting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times</a:t>
            </a:r>
            <a:r>
              <a:rPr lang="pt-PT" sz="2400" dirty="0" smtClean="0">
                <a:latin typeface="+mn-lt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2400" dirty="0" err="1" smtClean="0">
                <a:latin typeface="+mn-lt"/>
              </a:rPr>
              <a:t>Code</a:t>
            </a:r>
            <a:r>
              <a:rPr lang="pt-PT" sz="2400" dirty="0" smtClean="0">
                <a:latin typeface="+mn-lt"/>
              </a:rPr>
              <a:t> input </a:t>
            </a:r>
            <a:r>
              <a:rPr lang="pt-PT" sz="2400" dirty="0" err="1" smtClean="0">
                <a:latin typeface="+mn-lt"/>
              </a:rPr>
              <a:t>and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verification</a:t>
            </a:r>
            <a:endParaRPr lang="pt-PT" sz="24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768" y="4610104"/>
            <a:ext cx="562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PT" sz="2400" dirty="0" err="1" smtClean="0">
                <a:latin typeface="+mn-lt"/>
              </a:rPr>
              <a:t>Remember</a:t>
            </a:r>
            <a:r>
              <a:rPr lang="pt-PT" sz="2400" dirty="0" smtClean="0">
                <a:latin typeface="+mn-lt"/>
              </a:rPr>
              <a:t> to </a:t>
            </a:r>
            <a:r>
              <a:rPr lang="pt-PT" sz="2400" dirty="0" err="1" smtClean="0">
                <a:latin typeface="+mn-lt"/>
              </a:rPr>
              <a:t>split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the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program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in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blocks</a:t>
            </a:r>
            <a:r>
              <a:rPr lang="pt-PT" sz="2400" dirty="0" smtClean="0">
                <a:latin typeface="+mn-lt"/>
              </a:rPr>
              <a:t>!!</a:t>
            </a:r>
          </a:p>
          <a:p>
            <a:pPr marL="342900" indent="-342900"/>
            <a:r>
              <a:rPr lang="pt-PT" sz="2400" dirty="0" smtClean="0">
                <a:latin typeface="+mn-lt"/>
              </a:rPr>
              <a:t>(</a:t>
            </a:r>
            <a:r>
              <a:rPr lang="pt-PT" sz="2400" dirty="0" err="1" smtClean="0">
                <a:latin typeface="+mn-lt"/>
              </a:rPr>
              <a:t>you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introduce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the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code</a:t>
            </a:r>
            <a:r>
              <a:rPr lang="pt-PT" sz="2400" dirty="0" smtClean="0">
                <a:latin typeface="+mn-lt"/>
              </a:rPr>
              <a:t> to </a:t>
            </a:r>
            <a:r>
              <a:rPr lang="pt-PT" sz="2400" dirty="0" err="1" smtClean="0">
                <a:latin typeface="+mn-lt"/>
              </a:rPr>
              <a:t>activate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and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deactivate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in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the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same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way</a:t>
            </a:r>
            <a:r>
              <a:rPr lang="pt-PT" sz="2400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Documents and Settings\pedjor\Local Settings\Temporary Internet Files\Content.IE5\VSV7542E\MCj03226990000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8217" y="59790"/>
            <a:ext cx="7781966" cy="765282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2" descr="C:\Documents and Settings\pedjor\Local Settings\Temporary Internet Files\Content.IE5\HWIELUYX\MCj043388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096" cy="90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69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2" descr="C:\Documents and Settings\pedjor\Local Settings\Temporary Internet Files\Content.IE5\HWIELUYX\MCj043388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096" cy="90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2" descr="C:\Documents and Settings\pedjor\Local Settings\Temporary Internet Files\Content.IE5\HWIELUYX\MCj043388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096" cy="90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2" descr="C:\Documents and Settings\pedjor\Local Settings\Temporary Internet Files\Content.IE5\HWIELUYX\MCj043388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096" cy="90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9731</TotalTime>
  <Words>332</Words>
  <Application>Microsoft Office PowerPoint</Application>
  <PresentationFormat>Custom</PresentationFormat>
  <Paragraphs>112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Máquinas de estado</vt:lpstr>
      <vt:lpstr>Máquinas de estado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Partitioning state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vending machine</vt:lpstr>
      <vt:lpstr>What states?</vt:lpstr>
      <vt:lpstr>A Moore vender</vt:lpstr>
      <vt:lpstr>State reduction</vt:lpstr>
      <vt:lpstr>The verilog code</vt:lpstr>
      <vt:lpstr>The Verilog code</vt:lpstr>
      <vt:lpstr>Clocking</vt:lpstr>
      <vt:lpstr>PowerPoint Presentation</vt:lpstr>
      <vt:lpstr>PowerPoint Presentation</vt:lpstr>
      <vt:lpstr>Clocks with periods multiple of two</vt:lpstr>
      <vt:lpstr>The Phase Locked Loop (PLL)</vt:lpstr>
      <vt:lpstr>Filenewstatemachine</vt:lpstr>
      <vt:lpstr>Define the states output</vt:lpstr>
      <vt:lpstr>PowerPoint Presentation</vt:lpstr>
      <vt:lpstr>PowerPoint Presentation</vt:lpstr>
      <vt:lpstr>The “LedMachine” module</vt:lpstr>
      <vt:lpstr>The top design</vt:lpstr>
      <vt:lpstr>The 2nd lab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68</cp:revision>
  <dcterms:created xsi:type="dcterms:W3CDTF">2009-03-05T10:22:22Z</dcterms:created>
  <dcterms:modified xsi:type="dcterms:W3CDTF">2012-03-08T09:14:30Z</dcterms:modified>
</cp:coreProperties>
</file>