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7"/>
  </p:notesMasterIdLst>
  <p:handoutMasterIdLst>
    <p:handoutMasterId r:id="rId78"/>
  </p:handoutMasterIdLst>
  <p:sldIdLst>
    <p:sldId id="619" r:id="rId2"/>
    <p:sldId id="620" r:id="rId3"/>
    <p:sldId id="623" r:id="rId4"/>
    <p:sldId id="621" r:id="rId5"/>
    <p:sldId id="624" r:id="rId6"/>
    <p:sldId id="625" r:id="rId7"/>
    <p:sldId id="630" r:id="rId8"/>
    <p:sldId id="626" r:id="rId9"/>
    <p:sldId id="629" r:id="rId10"/>
    <p:sldId id="632" r:id="rId11"/>
    <p:sldId id="633" r:id="rId12"/>
    <p:sldId id="639" r:id="rId13"/>
    <p:sldId id="631" r:id="rId14"/>
    <p:sldId id="634" r:id="rId15"/>
    <p:sldId id="640" r:id="rId16"/>
    <p:sldId id="635" r:id="rId17"/>
    <p:sldId id="638" r:id="rId18"/>
    <p:sldId id="637" r:id="rId19"/>
    <p:sldId id="319" r:id="rId20"/>
    <p:sldId id="321" r:id="rId21"/>
    <p:sldId id="322" r:id="rId22"/>
    <p:sldId id="689" r:id="rId23"/>
    <p:sldId id="323" r:id="rId24"/>
    <p:sldId id="648" r:id="rId25"/>
    <p:sldId id="650" r:id="rId26"/>
    <p:sldId id="324" r:id="rId27"/>
    <p:sldId id="644" r:id="rId28"/>
    <p:sldId id="325" r:id="rId29"/>
    <p:sldId id="645" r:id="rId30"/>
    <p:sldId id="646" r:id="rId31"/>
    <p:sldId id="690" r:id="rId32"/>
    <p:sldId id="326" r:id="rId33"/>
    <p:sldId id="327" r:id="rId34"/>
    <p:sldId id="328" r:id="rId35"/>
    <p:sldId id="329" r:id="rId36"/>
    <p:sldId id="330" r:id="rId37"/>
    <p:sldId id="331" r:id="rId38"/>
    <p:sldId id="647" r:id="rId39"/>
    <p:sldId id="332" r:id="rId40"/>
    <p:sldId id="651" r:id="rId41"/>
    <p:sldId id="655" r:id="rId42"/>
    <p:sldId id="656" r:id="rId43"/>
    <p:sldId id="657" r:id="rId44"/>
    <p:sldId id="658" r:id="rId45"/>
    <p:sldId id="659" r:id="rId46"/>
    <p:sldId id="335" r:id="rId47"/>
    <p:sldId id="336" r:id="rId48"/>
    <p:sldId id="337" r:id="rId49"/>
    <p:sldId id="338" r:id="rId50"/>
    <p:sldId id="339" r:id="rId51"/>
    <p:sldId id="345" r:id="rId52"/>
    <p:sldId id="346" r:id="rId53"/>
    <p:sldId id="347" r:id="rId54"/>
    <p:sldId id="664" r:id="rId55"/>
    <p:sldId id="665" r:id="rId56"/>
    <p:sldId id="667" r:id="rId57"/>
    <p:sldId id="353" r:id="rId58"/>
    <p:sldId id="363" r:id="rId59"/>
    <p:sldId id="691" r:id="rId60"/>
    <p:sldId id="668" r:id="rId61"/>
    <p:sldId id="669" r:id="rId62"/>
    <p:sldId id="671" r:id="rId63"/>
    <p:sldId id="685" r:id="rId64"/>
    <p:sldId id="673" r:id="rId65"/>
    <p:sldId id="674" r:id="rId66"/>
    <p:sldId id="675" r:id="rId67"/>
    <p:sldId id="676" r:id="rId68"/>
    <p:sldId id="677" r:id="rId69"/>
    <p:sldId id="678" r:id="rId70"/>
    <p:sldId id="679" r:id="rId71"/>
    <p:sldId id="680" r:id="rId72"/>
    <p:sldId id="681" r:id="rId73"/>
    <p:sldId id="682" r:id="rId74"/>
    <p:sldId id="683" r:id="rId75"/>
    <p:sldId id="642" r:id="rId76"/>
  </p:sldIdLst>
  <p:sldSz cx="10058400" cy="7772400"/>
  <p:notesSz cx="6662738" cy="9832975"/>
  <p:embeddedFontLst>
    <p:embeddedFont>
      <p:font typeface="Calibri" pitchFamily="34" charset="0"/>
      <p:regular r:id="rId79"/>
      <p:bold r:id="rId80"/>
      <p:italic r:id="rId81"/>
      <p:boldItalic r:id="rId82"/>
    </p:embeddedFont>
    <p:embeddedFont>
      <p:font typeface="Lucida Console" pitchFamily="49" charset="0"/>
      <p:regular r:id="rId83"/>
    </p:embeddedFont>
    <p:embeddedFont>
      <p:font typeface="Comic Sans MS" pitchFamily="66" charset="0"/>
      <p:regular r:id="rId84"/>
      <p:bold r:id="rId85"/>
    </p:embeddedFont>
    <p:embeddedFont>
      <p:font typeface="7 Segment" pitchFamily="2" charset="2"/>
      <p:regular r:id="rId8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3300"/>
    <a:srgbClr val="000000"/>
    <a:srgbClr val="FFC000"/>
    <a:srgbClr val="77933C"/>
    <a:srgbClr val="FF0000"/>
    <a:srgbClr val="E0DD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3990" autoAdjust="0"/>
  </p:normalViewPr>
  <p:slideViewPr>
    <p:cSldViewPr showGuides="1">
      <p:cViewPr varScale="1">
        <p:scale>
          <a:sx n="62" d="100"/>
          <a:sy n="62" d="100"/>
        </p:scale>
        <p:origin x="-1260" y="-78"/>
      </p:cViewPr>
      <p:guideLst>
        <p:guide orient="horz" pos="2448"/>
        <p:guide pos="3168"/>
      </p:guideLst>
    </p:cSldViewPr>
  </p:slideViewPr>
  <p:notesTextViewPr>
    <p:cViewPr>
      <p:scale>
        <a:sx n="100" d="100"/>
        <a:sy n="100" d="100"/>
      </p:scale>
      <p:origin x="0" y="0"/>
    </p:cViewPr>
  </p:notesTextViewPr>
  <p:sorterViewPr>
    <p:cViewPr>
      <p:scale>
        <a:sx n="66" d="100"/>
        <a:sy n="66" d="100"/>
      </p:scale>
      <p:origin x="0" y="9972"/>
    </p:cViewPr>
  </p:sorter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7083" cy="490936"/>
          </a:xfrm>
          <a:prstGeom prst="rect">
            <a:avLst/>
          </a:prstGeom>
        </p:spPr>
        <p:txBody>
          <a:bodyPr vert="horz" lIns="90635" tIns="45318" rIns="90635" bIns="45318" rtlCol="0"/>
          <a:lstStyle>
            <a:lvl1pPr algn="l">
              <a:defRPr sz="1200"/>
            </a:lvl1pPr>
          </a:lstStyle>
          <a:p>
            <a:endParaRPr lang="en-US"/>
          </a:p>
        </p:txBody>
      </p:sp>
      <p:sp>
        <p:nvSpPr>
          <p:cNvPr id="3" name="Date Placeholder 2"/>
          <p:cNvSpPr>
            <a:spLocks noGrp="1"/>
          </p:cNvSpPr>
          <p:nvPr>
            <p:ph type="dt" sz="quarter" idx="1"/>
          </p:nvPr>
        </p:nvSpPr>
        <p:spPr>
          <a:xfrm>
            <a:off x="3774097" y="1"/>
            <a:ext cx="2887083" cy="490936"/>
          </a:xfrm>
          <a:prstGeom prst="rect">
            <a:avLst/>
          </a:prstGeom>
        </p:spPr>
        <p:txBody>
          <a:bodyPr vert="horz" lIns="90635" tIns="45318" rIns="90635" bIns="45318" rtlCol="0"/>
          <a:lstStyle>
            <a:lvl1pPr algn="r">
              <a:defRPr sz="1200"/>
            </a:lvl1pPr>
          </a:lstStyle>
          <a:p>
            <a:fld id="{5CF093AF-CBD2-41EB-ADDE-3FB1D3D59483}" type="datetimeFigureOut">
              <a:rPr lang="en-US" smtClean="0"/>
              <a:t>3/6/2012</a:t>
            </a:fld>
            <a:endParaRPr lang="en-US"/>
          </a:p>
        </p:txBody>
      </p:sp>
      <p:sp>
        <p:nvSpPr>
          <p:cNvPr id="4" name="Footer Placeholder 3"/>
          <p:cNvSpPr>
            <a:spLocks noGrp="1"/>
          </p:cNvSpPr>
          <p:nvPr>
            <p:ph type="ftr" sz="quarter" idx="2"/>
          </p:nvPr>
        </p:nvSpPr>
        <p:spPr>
          <a:xfrm>
            <a:off x="0" y="9338872"/>
            <a:ext cx="2887083" cy="492519"/>
          </a:xfrm>
          <a:prstGeom prst="rect">
            <a:avLst/>
          </a:prstGeom>
        </p:spPr>
        <p:txBody>
          <a:bodyPr vert="horz" lIns="90635" tIns="45318" rIns="90635" bIns="45318" rtlCol="0" anchor="b"/>
          <a:lstStyle>
            <a:lvl1pPr algn="l">
              <a:defRPr sz="1200"/>
            </a:lvl1pPr>
          </a:lstStyle>
          <a:p>
            <a:endParaRPr lang="en-US"/>
          </a:p>
        </p:txBody>
      </p:sp>
      <p:sp>
        <p:nvSpPr>
          <p:cNvPr id="5" name="Slide Number Placeholder 4"/>
          <p:cNvSpPr>
            <a:spLocks noGrp="1"/>
          </p:cNvSpPr>
          <p:nvPr>
            <p:ph type="sldNum" sz="quarter" idx="3"/>
          </p:nvPr>
        </p:nvSpPr>
        <p:spPr>
          <a:xfrm>
            <a:off x="3774097" y="9338872"/>
            <a:ext cx="2887083" cy="492519"/>
          </a:xfrm>
          <a:prstGeom prst="rect">
            <a:avLst/>
          </a:prstGeom>
        </p:spPr>
        <p:txBody>
          <a:bodyPr vert="horz" lIns="90635" tIns="45318" rIns="90635" bIns="45318" rtlCol="0" anchor="b"/>
          <a:lstStyle>
            <a:lvl1pPr algn="r">
              <a:defRPr sz="1200"/>
            </a:lvl1pPr>
          </a:lstStyle>
          <a:p>
            <a:fld id="{BC55271C-6EC5-4F47-832E-DF55DD823D1E}" type="slidenum">
              <a:rPr lang="en-US" smtClean="0"/>
              <a:t>‹#›</a:t>
            </a:fld>
            <a:endParaRPr lang="en-US"/>
          </a:p>
        </p:txBody>
      </p:sp>
    </p:spTree>
    <p:extLst>
      <p:ext uri="{BB962C8B-B14F-4D97-AF65-F5344CB8AC3E}">
        <p14:creationId xmlns:p14="http://schemas.microsoft.com/office/powerpoint/2010/main" val="1589734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7083" cy="490936"/>
          </a:xfrm>
          <a:prstGeom prst="rect">
            <a:avLst/>
          </a:prstGeom>
        </p:spPr>
        <p:txBody>
          <a:bodyPr vert="horz" lIns="90635" tIns="45318" rIns="90635" bIns="45318" rtlCol="0"/>
          <a:lstStyle>
            <a:lvl1pPr algn="l">
              <a:defRPr sz="1200"/>
            </a:lvl1pPr>
          </a:lstStyle>
          <a:p>
            <a:endParaRPr lang="en-US" dirty="0"/>
          </a:p>
        </p:txBody>
      </p:sp>
      <p:sp>
        <p:nvSpPr>
          <p:cNvPr id="3" name="Date Placeholder 2"/>
          <p:cNvSpPr>
            <a:spLocks noGrp="1"/>
          </p:cNvSpPr>
          <p:nvPr>
            <p:ph type="dt" idx="1"/>
          </p:nvPr>
        </p:nvSpPr>
        <p:spPr>
          <a:xfrm>
            <a:off x="3774097" y="1"/>
            <a:ext cx="2887083" cy="490936"/>
          </a:xfrm>
          <a:prstGeom prst="rect">
            <a:avLst/>
          </a:prstGeom>
        </p:spPr>
        <p:txBody>
          <a:bodyPr vert="horz" lIns="90635" tIns="45318" rIns="90635" bIns="45318" rtlCol="0"/>
          <a:lstStyle>
            <a:lvl1pPr algn="r">
              <a:defRPr sz="1200"/>
            </a:lvl1pPr>
          </a:lstStyle>
          <a:p>
            <a:fld id="{E1EE80FB-8BC6-4207-BCE8-FDEF2C3455EB}" type="datetimeFigureOut">
              <a:rPr lang="en-US" smtClean="0"/>
              <a:pPr/>
              <a:t>3/6/2012</a:t>
            </a:fld>
            <a:endParaRPr lang="en-US" dirty="0"/>
          </a:p>
        </p:txBody>
      </p:sp>
      <p:sp>
        <p:nvSpPr>
          <p:cNvPr id="4" name="Slide Image Placeholder 3"/>
          <p:cNvSpPr>
            <a:spLocks noGrp="1" noRot="1" noChangeAspect="1"/>
          </p:cNvSpPr>
          <p:nvPr>
            <p:ph type="sldImg" idx="2"/>
          </p:nvPr>
        </p:nvSpPr>
        <p:spPr>
          <a:xfrm>
            <a:off x="947738" y="738188"/>
            <a:ext cx="4767262" cy="3686175"/>
          </a:xfrm>
          <a:prstGeom prst="rect">
            <a:avLst/>
          </a:prstGeom>
          <a:noFill/>
          <a:ln w="12700">
            <a:solidFill>
              <a:prstClr val="black"/>
            </a:solidFill>
          </a:ln>
        </p:spPr>
        <p:txBody>
          <a:bodyPr vert="horz" lIns="90635" tIns="45318" rIns="90635" bIns="45318" rtlCol="0" anchor="ctr"/>
          <a:lstStyle/>
          <a:p>
            <a:endParaRPr lang="en-US" dirty="0"/>
          </a:p>
        </p:txBody>
      </p:sp>
      <p:sp>
        <p:nvSpPr>
          <p:cNvPr id="5" name="Notes Placeholder 4"/>
          <p:cNvSpPr>
            <a:spLocks noGrp="1"/>
          </p:cNvSpPr>
          <p:nvPr>
            <p:ph type="body" sz="quarter" idx="3"/>
          </p:nvPr>
        </p:nvSpPr>
        <p:spPr>
          <a:xfrm>
            <a:off x="665650" y="4670229"/>
            <a:ext cx="5331438" cy="4424759"/>
          </a:xfrm>
          <a:prstGeom prst="rect">
            <a:avLst/>
          </a:prstGeom>
        </p:spPr>
        <p:txBody>
          <a:bodyPr vert="horz" lIns="90635" tIns="45318" rIns="90635" bIns="453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38872"/>
            <a:ext cx="2887083" cy="492519"/>
          </a:xfrm>
          <a:prstGeom prst="rect">
            <a:avLst/>
          </a:prstGeom>
        </p:spPr>
        <p:txBody>
          <a:bodyPr vert="horz" lIns="90635" tIns="45318" rIns="90635" bIns="453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4097" y="9338872"/>
            <a:ext cx="2887083" cy="492519"/>
          </a:xfrm>
          <a:prstGeom prst="rect">
            <a:avLst/>
          </a:prstGeom>
        </p:spPr>
        <p:txBody>
          <a:bodyPr vert="horz" lIns="90635" tIns="45318" rIns="90635" bIns="45318" rtlCol="0" anchor="b"/>
          <a:lstStyle>
            <a:lvl1pPr algn="r">
              <a:defRPr sz="1200"/>
            </a:lvl1pPr>
          </a:lstStyle>
          <a:p>
            <a:fld id="{E88280AC-B863-4CAF-93AF-EFFC453EBABD}" type="slidenum">
              <a:rPr lang="en-US" smtClean="0"/>
              <a:pPr/>
              <a:t>‹#›</a:t>
            </a:fld>
            <a:endParaRPr lang="en-US" dirty="0"/>
          </a:p>
        </p:txBody>
      </p:sp>
    </p:spTree>
    <p:extLst>
      <p:ext uri="{BB962C8B-B14F-4D97-AF65-F5344CB8AC3E}">
        <p14:creationId xmlns:p14="http://schemas.microsoft.com/office/powerpoint/2010/main" val="336616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4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6C731D-30C0-4326-A44F-1FCB934A7C21}" type="slidenum">
              <a:rPr lang="en-US"/>
              <a:pPr/>
              <a:t>24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p:spPr>
      </p:sp>
      <p:sp>
        <p:nvSpPr>
          <p:cNvPr id="315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5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330C74-71CE-4A45-A37E-E7D5A479DF39}" type="slidenum">
              <a:rPr lang="en-US"/>
              <a:pPr/>
              <a:t>44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p:spPr>
      </p:sp>
      <p:sp>
        <p:nvSpPr>
          <p:cNvPr id="316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6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5317E1-EDD7-46A3-8890-27CD1A4DE817}" type="slidenum">
              <a:rPr lang="en-US"/>
              <a:pPr/>
              <a:t>45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3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7ECBA2-A853-4308-B9D5-D7618A3C39CB}" type="slidenum">
              <a:rPr lang="en-US"/>
              <a:pPr/>
              <a:t>54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p:spPr>
      </p:sp>
      <p:sp>
        <p:nvSpPr>
          <p:cNvPr id="324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4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057B97-727C-41CD-A40A-A86FF73608AE}" type="slidenum">
              <a:rPr lang="en-US"/>
              <a:pPr/>
              <a:t>55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p:spPr>
      </p:sp>
      <p:sp>
        <p:nvSpPr>
          <p:cNvPr id="326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6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A8D79E-8BBD-4E76-AB4A-933ABE7392C9}" type="slidenum">
              <a:rPr lang="en-US"/>
              <a:pPr/>
              <a:t>56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B834B1-AD5F-4B6A-8441-91A3F4178B05}" type="slidenum">
              <a:rPr lang="en-US"/>
              <a:pPr/>
              <a:t>60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8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6129D7-AF23-4666-8230-82F99BA81C62}" type="slidenum">
              <a:rPr lang="en-US"/>
              <a:pPr/>
              <a:t>61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0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873EB3-6296-4030-99D4-81041F9210F2}" type="slidenum">
              <a:rPr lang="en-US"/>
              <a:pPr/>
              <a:t>62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p:spPr>
      </p:sp>
      <p:sp>
        <p:nvSpPr>
          <p:cNvPr id="306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6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278FF1-0F1F-48B3-8884-EB1CA6479DC6}" type="slidenum">
              <a:rPr lang="en-US"/>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206DCE-C879-484B-8D6B-A0ECF5DCB7C4}" type="slidenum">
              <a:rPr lang="en-US"/>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99C904-4C54-479B-AD11-CD39FCADCB16}" type="slidenum">
              <a:rPr lang="en-US"/>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9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50409C-433B-4C0F-B519-0FD74969F25B}" type="slidenum">
              <a:rPr lang="en-US"/>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2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B5C18A-59F3-4FA1-8AA1-91248F9CC4E0}" type="slidenum">
              <a:rPr lang="en-US"/>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1A7681-94F2-4603-AB6B-1C81C14FF9C6}" type="slidenum">
              <a:rPr lang="en-US"/>
              <a:pPr/>
              <a:t>40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3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14017F-6C4E-4725-8325-083BD87677F8}" type="slidenum">
              <a:rPr lang="en-US"/>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p:spPr>
      </p:sp>
      <p:sp>
        <p:nvSpPr>
          <p:cNvPr id="314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4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C18B8B-2684-4ED4-A6FD-98985D65D690}" type="slidenum">
              <a:rPr lang="en-US"/>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63E673-BAD6-48DC-BF59-CDBC8236DE5B}" type="datetime1">
              <a:rPr lang="en-US" smtClean="0"/>
              <a:pPr>
                <a:defRPr/>
              </a:pPr>
              <a:t>3/6/2012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4DE6F4-3BE0-4810-AACC-3DF8FD12501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5B5F35-6232-4FBE-BCEF-A7C343B35612}" type="datetime1">
              <a:rPr lang="en-US" smtClean="0"/>
              <a:pPr>
                <a:defRPr/>
              </a:pPr>
              <a:t>3/6/2012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B9C92A-AD4C-41E2-ABE5-17E3A30C64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52637"/>
            <a:ext cx="2263140"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52637"/>
            <a:ext cx="6621780"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FB15C6-EC7F-4930-ADF1-657C6D93AFFF}" type="datetime1">
              <a:rPr lang="en-US" smtClean="0"/>
              <a:pPr>
                <a:defRPr/>
              </a:pPr>
              <a:t>3/6/2012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432DCAB-1EAC-4CDE-9E78-DD4C7F0C3F6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283F60-BBF5-47B5-9D58-0FD00F32E9EE}" type="datetime1">
              <a:rPr lang="en-US" smtClean="0"/>
              <a:pPr>
                <a:defRPr/>
              </a:pPr>
              <a:t>3/6/2012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FBB9D8-6262-43B1-AC39-233C192FD77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3691F8-12B9-4332-8567-F06C4B9B1ED6}" type="datetime1">
              <a:rPr lang="en-US" smtClean="0"/>
              <a:pPr>
                <a:defRPr/>
              </a:pPr>
              <a:t>3/6/2012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534015-13A3-4FD7-95B7-A6006006A62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2054649"/>
            <a:ext cx="4442460" cy="58149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054649"/>
            <a:ext cx="4442460" cy="58149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F5C7E8-B9A8-4E44-BF7F-2889A4782EE1}" type="datetime1">
              <a:rPr lang="en-US" smtClean="0"/>
              <a:pPr>
                <a:defRPr/>
              </a:pPr>
              <a:t>3/6/2012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116D07B-3199-415C-A1B4-9AE6CCD6DEA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2E626D-FD1C-42E1-87A8-42F2F50E5C91}" type="datetime1">
              <a:rPr lang="en-US" smtClean="0"/>
              <a:pPr>
                <a:defRPr/>
              </a:pPr>
              <a:t>3/6/2012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B54B82A-B01B-467D-A7F6-C0068A045FF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F486CF16-AF38-4851-AF2F-6BD1624E73AE}" type="datetime1">
              <a:rPr lang="en-US" smtClean="0"/>
              <a:pPr>
                <a:defRPr/>
              </a:pPr>
              <a:t>3/6/2012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78E5750-B3F9-4B43-8111-7AA5AC0268DA}" type="slidenum">
              <a:rPr lang="en-US"/>
              <a:pPr>
                <a:defRPr/>
              </a:pPr>
              <a:t>‹#›</a:t>
            </a:fld>
            <a:endParaRPr lang="en-US" dirty="0"/>
          </a:p>
        </p:txBody>
      </p:sp>
      <p:sp>
        <p:nvSpPr>
          <p:cNvPr id="13" name="Title 12"/>
          <p:cNvSpPr>
            <a:spLocks noGrp="1"/>
          </p:cNvSpPr>
          <p:nvPr>
            <p:ph type="title"/>
          </p:nvPr>
        </p:nvSpPr>
        <p:spPr>
          <a:xfrm>
            <a:off x="0" y="0"/>
            <a:ext cx="10058400" cy="600052"/>
          </a:xfrm>
        </p:spPr>
        <p:txBody>
          <a:bodyPr/>
          <a:lstStyle>
            <a:lvl1pPr>
              <a:defRPr lang="en-US" sz="3200" kern="1200" dirty="0" smtClean="0">
                <a:solidFill>
                  <a:schemeClr val="accent1"/>
                </a:solidFill>
                <a:latin typeface="GillSans" pitchFamily="34" charset="0"/>
                <a:ea typeface="+mn-ea"/>
                <a:cs typeface="+mn-cs"/>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F03A07-E1D9-475D-8C21-E6F5BE143600}" type="datetime1">
              <a:rPr lang="en-US" smtClean="0"/>
              <a:pPr>
                <a:defRPr/>
              </a:pPr>
              <a:t>3/6/2012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23913DB-50A4-495B-B640-09A683F05F1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D6A2A5-0028-4898-A3C0-1C5E95236F10}" type="datetime1">
              <a:rPr lang="en-US" smtClean="0"/>
              <a:pPr>
                <a:defRPr/>
              </a:pPr>
              <a:t>3/6/2012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36E9B66-1E42-4184-8A1F-A989744A99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517" y="6082984"/>
            <a:ext cx="603504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69CF8-6F7A-451A-8FC2-BBE251FB6E47}" type="datetime1">
              <a:rPr lang="en-US" smtClean="0"/>
              <a:pPr>
                <a:defRPr/>
              </a:pPr>
              <a:t>3/6/2012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53A6D8E-1BBF-47A1-8515-CF6360993E0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116D01-6CAF-4342-8701-7290CC7BC733}" type="datetime1">
              <a:rPr lang="en-US" smtClean="0"/>
              <a:pPr>
                <a:defRPr/>
              </a:pPr>
              <a:t>3/6/2012</a:t>
            </a:fld>
            <a:endParaRPr lang="en-US"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FD5A0BF-DE47-4516-996C-15763C56B2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altera.com/" TargetMode="External"/><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gif"/></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49.gif"/><Relationship Id="rId4" Type="http://schemas.openxmlformats.org/officeDocument/2006/relationships/hyperlink" Target="http://www.altera.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49.gif"/><Relationship Id="rId4" Type="http://schemas.openxmlformats.org/officeDocument/2006/relationships/hyperlink" Target="http://www.altera.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upload.wikimedia.org/wikipedia/commons/b/bf/Replica-of-first-transistor.jpg" TargetMode="External"/><Relationship Id="rId18" Type="http://schemas.openxmlformats.org/officeDocument/2006/relationships/image" Target="../media/image11.jpeg"/><Relationship Id="rId26" Type="http://schemas.openxmlformats.org/officeDocument/2006/relationships/image" Target="../media/image16.jpeg"/><Relationship Id="rId39" Type="http://schemas.openxmlformats.org/officeDocument/2006/relationships/hyperlink" Target="http://en.wikipedia.org/wiki/File:NEC_D780C.jpg" TargetMode="External"/><Relationship Id="rId3" Type="http://schemas.openxmlformats.org/officeDocument/2006/relationships/hyperlink" Target="http://upload.wikimedia.org/wikipedia/commons/a/af/Abacus_6.png" TargetMode="External"/><Relationship Id="rId21" Type="http://schemas.openxmlformats.org/officeDocument/2006/relationships/hyperlink" Target="http://en.wikipedia.org/wiki/File:Minaturevacuumtube.jpg" TargetMode="External"/><Relationship Id="rId34" Type="http://schemas.openxmlformats.org/officeDocument/2006/relationships/image" Target="../media/image20.png"/><Relationship Id="rId7" Type="http://schemas.openxmlformats.org/officeDocument/2006/relationships/hyperlink" Target="http://en.wikipedia.org/wiki/File:Lochkarte_Tanzorgel.jpg" TargetMode="External"/><Relationship Id="rId12" Type="http://schemas.openxmlformats.org/officeDocument/2006/relationships/image" Target="../media/image8.jpeg"/><Relationship Id="rId17" Type="http://schemas.openxmlformats.org/officeDocument/2006/relationships/hyperlink" Target="http://upload.wikimedia.org/wikipedia/commons/8/8b/Babbage_Difference_Engine.jpg" TargetMode="External"/><Relationship Id="rId25" Type="http://schemas.openxmlformats.org/officeDocument/2006/relationships/hyperlink" Target="http://en.wikipedia.org/wiki/File:Microchips.jpg" TargetMode="External"/><Relationship Id="rId33" Type="http://schemas.openxmlformats.org/officeDocument/2006/relationships/hyperlink" Target="http://upload.wikimedia.org/wikipedia/commons/3/35/Tux.svg" TargetMode="External"/><Relationship Id="rId38" Type="http://schemas.openxmlformats.org/officeDocument/2006/relationships/image" Target="../media/image22.jpeg"/><Relationship Id="rId2" Type="http://schemas.openxmlformats.org/officeDocument/2006/relationships/image" Target="../media/image2.jpeg"/><Relationship Id="rId16" Type="http://schemas.openxmlformats.org/officeDocument/2006/relationships/image" Target="../media/image10.jpeg"/><Relationship Id="rId20" Type="http://schemas.openxmlformats.org/officeDocument/2006/relationships/image" Target="../media/image13.jpeg"/><Relationship Id="rId29" Type="http://schemas.openxmlformats.org/officeDocument/2006/relationships/hyperlink" Target="http://en.wikipedia.org/wiki/File:Altera-StratixIIGX-FPGA.jpg" TargetMode="Externa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www.ieeeghn.org/wiki/images/6/6d/ACenturyofElectricals_Page_41-1.jpg" TargetMode="External"/><Relationship Id="rId24" Type="http://schemas.openxmlformats.org/officeDocument/2006/relationships/image" Target="../media/image15.jpeg"/><Relationship Id="rId32" Type="http://schemas.openxmlformats.org/officeDocument/2006/relationships/image" Target="../media/image19.jpeg"/><Relationship Id="rId37" Type="http://schemas.openxmlformats.org/officeDocument/2006/relationships/hyperlink" Target="http://upload.wikimedia.org/wikipedia/commons/4/4e/Eniac.jpg" TargetMode="External"/><Relationship Id="rId40" Type="http://schemas.openxmlformats.org/officeDocument/2006/relationships/image" Target="../media/image23.jpeg"/><Relationship Id="rId5" Type="http://schemas.openxmlformats.org/officeDocument/2006/relationships/hyperlink" Target="http://en.wikipedia.org/wiki/File:Mechanical-Calculator.png" TargetMode="External"/><Relationship Id="rId15" Type="http://schemas.openxmlformats.org/officeDocument/2006/relationships/hyperlink" Target="http://upload.wikimedia.org/wikipedia/en/2/2c/Transistorer_(croped).jpg" TargetMode="External"/><Relationship Id="rId23" Type="http://schemas.openxmlformats.org/officeDocument/2006/relationships/hyperlink" Target="http://en.wikipedia.org/wiki/File:153056995_5ef8b01016_o.jpg" TargetMode="External"/><Relationship Id="rId28" Type="http://schemas.openxmlformats.org/officeDocument/2006/relationships/image" Target="../media/image17.jpeg"/><Relationship Id="rId36" Type="http://schemas.openxmlformats.org/officeDocument/2006/relationships/image" Target="../media/image21.jpeg"/><Relationship Id="rId10" Type="http://schemas.openxmlformats.org/officeDocument/2006/relationships/image" Target="../media/image7.jpeg"/><Relationship Id="rId19" Type="http://schemas.openxmlformats.org/officeDocument/2006/relationships/image" Target="../media/image12.jpeg"/><Relationship Id="rId31" Type="http://schemas.openxmlformats.org/officeDocument/2006/relationships/hyperlink" Target="http://images.google.com/imgres?imgurl=http://www.nemesisstyle.com/imgs/machintosh.jpg&amp;imgrefurl=http://www.nemesisstyle.com/technical.php?pagina=macosx&amp;usg=__UGu_qlq0cAZxR_z1LKt5hUaSNwE=&amp;h=100&amp;w=100&amp;sz=5&amp;hl=en&amp;start=5&amp;sig2=HSMGPpfHe_eSVlgOLyX4Mw&amp;um=1&amp;tbnid=HWzEnUUmBKaZcM:&amp;tbnh=82&amp;tbnw=82&amp;ei=-2SxScOeJqO1jAfS7f3lBQ&amp;prev=/images?q=machintosh&amp;hl=en&amp;rls=com.microsoft:en-US&amp;um=1" TargetMode="External"/><Relationship Id="rId4" Type="http://schemas.openxmlformats.org/officeDocument/2006/relationships/image" Target="../media/image3.png"/><Relationship Id="rId9" Type="http://schemas.openxmlformats.org/officeDocument/2006/relationships/image" Target="../media/image6.jpeg"/><Relationship Id="rId14" Type="http://schemas.openxmlformats.org/officeDocument/2006/relationships/image" Target="../media/image9.jpeg"/><Relationship Id="rId22" Type="http://schemas.openxmlformats.org/officeDocument/2006/relationships/image" Target="../media/image14.jpeg"/><Relationship Id="rId27" Type="http://schemas.openxmlformats.org/officeDocument/2006/relationships/hyperlink" Target="http://en.wikipedia.org/wiki/File:80486dx2-large.jpg" TargetMode="External"/><Relationship Id="rId30" Type="http://schemas.openxmlformats.org/officeDocument/2006/relationships/image" Target="../media/image18.jpeg"/><Relationship Id="rId35" Type="http://schemas.openxmlformats.org/officeDocument/2006/relationships/hyperlink" Target="http://blogs.wsj.com/biztech/2007/09/18/dont-move-to-vista-until-you-have-to/?mod=homeblogmod_businesstechnology"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06.png"/><Relationship Id="rId4" Type="http://schemas.openxmlformats.org/officeDocument/2006/relationships/image" Target="../media/image10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0.png"/><Relationship Id="rId2" Type="http://schemas.openxmlformats.org/officeDocument/2006/relationships/image" Target="../media/image107.png"/><Relationship Id="rId1" Type="http://schemas.openxmlformats.org/officeDocument/2006/relationships/slideLayout" Target="../slideLayouts/slideLayout6.xml"/><Relationship Id="rId6" Type="http://schemas.openxmlformats.org/officeDocument/2006/relationships/hyperlink" Target="http://fpga4u.epfl.ch/wiki/Image:Simulation.jpg" TargetMode="External"/><Relationship Id="rId5" Type="http://schemas.openxmlformats.org/officeDocument/2006/relationships/image" Target="../media/image109.jpeg"/><Relationship Id="rId4" Type="http://schemas.openxmlformats.org/officeDocument/2006/relationships/hyperlink" Target="http://www.asic-world.com/verilog/timing_ctrl1.html"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jpeg"/><Relationship Id="rId7" Type="http://schemas.openxmlformats.org/officeDocument/2006/relationships/image" Target="../media/image116.png"/><Relationship Id="rId2" Type="http://schemas.openxmlformats.org/officeDocument/2006/relationships/image" Target="../media/image111.jpeg"/><Relationship Id="rId1" Type="http://schemas.openxmlformats.org/officeDocument/2006/relationships/slideLayout" Target="../slideLayouts/slideLayout6.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png"/></Relationships>
</file>

<file path=ppt/slides/_rels/slide6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7.jpe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6.xml"/><Relationship Id="rId5" Type="http://schemas.openxmlformats.org/officeDocument/2006/relationships/image" Target="../media/image130.png"/><Relationship Id="rId4" Type="http://schemas.openxmlformats.org/officeDocument/2006/relationships/image" Target="../media/image129.png"/></Relationships>
</file>

<file path=ppt/slides/_rels/slide75.x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10058400" cy="2619368"/>
          </a:xfrm>
          <a:prstGeom prst="rect">
            <a:avLst/>
          </a:prstGeom>
          <a:solidFill>
            <a:srgbClr val="E0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71614" y="242862"/>
            <a:ext cx="2500330" cy="2062103"/>
          </a:xfrm>
          <a:prstGeom prst="rect">
            <a:avLst/>
          </a:prstGeom>
          <a:noFill/>
        </p:spPr>
        <p:txBody>
          <a:bodyPr wrap="square" rtlCol="0">
            <a:spAutoFit/>
          </a:bodyPr>
          <a:lstStyle/>
          <a:p>
            <a:r>
              <a:rPr lang="pt-PT" sz="3200" dirty="0" smtClean="0">
                <a:solidFill>
                  <a:schemeClr val="accent1"/>
                </a:solidFill>
                <a:latin typeface="GillSans" pitchFamily="34" charset="0"/>
              </a:rPr>
              <a:t>Projecto e </a:t>
            </a:r>
          </a:p>
          <a:p>
            <a:r>
              <a:rPr lang="pt-PT" sz="3200" dirty="0" smtClean="0">
                <a:solidFill>
                  <a:schemeClr val="accent1"/>
                </a:solidFill>
                <a:latin typeface="GillSans" pitchFamily="34" charset="0"/>
              </a:rPr>
              <a:t>Controlo em </a:t>
            </a:r>
          </a:p>
          <a:p>
            <a:r>
              <a:rPr lang="pt-PT" sz="3200" dirty="0" smtClean="0">
                <a:solidFill>
                  <a:schemeClr val="accent1"/>
                </a:solidFill>
                <a:latin typeface="GillSans" pitchFamily="34" charset="0"/>
              </a:rPr>
              <a:t>Lógica </a:t>
            </a:r>
          </a:p>
          <a:p>
            <a:r>
              <a:rPr lang="pt-PT" sz="3200" dirty="0" smtClean="0">
                <a:solidFill>
                  <a:schemeClr val="accent1"/>
                </a:solidFill>
                <a:latin typeface="GillSans" pitchFamily="34" charset="0"/>
              </a:rPr>
              <a:t>Digital</a:t>
            </a:r>
            <a:endParaRPr lang="en-US" sz="3200" dirty="0">
              <a:solidFill>
                <a:schemeClr val="accent1"/>
              </a:solidFill>
              <a:latin typeface="GillSans" pitchFamily="34" charset="0"/>
            </a:endParaRPr>
          </a:p>
        </p:txBody>
      </p:sp>
      <p:sp>
        <p:nvSpPr>
          <p:cNvPr id="6" name="TextBox 5"/>
          <p:cNvSpPr txBox="1"/>
          <p:nvPr/>
        </p:nvSpPr>
        <p:spPr>
          <a:xfrm>
            <a:off x="3498996" y="7171941"/>
            <a:ext cx="6289368" cy="584775"/>
          </a:xfrm>
          <a:prstGeom prst="rect">
            <a:avLst/>
          </a:prstGeom>
          <a:noFill/>
        </p:spPr>
        <p:txBody>
          <a:bodyPr wrap="square" rtlCol="0">
            <a:spAutoFit/>
          </a:bodyPr>
          <a:lstStyle/>
          <a:p>
            <a:r>
              <a:rPr lang="pt-PT" sz="3200" dirty="0" smtClean="0">
                <a:solidFill>
                  <a:schemeClr val="accent1"/>
                </a:solidFill>
                <a:latin typeface="GillSans" pitchFamily="34" charset="0"/>
              </a:rPr>
              <a:t>Programação de Lógica Digital…</a:t>
            </a:r>
            <a:endParaRPr lang="en-US" sz="3200" dirty="0">
              <a:solidFill>
                <a:schemeClr val="accent1"/>
              </a:solidFill>
              <a:latin typeface="GillSans" pitchFamily="34" charset="0"/>
            </a:endParaRPr>
          </a:p>
        </p:txBody>
      </p:sp>
      <p:sp>
        <p:nvSpPr>
          <p:cNvPr id="7" name="Slide Number Placeholder 6"/>
          <p:cNvSpPr>
            <a:spLocks noGrp="1"/>
          </p:cNvSpPr>
          <p:nvPr>
            <p:ph type="sldNum" sz="quarter" idx="12"/>
          </p:nvPr>
        </p:nvSpPr>
        <p:spPr/>
        <p:txBody>
          <a:bodyPr/>
          <a:lstStyle/>
          <a:p>
            <a:pPr>
              <a:defRPr/>
            </a:pPr>
            <a:fld id="{723913DB-50A4-495B-B640-09A683F05F1D}" type="slidenum">
              <a:rPr lang="en-US" smtClean="0"/>
              <a:pPr>
                <a:defRPr/>
              </a:pPr>
              <a:t>1</a:t>
            </a:fld>
            <a:endParaRPr lang="en-US" dirty="0"/>
          </a:p>
        </p:txBody>
      </p:sp>
      <p:sp>
        <p:nvSpPr>
          <p:cNvPr id="10" name="TextBox 9"/>
          <p:cNvSpPr txBox="1"/>
          <p:nvPr/>
        </p:nvSpPr>
        <p:spPr>
          <a:xfrm>
            <a:off x="414312" y="5514984"/>
            <a:ext cx="3970511" cy="147732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pt-PT" b="1" dirty="0" err="1" smtClean="0"/>
              <a:t>Refs</a:t>
            </a:r>
            <a:r>
              <a:rPr lang="pt-PT" b="1" dirty="0" smtClean="0"/>
              <a:t>:</a:t>
            </a:r>
          </a:p>
          <a:p>
            <a:r>
              <a:rPr lang="pt-PT" dirty="0" err="1" smtClean="0"/>
              <a:t>Cyclone</a:t>
            </a:r>
            <a:r>
              <a:rPr lang="pt-PT" dirty="0" smtClean="0"/>
              <a:t> II </a:t>
            </a:r>
            <a:r>
              <a:rPr lang="pt-PT" dirty="0" err="1" smtClean="0"/>
              <a:t>device</a:t>
            </a:r>
            <a:r>
              <a:rPr lang="pt-PT" dirty="0" smtClean="0"/>
              <a:t> </a:t>
            </a:r>
            <a:r>
              <a:rPr lang="pt-PT" dirty="0" err="1" smtClean="0"/>
              <a:t>Handbook</a:t>
            </a:r>
            <a:r>
              <a:rPr lang="pt-PT" dirty="0" smtClean="0"/>
              <a:t>, Altera </a:t>
            </a:r>
            <a:r>
              <a:rPr lang="pt-PT" dirty="0" err="1" smtClean="0"/>
              <a:t>corp</a:t>
            </a:r>
            <a:r>
              <a:rPr lang="pt-PT" dirty="0" smtClean="0"/>
              <a:t>.</a:t>
            </a:r>
          </a:p>
          <a:p>
            <a:r>
              <a:rPr lang="en-US" dirty="0" err="1" smtClean="0"/>
              <a:t>Quartus</a:t>
            </a:r>
            <a:r>
              <a:rPr lang="en-US" dirty="0" smtClean="0"/>
              <a:t> II Handbook , </a:t>
            </a:r>
            <a:r>
              <a:rPr lang="en-US" dirty="0" err="1" smtClean="0"/>
              <a:t>Altera</a:t>
            </a:r>
            <a:r>
              <a:rPr lang="en-US" dirty="0" smtClean="0"/>
              <a:t> corp.</a:t>
            </a:r>
          </a:p>
          <a:p>
            <a:r>
              <a:rPr lang="pt-PT" dirty="0" smtClean="0"/>
              <a:t>DE2 </a:t>
            </a:r>
            <a:r>
              <a:rPr lang="pt-PT" dirty="0" err="1" smtClean="0"/>
              <a:t>documentation</a:t>
            </a:r>
            <a:endParaRPr lang="pt-PT" dirty="0" smtClean="0"/>
          </a:p>
          <a:p>
            <a:r>
              <a:rPr lang="pt-PT" dirty="0" err="1" smtClean="0"/>
              <a:t>Verilog</a:t>
            </a:r>
            <a:r>
              <a:rPr lang="pt-PT" dirty="0" smtClean="0"/>
              <a:t> HDL, S. </a:t>
            </a:r>
            <a:r>
              <a:rPr lang="pt-PT" dirty="0" err="1" smtClean="0"/>
              <a:t>Palnitkar</a:t>
            </a:r>
            <a:r>
              <a:rPr lang="pt-PT" dirty="0" smtClean="0"/>
              <a:t>, </a:t>
            </a:r>
            <a:r>
              <a:rPr lang="pt-PT" dirty="0" err="1" smtClean="0"/>
              <a:t>Prentice</a:t>
            </a:r>
            <a:r>
              <a:rPr lang="pt-PT" dirty="0" smtClean="0"/>
              <a:t> Hall</a:t>
            </a:r>
            <a:endParaRPr lang="en-US" dirty="0"/>
          </a:p>
        </p:txBody>
      </p:sp>
      <p:sp>
        <p:nvSpPr>
          <p:cNvPr id="11" name="TextBox 10"/>
          <p:cNvSpPr txBox="1"/>
          <p:nvPr/>
        </p:nvSpPr>
        <p:spPr>
          <a:xfrm>
            <a:off x="5572128" y="2981320"/>
            <a:ext cx="3890984"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Arial" pitchFamily="34" charset="0"/>
              <a:buChar char="•"/>
            </a:pPr>
            <a:r>
              <a:rPr lang="pt-PT" dirty="0" smtClean="0">
                <a:latin typeface="+mn-lt"/>
              </a:rPr>
              <a:t>Introdução</a:t>
            </a:r>
          </a:p>
          <a:p>
            <a:pPr lvl="1">
              <a:buFont typeface="Arial" pitchFamily="34" charset="0"/>
              <a:buChar char="•"/>
            </a:pPr>
            <a:r>
              <a:rPr lang="pt-PT" dirty="0" smtClean="0">
                <a:latin typeface="+mn-lt"/>
              </a:rPr>
              <a:t>FPGAs</a:t>
            </a:r>
          </a:p>
          <a:p>
            <a:pPr lvl="1">
              <a:buFont typeface="Arial" pitchFamily="34" charset="0"/>
              <a:buChar char="•"/>
            </a:pPr>
            <a:r>
              <a:rPr lang="pt-PT" dirty="0" smtClean="0">
                <a:latin typeface="+mn-lt"/>
              </a:rPr>
              <a:t>Laboratório</a:t>
            </a:r>
          </a:p>
          <a:p>
            <a:pPr lvl="1">
              <a:buFont typeface="Arial" pitchFamily="34" charset="0"/>
              <a:buChar char="•"/>
            </a:pPr>
            <a:r>
              <a:rPr lang="pt-PT" dirty="0" err="1" smtClean="0">
                <a:latin typeface="+mn-lt"/>
              </a:rPr>
              <a:t>Verilog</a:t>
            </a:r>
            <a:endParaRPr lang="en-US" dirty="0" smtClean="0">
              <a:latin typeface="+mn-lt"/>
            </a:endParaRPr>
          </a:p>
          <a:p>
            <a:pPr lvl="1">
              <a:buFont typeface="Arial" pitchFamily="34" charset="0"/>
              <a:buChar char="•"/>
            </a:pPr>
            <a:r>
              <a:rPr lang="pt-PT" dirty="0" smtClean="0">
                <a:latin typeface="+mn-lt"/>
              </a:rPr>
              <a:t>Lógica combinatória</a:t>
            </a:r>
          </a:p>
          <a:p>
            <a:pPr lvl="1">
              <a:buFont typeface="Arial" pitchFamily="34" charset="0"/>
              <a:buChar char="•"/>
            </a:pPr>
            <a:r>
              <a:rPr lang="pt-PT" dirty="0" smtClean="0">
                <a:latin typeface="+mn-lt"/>
              </a:rPr>
              <a:t>Lógica sequencial</a:t>
            </a:r>
          </a:p>
          <a:p>
            <a:pPr>
              <a:buFont typeface="Arial" pitchFamily="34" charset="0"/>
              <a:buChar char="•"/>
            </a:pPr>
            <a:r>
              <a:rPr lang="pt-PT" dirty="0" smtClean="0">
                <a:latin typeface="+mn-lt"/>
              </a:rPr>
              <a:t>Máquinas estado</a:t>
            </a:r>
          </a:p>
          <a:p>
            <a:pPr>
              <a:buFont typeface="Arial" pitchFamily="34" charset="0"/>
              <a:buChar char="•"/>
            </a:pPr>
            <a:r>
              <a:rPr lang="pt-PT" dirty="0" err="1" smtClean="0">
                <a:latin typeface="+mn-lt"/>
              </a:rPr>
              <a:t>Advanced</a:t>
            </a:r>
            <a:r>
              <a:rPr lang="pt-PT" dirty="0" smtClean="0">
                <a:latin typeface="+mn-lt"/>
              </a:rPr>
              <a:t> </a:t>
            </a:r>
            <a:r>
              <a:rPr lang="pt-PT" dirty="0" err="1" smtClean="0">
                <a:latin typeface="+mn-lt"/>
              </a:rPr>
              <a:t>verilog</a:t>
            </a:r>
            <a:r>
              <a:rPr lang="pt-PT" dirty="0" smtClean="0">
                <a:latin typeface="+mn-lt"/>
              </a:rPr>
              <a:t> (</a:t>
            </a:r>
            <a:r>
              <a:rPr lang="pt-PT" dirty="0" err="1" smtClean="0">
                <a:latin typeface="+mn-lt"/>
              </a:rPr>
              <a:t>video</a:t>
            </a:r>
            <a:r>
              <a:rPr lang="pt-PT" dirty="0" smtClean="0">
                <a:latin typeface="+mn-lt"/>
              </a:rPr>
              <a:t>, etc.)</a:t>
            </a:r>
          </a:p>
        </p:txBody>
      </p:sp>
      <p:sp>
        <p:nvSpPr>
          <p:cNvPr id="12" name="TextBox 11"/>
          <p:cNvSpPr txBox="1"/>
          <p:nvPr/>
        </p:nvSpPr>
        <p:spPr>
          <a:xfrm>
            <a:off x="4938089" y="2034593"/>
            <a:ext cx="5120311" cy="584775"/>
          </a:xfrm>
          <a:prstGeom prst="rect">
            <a:avLst/>
          </a:prstGeom>
          <a:noFill/>
        </p:spPr>
        <p:txBody>
          <a:bodyPr wrap="none" rtlCol="0">
            <a:spAutoFit/>
          </a:bodyPr>
          <a:lstStyle/>
          <a:p>
            <a:pPr algn="r"/>
            <a:r>
              <a:rPr lang="pt-PT" sz="1600" dirty="0" err="1" smtClean="0">
                <a:latin typeface="Comic Sans MS" pitchFamily="66" charset="0"/>
              </a:rPr>
              <a:t>Inspired</a:t>
            </a:r>
            <a:r>
              <a:rPr lang="pt-PT" sz="1600" dirty="0" smtClean="0">
                <a:latin typeface="Comic Sans MS" pitchFamily="66" charset="0"/>
              </a:rPr>
              <a:t> </a:t>
            </a:r>
            <a:r>
              <a:rPr lang="pt-PT" sz="1600" dirty="0" err="1" smtClean="0">
                <a:latin typeface="Comic Sans MS" pitchFamily="66" charset="0"/>
              </a:rPr>
              <a:t>on</a:t>
            </a:r>
            <a:r>
              <a:rPr lang="pt-PT" sz="1600" dirty="0" smtClean="0">
                <a:latin typeface="Comic Sans MS" pitchFamily="66" charset="0"/>
              </a:rPr>
              <a:t> </a:t>
            </a:r>
            <a:r>
              <a:rPr lang="pt-PT" sz="1600" dirty="0" err="1" smtClean="0">
                <a:latin typeface="Comic Sans MS" pitchFamily="66" charset="0"/>
              </a:rPr>
              <a:t>course</a:t>
            </a:r>
            <a:r>
              <a:rPr lang="pt-PT" sz="1600" dirty="0" smtClean="0">
                <a:latin typeface="Comic Sans MS" pitchFamily="66" charset="0"/>
              </a:rPr>
              <a:t> 6.111 </a:t>
            </a:r>
            <a:r>
              <a:rPr lang="pt-PT" sz="1600" dirty="0" err="1" smtClean="0">
                <a:latin typeface="Comic Sans MS" pitchFamily="66" charset="0"/>
              </a:rPr>
              <a:t>from</a:t>
            </a:r>
            <a:r>
              <a:rPr lang="pt-PT" sz="1600" dirty="0" smtClean="0">
                <a:latin typeface="Comic Sans MS" pitchFamily="66" charset="0"/>
              </a:rPr>
              <a:t> MIT</a:t>
            </a:r>
          </a:p>
          <a:p>
            <a:pPr algn="r"/>
            <a:r>
              <a:rPr lang="pt-PT" sz="1600" dirty="0" smtClean="0">
                <a:latin typeface="Comic Sans MS" pitchFamily="66" charset="0"/>
              </a:rPr>
              <a:t>Some </a:t>
            </a:r>
            <a:r>
              <a:rPr lang="pt-PT" sz="1600" dirty="0" err="1" smtClean="0">
                <a:latin typeface="Comic Sans MS" pitchFamily="66" charset="0"/>
              </a:rPr>
              <a:t>support</a:t>
            </a:r>
            <a:r>
              <a:rPr lang="pt-PT" sz="1600" dirty="0" smtClean="0">
                <a:latin typeface="Comic Sans MS" pitchFamily="66" charset="0"/>
              </a:rPr>
              <a:t> material </a:t>
            </a:r>
            <a:r>
              <a:rPr lang="pt-PT" sz="1600" dirty="0" err="1" smtClean="0">
                <a:latin typeface="Comic Sans MS" pitchFamily="66" charset="0"/>
              </a:rPr>
              <a:t>taken</a:t>
            </a:r>
            <a:r>
              <a:rPr lang="pt-PT" sz="1600" dirty="0" smtClean="0">
                <a:latin typeface="Comic Sans MS" pitchFamily="66" charset="0"/>
              </a:rPr>
              <a:t> </a:t>
            </a:r>
            <a:r>
              <a:rPr lang="pt-PT" sz="1600" dirty="0" err="1" smtClean="0">
                <a:latin typeface="Comic Sans MS" pitchFamily="66" charset="0"/>
              </a:rPr>
              <a:t>from</a:t>
            </a:r>
            <a:r>
              <a:rPr lang="pt-PT" sz="1600" dirty="0" smtClean="0">
                <a:latin typeface="Comic Sans MS" pitchFamily="66" charset="0"/>
              </a:rPr>
              <a:t> 6.111 (</a:t>
            </a:r>
            <a:r>
              <a:rPr lang="pt-PT" sz="1600" dirty="0" err="1" smtClean="0">
                <a:latin typeface="Comic Sans MS" pitchFamily="66" charset="0"/>
              </a:rPr>
              <a:t>thank</a:t>
            </a:r>
            <a:r>
              <a:rPr lang="pt-PT" sz="1600" dirty="0" smtClean="0">
                <a:latin typeface="Comic Sans MS" pitchFamily="66" charset="0"/>
              </a:rPr>
              <a:t> </a:t>
            </a:r>
            <a:r>
              <a:rPr lang="pt-PT" sz="1600" dirty="0" err="1" smtClean="0">
                <a:latin typeface="Comic Sans MS" pitchFamily="66" charset="0"/>
              </a:rPr>
              <a:t>you</a:t>
            </a:r>
            <a:r>
              <a:rPr lang="pt-PT" sz="1600" dirty="0" smtClean="0">
                <a:latin typeface="Comic Sans MS" pitchFamily="66" charset="0"/>
              </a:rPr>
              <a:t>)</a:t>
            </a:r>
            <a:endParaRPr lang="en-US" sz="1600" dirty="0">
              <a:latin typeface="Comic Sans MS" pitchFamily="66" charset="0"/>
            </a:endParaRPr>
          </a:p>
        </p:txBody>
      </p:sp>
      <p:pic>
        <p:nvPicPr>
          <p:cNvPr id="13" name="Picture 12" descr="Logo_IST_color.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14312" y="357168"/>
            <a:ext cx="904880" cy="18486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1000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bg2"/>
                                            </p:clrVal>
                                          </p:val>
                                        </p:tav>
                                        <p:tav tm="50000">
                                          <p:val>
                                            <p:clrVal>
                                              <a:srgbClr val="70859C"/>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Hardware</a:t>
            </a:r>
            <a:endParaRPr lang="en-US" dirty="0"/>
          </a:p>
        </p:txBody>
      </p:sp>
      <p:pic>
        <p:nvPicPr>
          <p:cNvPr id="317442" name="Picture 2"/>
          <p:cNvPicPr>
            <a:picLocks noChangeAspect="1" noChangeArrowheads="1"/>
          </p:cNvPicPr>
          <p:nvPr/>
        </p:nvPicPr>
        <p:blipFill>
          <a:blip r:embed="rId2"/>
          <a:srcRect/>
          <a:stretch>
            <a:fillRect/>
          </a:stretch>
        </p:blipFill>
        <p:spPr bwMode="auto">
          <a:xfrm>
            <a:off x="0" y="1341971"/>
            <a:ext cx="10058400" cy="5088457"/>
          </a:xfrm>
          <a:prstGeom prst="rect">
            <a:avLst/>
          </a:prstGeom>
          <a:noFill/>
          <a:ln w="9525">
            <a:noFill/>
            <a:miter lim="800000"/>
            <a:headEnd/>
            <a:tailEnd/>
          </a:ln>
          <a:effectLst/>
        </p:spPr>
      </p:pic>
      <p:grpSp>
        <p:nvGrpSpPr>
          <p:cNvPr id="11" name="Group 10"/>
          <p:cNvGrpSpPr/>
          <p:nvPr/>
        </p:nvGrpSpPr>
        <p:grpSpPr>
          <a:xfrm>
            <a:off x="171416" y="898683"/>
            <a:ext cx="9886984" cy="6000792"/>
            <a:chOff x="171416" y="885804"/>
            <a:chExt cx="9886984" cy="6000792"/>
          </a:xfrm>
        </p:grpSpPr>
        <p:sp>
          <p:nvSpPr>
            <p:cNvPr id="7" name="Rectangle 6"/>
            <p:cNvSpPr/>
            <p:nvPr/>
          </p:nvSpPr>
          <p:spPr>
            <a:xfrm>
              <a:off x="385730" y="885804"/>
              <a:ext cx="9429816" cy="128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1416" y="1038204"/>
              <a:ext cx="2571768" cy="527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72406" y="1190604"/>
              <a:ext cx="2385994" cy="505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2930" y="6029340"/>
              <a:ext cx="890117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2886060" y="4957770"/>
            <a:ext cx="2143140" cy="428628"/>
          </a:xfrm>
          <a:prstGeom prst="rect">
            <a:avLst/>
          </a:prstGeom>
          <a:solidFill>
            <a:srgbClr val="FF0000">
              <a:alpha val="14118"/>
            </a:srgbClr>
          </a:solidFill>
          <a:ln w="38100">
            <a:solidFill>
              <a:srgbClr val="FF0000"/>
            </a:solidFill>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8498672" y="66949"/>
            <a:ext cx="1531188" cy="461665"/>
          </a:xfrm>
          <a:prstGeom prst="rect">
            <a:avLst/>
          </a:prstGeom>
          <a:noFill/>
        </p:spPr>
        <p:txBody>
          <a:bodyPr wrap="none" rtlCol="0">
            <a:spAutoFit/>
          </a:bodyPr>
          <a:lstStyle/>
          <a:p>
            <a:r>
              <a:rPr lang="pt-PT" sz="2400" spc="50" dirty="0" err="1" smtClean="0">
                <a:ln w="12700" cmpd="sng">
                  <a:solidFill>
                    <a:srgbClr val="C00000"/>
                  </a:solidFill>
                  <a:prstDash val="solid"/>
                </a:ln>
                <a:solidFill>
                  <a:srgbClr val="FF0000"/>
                </a:solidFill>
                <a:effectLst>
                  <a:glow rad="53100">
                    <a:srgbClr val="FF0000">
                      <a:alpha val="30000"/>
                    </a:srgbClr>
                  </a:glow>
                </a:effectLst>
                <a:latin typeface="7 Segment" pitchFamily="2" charset="2"/>
              </a:rPr>
              <a:t>OLaMunDO</a:t>
            </a:r>
            <a:endParaRPr lang="pt-PT" sz="2400" spc="50" dirty="0" smtClean="0">
              <a:ln w="12700" cmpd="sng">
                <a:solidFill>
                  <a:srgbClr val="C00000"/>
                </a:solidFill>
                <a:prstDash val="solid"/>
              </a:ln>
              <a:solidFill>
                <a:srgbClr val="FF0000"/>
              </a:solidFill>
              <a:effectLst>
                <a:glow rad="53100">
                  <a:srgbClr val="FF0000">
                    <a:alpha val="30000"/>
                  </a:srgbClr>
                </a:glow>
              </a:effectLst>
              <a:latin typeface="7 Segment" pitchFamily="2" charset="2"/>
            </a:endParaRPr>
          </a:p>
        </p:txBody>
      </p:sp>
      <p:sp>
        <p:nvSpPr>
          <p:cNvPr id="13" name="Slide Number Placeholder 12"/>
          <p:cNvSpPr>
            <a:spLocks noGrp="1"/>
          </p:cNvSpPr>
          <p:nvPr>
            <p:ph type="sldNum" sz="quarter" idx="12"/>
          </p:nvPr>
        </p:nvSpPr>
        <p:spPr/>
        <p:txBody>
          <a:bodyPr/>
          <a:lstStyle/>
          <a:p>
            <a:pPr>
              <a:defRPr/>
            </a:pPr>
            <a:fld id="{678E5750-B3F9-4B43-8111-7AA5AC0268DA}"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iterate type="lt">
                                    <p:tmPct val="0"/>
                                  </p:iterate>
                                  <p:childTnLst>
                                    <p:animEffect transition="out" filter="wheel(1)">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Hardware</a:t>
            </a:r>
            <a:endParaRPr lang="en-US" dirty="0"/>
          </a:p>
        </p:txBody>
      </p:sp>
      <p:sp>
        <p:nvSpPr>
          <p:cNvPr id="3" name="TextBox 2"/>
          <p:cNvSpPr txBox="1"/>
          <p:nvPr/>
        </p:nvSpPr>
        <p:spPr>
          <a:xfrm>
            <a:off x="3957630" y="587910"/>
            <a:ext cx="2159630" cy="369332"/>
          </a:xfrm>
          <a:prstGeom prst="rect">
            <a:avLst/>
          </a:prstGeom>
          <a:noFill/>
        </p:spPr>
        <p:txBody>
          <a:bodyPr wrap="none" rtlCol="0">
            <a:spAutoFit/>
          </a:bodyPr>
          <a:lstStyle/>
          <a:p>
            <a:r>
              <a:rPr lang="en-US" dirty="0" smtClean="0"/>
              <a:t>DE2_Pin_Table.pdf</a:t>
            </a:r>
            <a:endParaRPr lang="en-US" dirty="0"/>
          </a:p>
        </p:txBody>
      </p:sp>
      <p:pic>
        <p:nvPicPr>
          <p:cNvPr id="318466" name="Picture 2"/>
          <p:cNvPicPr>
            <a:picLocks noChangeAspect="1" noChangeArrowheads="1"/>
          </p:cNvPicPr>
          <p:nvPr/>
        </p:nvPicPr>
        <p:blipFill>
          <a:blip r:embed="rId2" cstate="screen"/>
          <a:srcRect/>
          <a:stretch>
            <a:fillRect/>
          </a:stretch>
        </p:blipFill>
        <p:spPr bwMode="auto">
          <a:xfrm>
            <a:off x="1775334" y="1028680"/>
            <a:ext cx="6507731" cy="3643338"/>
          </a:xfrm>
          <a:prstGeom prst="rect">
            <a:avLst/>
          </a:prstGeom>
          <a:noFill/>
          <a:ln w="9525">
            <a:noFill/>
            <a:miter lim="800000"/>
            <a:headEnd/>
            <a:tailEnd/>
          </a:ln>
          <a:effectLst/>
        </p:spPr>
      </p:pic>
      <p:pic>
        <p:nvPicPr>
          <p:cNvPr id="318467" name="Picture 3"/>
          <p:cNvPicPr>
            <a:picLocks noChangeAspect="1" noChangeArrowheads="1"/>
          </p:cNvPicPr>
          <p:nvPr/>
        </p:nvPicPr>
        <p:blipFill>
          <a:blip r:embed="rId3" cstate="screen"/>
          <a:srcRect/>
          <a:stretch>
            <a:fillRect/>
          </a:stretch>
        </p:blipFill>
        <p:spPr bwMode="auto">
          <a:xfrm>
            <a:off x="242854" y="885804"/>
            <a:ext cx="1907283" cy="3240000"/>
          </a:xfrm>
          <a:prstGeom prst="rect">
            <a:avLst/>
          </a:prstGeom>
          <a:noFill/>
          <a:ln w="9525">
            <a:noFill/>
            <a:miter lim="800000"/>
            <a:headEnd/>
            <a:tailEnd/>
          </a:ln>
          <a:effectLst/>
        </p:spPr>
      </p:pic>
      <p:pic>
        <p:nvPicPr>
          <p:cNvPr id="318468" name="Picture 4"/>
          <p:cNvPicPr>
            <a:picLocks noChangeAspect="1" noChangeArrowheads="1"/>
          </p:cNvPicPr>
          <p:nvPr/>
        </p:nvPicPr>
        <p:blipFill>
          <a:blip r:embed="rId4" cstate="screen"/>
          <a:srcRect/>
          <a:stretch>
            <a:fillRect/>
          </a:stretch>
        </p:blipFill>
        <p:spPr bwMode="auto">
          <a:xfrm>
            <a:off x="2609465" y="885804"/>
            <a:ext cx="1854289" cy="3240000"/>
          </a:xfrm>
          <a:prstGeom prst="rect">
            <a:avLst/>
          </a:prstGeom>
          <a:noFill/>
          <a:ln w="9525">
            <a:noFill/>
            <a:miter lim="800000"/>
            <a:headEnd/>
            <a:tailEnd/>
          </a:ln>
          <a:effectLst/>
        </p:spPr>
      </p:pic>
      <p:pic>
        <p:nvPicPr>
          <p:cNvPr id="318469" name="Picture 5"/>
          <p:cNvPicPr>
            <a:picLocks noChangeAspect="1" noChangeArrowheads="1"/>
          </p:cNvPicPr>
          <p:nvPr/>
        </p:nvPicPr>
        <p:blipFill>
          <a:blip r:embed="rId5" cstate="screen"/>
          <a:srcRect/>
          <a:stretch>
            <a:fillRect/>
          </a:stretch>
        </p:blipFill>
        <p:spPr bwMode="auto">
          <a:xfrm>
            <a:off x="4923082" y="885804"/>
            <a:ext cx="1932807" cy="3240000"/>
          </a:xfrm>
          <a:prstGeom prst="rect">
            <a:avLst/>
          </a:prstGeom>
          <a:noFill/>
          <a:ln w="9525">
            <a:noFill/>
            <a:miter lim="800000"/>
            <a:headEnd/>
            <a:tailEnd/>
          </a:ln>
          <a:effectLst/>
        </p:spPr>
      </p:pic>
      <p:pic>
        <p:nvPicPr>
          <p:cNvPr id="318470" name="Picture 6"/>
          <p:cNvPicPr>
            <a:picLocks noChangeAspect="1" noChangeArrowheads="1"/>
          </p:cNvPicPr>
          <p:nvPr/>
        </p:nvPicPr>
        <p:blipFill>
          <a:blip r:embed="rId6" cstate="screen"/>
          <a:srcRect/>
          <a:stretch>
            <a:fillRect/>
          </a:stretch>
        </p:blipFill>
        <p:spPr bwMode="auto">
          <a:xfrm>
            <a:off x="7315216" y="885804"/>
            <a:ext cx="1888338" cy="3240000"/>
          </a:xfrm>
          <a:prstGeom prst="rect">
            <a:avLst/>
          </a:prstGeom>
          <a:noFill/>
          <a:ln w="9525">
            <a:noFill/>
            <a:miter lim="800000"/>
            <a:headEnd/>
            <a:tailEnd/>
          </a:ln>
          <a:effectLst/>
        </p:spPr>
      </p:pic>
      <p:pic>
        <p:nvPicPr>
          <p:cNvPr id="318471" name="Picture 7"/>
          <p:cNvPicPr>
            <a:picLocks noChangeAspect="1" noChangeArrowheads="1"/>
          </p:cNvPicPr>
          <p:nvPr/>
        </p:nvPicPr>
        <p:blipFill>
          <a:blip r:embed="rId7" cstate="screen"/>
          <a:srcRect/>
          <a:stretch>
            <a:fillRect/>
          </a:stretch>
        </p:blipFill>
        <p:spPr bwMode="auto">
          <a:xfrm>
            <a:off x="242854" y="4386266"/>
            <a:ext cx="1886836" cy="3240000"/>
          </a:xfrm>
          <a:prstGeom prst="rect">
            <a:avLst/>
          </a:prstGeom>
          <a:noFill/>
          <a:ln w="9525">
            <a:noFill/>
            <a:miter lim="800000"/>
            <a:headEnd/>
            <a:tailEnd/>
          </a:ln>
          <a:effectLst/>
        </p:spPr>
      </p:pic>
      <p:pic>
        <p:nvPicPr>
          <p:cNvPr id="318472" name="Picture 8"/>
          <p:cNvPicPr>
            <a:picLocks noChangeAspect="1" noChangeArrowheads="1"/>
          </p:cNvPicPr>
          <p:nvPr/>
        </p:nvPicPr>
        <p:blipFill>
          <a:blip r:embed="rId8" cstate="screen"/>
          <a:srcRect/>
          <a:stretch>
            <a:fillRect/>
          </a:stretch>
        </p:blipFill>
        <p:spPr bwMode="auto">
          <a:xfrm>
            <a:off x="2609465" y="4360976"/>
            <a:ext cx="1875790" cy="3240000"/>
          </a:xfrm>
          <a:prstGeom prst="rect">
            <a:avLst/>
          </a:prstGeom>
          <a:noFill/>
          <a:ln w="9525">
            <a:noFill/>
            <a:miter lim="800000"/>
            <a:headEnd/>
            <a:tailEnd/>
          </a:ln>
          <a:effectLst/>
        </p:spPr>
      </p:pic>
      <p:pic>
        <p:nvPicPr>
          <p:cNvPr id="318473" name="Picture 9"/>
          <p:cNvPicPr>
            <a:picLocks noChangeAspect="1" noChangeArrowheads="1"/>
          </p:cNvPicPr>
          <p:nvPr/>
        </p:nvPicPr>
        <p:blipFill>
          <a:blip r:embed="rId9" cstate="screen"/>
          <a:srcRect/>
          <a:stretch>
            <a:fillRect/>
          </a:stretch>
        </p:blipFill>
        <p:spPr bwMode="auto">
          <a:xfrm>
            <a:off x="4923082" y="4360976"/>
            <a:ext cx="1953878" cy="3240000"/>
          </a:xfrm>
          <a:prstGeom prst="rect">
            <a:avLst/>
          </a:prstGeom>
          <a:noFill/>
          <a:ln w="9525">
            <a:noFill/>
            <a:miter lim="800000"/>
            <a:headEnd/>
            <a:tailEnd/>
          </a:ln>
          <a:effectLst/>
        </p:spPr>
      </p:pic>
      <p:sp>
        <p:nvSpPr>
          <p:cNvPr id="12" name="TextBox 11"/>
          <p:cNvSpPr txBox="1"/>
          <p:nvPr/>
        </p:nvSpPr>
        <p:spPr>
          <a:xfrm>
            <a:off x="8498672" y="66949"/>
            <a:ext cx="1531188" cy="461665"/>
          </a:xfrm>
          <a:prstGeom prst="rect">
            <a:avLst/>
          </a:prstGeom>
          <a:noFill/>
        </p:spPr>
        <p:txBody>
          <a:bodyPr wrap="none" rtlCol="0">
            <a:spAutoFit/>
          </a:bodyPr>
          <a:lstStyle/>
          <a:p>
            <a:r>
              <a:rPr lang="pt-PT" sz="2400" spc="50" dirty="0" err="1" smtClean="0">
                <a:ln w="12700" cmpd="sng">
                  <a:solidFill>
                    <a:srgbClr val="C00000"/>
                  </a:solidFill>
                  <a:prstDash val="solid"/>
                </a:ln>
                <a:solidFill>
                  <a:srgbClr val="FF0000"/>
                </a:solidFill>
                <a:effectLst>
                  <a:glow rad="53100">
                    <a:srgbClr val="FF0000">
                      <a:alpha val="30000"/>
                    </a:srgbClr>
                  </a:glow>
                </a:effectLst>
                <a:latin typeface="7 Segment" pitchFamily="2" charset="2"/>
              </a:rPr>
              <a:t>OLaMunDO</a:t>
            </a:r>
            <a:endParaRPr lang="pt-PT" sz="2400" spc="50" dirty="0" smtClean="0">
              <a:ln w="12700" cmpd="sng">
                <a:solidFill>
                  <a:srgbClr val="C00000"/>
                </a:solidFill>
                <a:prstDash val="solid"/>
              </a:ln>
              <a:solidFill>
                <a:srgbClr val="FF0000"/>
              </a:solidFill>
              <a:effectLst>
                <a:glow rad="53100">
                  <a:srgbClr val="FF0000">
                    <a:alpha val="30000"/>
                  </a:srgbClr>
                </a:glow>
              </a:effectLst>
              <a:latin typeface="7 Segment" pitchFamily="2" charset="2"/>
            </a:endParaRPr>
          </a:p>
        </p:txBody>
      </p:sp>
      <p:sp>
        <p:nvSpPr>
          <p:cNvPr id="13" name="Slide Number Placeholder 12"/>
          <p:cNvSpPr>
            <a:spLocks noGrp="1"/>
          </p:cNvSpPr>
          <p:nvPr>
            <p:ph type="sldNum" sz="quarter" idx="12"/>
          </p:nvPr>
        </p:nvSpPr>
        <p:spPr/>
        <p:txBody>
          <a:bodyPr/>
          <a:lstStyle/>
          <a:p>
            <a:pPr>
              <a:defRPr/>
            </a:pPr>
            <a:fld id="{678E5750-B3F9-4B43-8111-7AA5AC0268DA}"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8" fill="hold" nodeType="clickEffect">
                                  <p:stCondLst>
                                    <p:cond delay="0"/>
                                  </p:stCondLst>
                                  <p:childTnLst>
                                    <p:animEffect transition="out" filter="slide(fromLeft)">
                                      <p:cBhvr>
                                        <p:cTn id="6" dur="500"/>
                                        <p:tgtEl>
                                          <p:spTgt spid="318466"/>
                                        </p:tgtEl>
                                      </p:cBhvr>
                                    </p:animEffect>
                                    <p:set>
                                      <p:cBhvr>
                                        <p:cTn id="7" dur="1" fill="hold">
                                          <p:stCondLst>
                                            <p:cond delay="499"/>
                                          </p:stCondLst>
                                        </p:cTn>
                                        <p:tgtEl>
                                          <p:spTgt spid="318466"/>
                                        </p:tgtEl>
                                        <p:attrNameLst>
                                          <p:attrName>style.visibility</p:attrName>
                                        </p:attrNameLst>
                                      </p:cBhvr>
                                      <p:to>
                                        <p:strVal val="hidden"/>
                                      </p:to>
                                    </p:se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18467"/>
                                        </p:tgtEl>
                                        <p:attrNameLst>
                                          <p:attrName>style.visibility</p:attrName>
                                        </p:attrNameLst>
                                      </p:cBhvr>
                                      <p:to>
                                        <p:strVal val="visible"/>
                                      </p:to>
                                    </p:set>
                                    <p:animEffect transition="in" filter="slide(fromLeft)">
                                      <p:cBhvr>
                                        <p:cTn id="11" dur="500"/>
                                        <p:tgtEl>
                                          <p:spTgt spid="31846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318468"/>
                                        </p:tgtEl>
                                        <p:attrNameLst>
                                          <p:attrName>style.visibility</p:attrName>
                                        </p:attrNameLst>
                                      </p:cBhvr>
                                      <p:to>
                                        <p:strVal val="visible"/>
                                      </p:to>
                                    </p:set>
                                    <p:animEffect transition="in" filter="slide(fromLeft)">
                                      <p:cBhvr>
                                        <p:cTn id="16" dur="500"/>
                                        <p:tgtEl>
                                          <p:spTgt spid="31846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18469"/>
                                        </p:tgtEl>
                                        <p:attrNameLst>
                                          <p:attrName>style.visibility</p:attrName>
                                        </p:attrNameLst>
                                      </p:cBhvr>
                                      <p:to>
                                        <p:strVal val="visible"/>
                                      </p:to>
                                    </p:set>
                                    <p:animEffect transition="in" filter="slide(fromLeft)">
                                      <p:cBhvr>
                                        <p:cTn id="20" dur="500"/>
                                        <p:tgtEl>
                                          <p:spTgt spid="318469"/>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318470"/>
                                        </p:tgtEl>
                                        <p:attrNameLst>
                                          <p:attrName>style.visibility</p:attrName>
                                        </p:attrNameLst>
                                      </p:cBhvr>
                                      <p:to>
                                        <p:strVal val="visible"/>
                                      </p:to>
                                    </p:set>
                                    <p:animEffect transition="in" filter="slide(fromLeft)">
                                      <p:cBhvr>
                                        <p:cTn id="24" dur="500"/>
                                        <p:tgtEl>
                                          <p:spTgt spid="318470"/>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318471"/>
                                        </p:tgtEl>
                                        <p:attrNameLst>
                                          <p:attrName>style.visibility</p:attrName>
                                        </p:attrNameLst>
                                      </p:cBhvr>
                                      <p:to>
                                        <p:strVal val="visible"/>
                                      </p:to>
                                    </p:set>
                                    <p:animEffect transition="in" filter="slide(fromLeft)">
                                      <p:cBhvr>
                                        <p:cTn id="28" dur="500"/>
                                        <p:tgtEl>
                                          <p:spTgt spid="318471"/>
                                        </p:tgtEl>
                                      </p:cBhvr>
                                    </p:animEffect>
                                  </p:childTnLst>
                                </p:cTn>
                              </p:par>
                            </p:childTnLst>
                          </p:cTn>
                        </p:par>
                        <p:par>
                          <p:cTn id="29" fill="hold">
                            <p:stCondLst>
                              <p:cond delay="2000"/>
                            </p:stCondLst>
                            <p:childTnLst>
                              <p:par>
                                <p:cTn id="30" presetID="12" presetClass="entr" presetSubtype="8" fill="hold" nodeType="afterEffect">
                                  <p:stCondLst>
                                    <p:cond delay="0"/>
                                  </p:stCondLst>
                                  <p:childTnLst>
                                    <p:set>
                                      <p:cBhvr>
                                        <p:cTn id="31" dur="1" fill="hold">
                                          <p:stCondLst>
                                            <p:cond delay="0"/>
                                          </p:stCondLst>
                                        </p:cTn>
                                        <p:tgtEl>
                                          <p:spTgt spid="318472"/>
                                        </p:tgtEl>
                                        <p:attrNameLst>
                                          <p:attrName>style.visibility</p:attrName>
                                        </p:attrNameLst>
                                      </p:cBhvr>
                                      <p:to>
                                        <p:strVal val="visible"/>
                                      </p:to>
                                    </p:set>
                                    <p:animEffect transition="in" filter="slide(fromLeft)">
                                      <p:cBhvr>
                                        <p:cTn id="32" dur="500"/>
                                        <p:tgtEl>
                                          <p:spTgt spid="318472"/>
                                        </p:tgtEl>
                                      </p:cBhvr>
                                    </p:animEffect>
                                  </p:childTnLst>
                                </p:cTn>
                              </p:par>
                            </p:childTnLst>
                          </p:cTn>
                        </p:par>
                        <p:par>
                          <p:cTn id="33" fill="hold">
                            <p:stCondLst>
                              <p:cond delay="2500"/>
                            </p:stCondLst>
                            <p:childTnLst>
                              <p:par>
                                <p:cTn id="34" presetID="12" presetClass="entr" presetSubtype="8" fill="hold" nodeType="afterEffect">
                                  <p:stCondLst>
                                    <p:cond delay="0"/>
                                  </p:stCondLst>
                                  <p:childTnLst>
                                    <p:set>
                                      <p:cBhvr>
                                        <p:cTn id="35" dur="1" fill="hold">
                                          <p:stCondLst>
                                            <p:cond delay="0"/>
                                          </p:stCondLst>
                                        </p:cTn>
                                        <p:tgtEl>
                                          <p:spTgt spid="318473"/>
                                        </p:tgtEl>
                                        <p:attrNameLst>
                                          <p:attrName>style.visibility</p:attrName>
                                        </p:attrNameLst>
                                      </p:cBhvr>
                                      <p:to>
                                        <p:strVal val="visible"/>
                                      </p:to>
                                    </p:set>
                                    <p:animEffect transition="in" filter="slide(fromLeft)">
                                      <p:cBhvr>
                                        <p:cTn id="36" dur="500"/>
                                        <p:tgtEl>
                                          <p:spTgt spid="318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777415" y="957242"/>
            <a:ext cx="6252182" cy="492922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678E5750-B3F9-4B43-8111-7AA5AC0268DA}"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Software</a:t>
            </a:r>
            <a:endParaRPr lang="en-US" dirty="0"/>
          </a:p>
        </p:txBody>
      </p:sp>
      <p:pic>
        <p:nvPicPr>
          <p:cNvPr id="319490" name="Picture 2" descr="Quartus II Web Edition Software"/>
          <p:cNvPicPr>
            <a:picLocks noChangeAspect="1" noChangeArrowheads="1"/>
          </p:cNvPicPr>
          <p:nvPr/>
        </p:nvPicPr>
        <p:blipFill>
          <a:blip r:embed="rId2"/>
          <a:srcRect/>
          <a:stretch>
            <a:fillRect/>
          </a:stretch>
        </p:blipFill>
        <p:spPr bwMode="auto">
          <a:xfrm>
            <a:off x="295241" y="671490"/>
            <a:ext cx="1409700" cy="1123950"/>
          </a:xfrm>
          <a:prstGeom prst="rect">
            <a:avLst/>
          </a:prstGeom>
          <a:noFill/>
        </p:spPr>
      </p:pic>
      <p:pic>
        <p:nvPicPr>
          <p:cNvPr id="319492" name="Picture 4" descr="Altera">
            <a:hlinkClick r:id="rId3"/>
          </p:cNvPr>
          <p:cNvPicPr>
            <a:picLocks noChangeAspect="1" noChangeArrowheads="1"/>
          </p:cNvPicPr>
          <p:nvPr/>
        </p:nvPicPr>
        <p:blipFill>
          <a:blip r:embed="rId4"/>
          <a:srcRect/>
          <a:stretch>
            <a:fillRect/>
          </a:stretch>
        </p:blipFill>
        <p:spPr bwMode="auto">
          <a:xfrm>
            <a:off x="242854" y="242862"/>
            <a:ext cx="1514475" cy="333376"/>
          </a:xfrm>
          <a:prstGeom prst="rect">
            <a:avLst/>
          </a:prstGeom>
          <a:noFill/>
        </p:spPr>
      </p:pic>
      <p:pic>
        <p:nvPicPr>
          <p:cNvPr id="1027" name="Picture 3"/>
          <p:cNvPicPr>
            <a:picLocks noChangeAspect="1" noChangeArrowheads="1"/>
          </p:cNvPicPr>
          <p:nvPr/>
        </p:nvPicPr>
        <p:blipFill>
          <a:blip r:embed="rId5"/>
          <a:srcRect/>
          <a:stretch>
            <a:fillRect/>
          </a:stretch>
        </p:blipFill>
        <p:spPr bwMode="auto">
          <a:xfrm>
            <a:off x="1993085" y="1327848"/>
            <a:ext cx="6072230" cy="5116704"/>
          </a:xfrm>
          <a:prstGeom prst="rect">
            <a:avLst/>
          </a:prstGeom>
          <a:noFill/>
          <a:ln w="9525">
            <a:noFill/>
            <a:miter lim="800000"/>
            <a:headEnd/>
            <a:tailEnd/>
          </a:ln>
          <a:effectLst/>
        </p:spPr>
      </p:pic>
      <p:sp>
        <p:nvSpPr>
          <p:cNvPr id="7" name="Line Callout 2 6"/>
          <p:cNvSpPr/>
          <p:nvPr/>
        </p:nvSpPr>
        <p:spPr>
          <a:xfrm rot="10800000">
            <a:off x="3301436" y="2126755"/>
            <a:ext cx="4786346" cy="2928958"/>
          </a:xfrm>
          <a:prstGeom prst="borderCallout2">
            <a:avLst>
              <a:gd name="adj1" fmla="val 18750"/>
              <a:gd name="adj2" fmla="val -383"/>
              <a:gd name="adj3" fmla="val 42730"/>
              <a:gd name="adj4" fmla="val -6422"/>
              <a:gd name="adj5" fmla="val 42369"/>
              <a:gd name="adj6" fmla="val -36977"/>
            </a:avLst>
          </a:prstGeom>
          <a:solidFill>
            <a:srgbClr val="FFC000">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2 7"/>
          <p:cNvSpPr/>
          <p:nvPr/>
        </p:nvSpPr>
        <p:spPr>
          <a:xfrm>
            <a:off x="2028804" y="2171688"/>
            <a:ext cx="1214446" cy="2857520"/>
          </a:xfrm>
          <a:prstGeom prst="borderCallout2">
            <a:avLst>
              <a:gd name="adj1" fmla="val 50750"/>
              <a:gd name="adj2" fmla="val -1474"/>
              <a:gd name="adj3" fmla="val 26035"/>
              <a:gd name="adj4" fmla="val -44615"/>
              <a:gd name="adj5" fmla="val 26138"/>
              <a:gd name="adj6" fmla="val -147190"/>
            </a:avLst>
          </a:prstGeom>
          <a:solidFill>
            <a:srgbClr val="77933C">
              <a:alpha val="4902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2 8"/>
          <p:cNvSpPr/>
          <p:nvPr/>
        </p:nvSpPr>
        <p:spPr>
          <a:xfrm rot="10800000">
            <a:off x="2028804" y="5100646"/>
            <a:ext cx="6072230" cy="1357322"/>
          </a:xfrm>
          <a:prstGeom prst="borderCallout2">
            <a:avLst>
              <a:gd name="adj1" fmla="val 18750"/>
              <a:gd name="adj2" fmla="val -383"/>
              <a:gd name="adj3" fmla="val 42730"/>
              <a:gd name="adj4" fmla="val -6422"/>
              <a:gd name="adj5" fmla="val 42368"/>
              <a:gd name="adj6" fmla="val -29121"/>
            </a:avLst>
          </a:prstGeom>
          <a:solidFill>
            <a:srgbClr val="4F81BD">
              <a:alpha val="50196"/>
            </a:srgb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2 9"/>
          <p:cNvSpPr/>
          <p:nvPr/>
        </p:nvSpPr>
        <p:spPr>
          <a:xfrm rot="10800000">
            <a:off x="2100242" y="1600184"/>
            <a:ext cx="6000792" cy="500066"/>
          </a:xfrm>
          <a:prstGeom prst="borderCallout2">
            <a:avLst>
              <a:gd name="adj1" fmla="val 18750"/>
              <a:gd name="adj2" fmla="val -383"/>
              <a:gd name="adj3" fmla="val 77181"/>
              <a:gd name="adj4" fmla="val -4214"/>
              <a:gd name="adj5" fmla="val 76820"/>
              <a:gd name="adj6" fmla="val -27701"/>
            </a:avLst>
          </a:prstGeom>
          <a:solidFill>
            <a:srgbClr val="FF0000">
              <a:alpha val="2392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52953" y="1399122"/>
            <a:ext cx="1005403" cy="369332"/>
          </a:xfrm>
          <a:prstGeom prst="rect">
            <a:avLst/>
          </a:prstGeom>
          <a:noFill/>
        </p:spPr>
        <p:txBody>
          <a:bodyPr wrap="none" rtlCol="0">
            <a:spAutoFit/>
          </a:bodyPr>
          <a:lstStyle/>
          <a:p>
            <a:r>
              <a:rPr lang="pt-PT" b="1" dirty="0" err="1" smtClean="0"/>
              <a:t>Control</a:t>
            </a:r>
            <a:endParaRPr lang="en-US" b="1" dirty="0"/>
          </a:p>
        </p:txBody>
      </p:sp>
      <p:sp>
        <p:nvSpPr>
          <p:cNvPr id="12" name="TextBox 11"/>
          <p:cNvSpPr txBox="1"/>
          <p:nvPr/>
        </p:nvSpPr>
        <p:spPr>
          <a:xfrm>
            <a:off x="8302096" y="3498439"/>
            <a:ext cx="1723613" cy="369332"/>
          </a:xfrm>
          <a:prstGeom prst="rect">
            <a:avLst/>
          </a:prstGeom>
          <a:noFill/>
        </p:spPr>
        <p:txBody>
          <a:bodyPr wrap="none" rtlCol="0">
            <a:spAutoFit/>
          </a:bodyPr>
          <a:lstStyle/>
          <a:p>
            <a:r>
              <a:rPr lang="pt-PT" b="1" dirty="0" err="1" smtClean="0"/>
              <a:t>Area</a:t>
            </a:r>
            <a:r>
              <a:rPr lang="pt-PT" b="1" dirty="0" smtClean="0"/>
              <a:t> Trabalho</a:t>
            </a:r>
            <a:endParaRPr lang="en-US" b="1" dirty="0"/>
          </a:p>
        </p:txBody>
      </p:sp>
      <p:sp>
        <p:nvSpPr>
          <p:cNvPr id="13" name="TextBox 12"/>
          <p:cNvSpPr txBox="1"/>
          <p:nvPr/>
        </p:nvSpPr>
        <p:spPr>
          <a:xfrm>
            <a:off x="8479550" y="5542526"/>
            <a:ext cx="1441420" cy="369332"/>
          </a:xfrm>
          <a:prstGeom prst="rect">
            <a:avLst/>
          </a:prstGeom>
          <a:noFill/>
        </p:spPr>
        <p:txBody>
          <a:bodyPr wrap="none" rtlCol="0">
            <a:spAutoFit/>
          </a:bodyPr>
          <a:lstStyle/>
          <a:p>
            <a:r>
              <a:rPr lang="pt-PT" b="1" dirty="0" smtClean="0"/>
              <a:t>Mensagens</a:t>
            </a:r>
            <a:endParaRPr lang="en-US" b="1" dirty="0"/>
          </a:p>
        </p:txBody>
      </p:sp>
      <p:sp>
        <p:nvSpPr>
          <p:cNvPr id="14" name="TextBox 13"/>
          <p:cNvSpPr txBox="1"/>
          <p:nvPr/>
        </p:nvSpPr>
        <p:spPr>
          <a:xfrm>
            <a:off x="242854" y="2600316"/>
            <a:ext cx="966931" cy="369332"/>
          </a:xfrm>
          <a:prstGeom prst="rect">
            <a:avLst/>
          </a:prstGeom>
          <a:noFill/>
        </p:spPr>
        <p:txBody>
          <a:bodyPr wrap="none" rtlCol="0">
            <a:spAutoFit/>
          </a:bodyPr>
          <a:lstStyle/>
          <a:p>
            <a:r>
              <a:rPr lang="pt-PT" b="1" dirty="0" smtClean="0"/>
              <a:t>Project</a:t>
            </a:r>
            <a:endParaRPr lang="en-US" b="1" dirty="0"/>
          </a:p>
        </p:txBody>
      </p:sp>
      <p:sp>
        <p:nvSpPr>
          <p:cNvPr id="15" name="Slide Number Placeholder 14"/>
          <p:cNvSpPr>
            <a:spLocks noGrp="1"/>
          </p:cNvSpPr>
          <p:nvPr>
            <p:ph type="sldNum" sz="quarter" idx="12"/>
          </p:nvPr>
        </p:nvSpPr>
        <p:spPr/>
        <p:txBody>
          <a:bodyPr/>
          <a:lstStyle/>
          <a:p>
            <a:pPr>
              <a:defRPr/>
            </a:pPr>
            <a:fld id="{678E5750-B3F9-4B43-8111-7AA5AC0268DA}"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5730" y="742928"/>
            <a:ext cx="7313648" cy="564360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PT" dirty="0" smtClean="0"/>
              <a:t>Software - esquemático</a:t>
            </a:r>
            <a:endParaRPr lang="en-US" dirty="0"/>
          </a:p>
        </p:txBody>
      </p:sp>
      <p:pic>
        <p:nvPicPr>
          <p:cNvPr id="319490" name="Picture 2" descr="Quartus II Web Edition Software"/>
          <p:cNvPicPr>
            <a:picLocks noChangeAspect="1" noChangeArrowheads="1"/>
          </p:cNvPicPr>
          <p:nvPr/>
        </p:nvPicPr>
        <p:blipFill>
          <a:blip r:embed="rId3"/>
          <a:srcRect/>
          <a:stretch>
            <a:fillRect/>
          </a:stretch>
        </p:blipFill>
        <p:spPr bwMode="auto">
          <a:xfrm>
            <a:off x="295241" y="671490"/>
            <a:ext cx="1409700" cy="1123950"/>
          </a:xfrm>
          <a:prstGeom prst="rect">
            <a:avLst/>
          </a:prstGeom>
          <a:noFill/>
        </p:spPr>
      </p:pic>
      <p:pic>
        <p:nvPicPr>
          <p:cNvPr id="319492" name="Picture 4" descr="Altera">
            <a:hlinkClick r:id="rId4"/>
          </p:cNvPr>
          <p:cNvPicPr>
            <a:picLocks noChangeAspect="1" noChangeArrowheads="1"/>
          </p:cNvPicPr>
          <p:nvPr/>
        </p:nvPicPr>
        <p:blipFill>
          <a:blip r:embed="rId5"/>
          <a:srcRect/>
          <a:stretch>
            <a:fillRect/>
          </a:stretch>
        </p:blipFill>
        <p:spPr bwMode="auto">
          <a:xfrm>
            <a:off x="242854" y="242862"/>
            <a:ext cx="1514475" cy="333376"/>
          </a:xfrm>
          <a:prstGeom prst="rect">
            <a:avLst/>
          </a:prstGeom>
          <a:noFill/>
        </p:spPr>
      </p:pic>
      <p:sp>
        <p:nvSpPr>
          <p:cNvPr id="7" name="Line Callout 2 6"/>
          <p:cNvSpPr/>
          <p:nvPr/>
        </p:nvSpPr>
        <p:spPr>
          <a:xfrm rot="10800000">
            <a:off x="2314556" y="1457308"/>
            <a:ext cx="5357850" cy="3500462"/>
          </a:xfrm>
          <a:prstGeom prst="borderCallout2">
            <a:avLst>
              <a:gd name="adj1" fmla="val 93514"/>
              <a:gd name="adj2" fmla="val -89"/>
              <a:gd name="adj3" fmla="val 110738"/>
              <a:gd name="adj4" fmla="val -7011"/>
              <a:gd name="adj5" fmla="val 110827"/>
              <a:gd name="adj6" fmla="val -3992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2 7"/>
          <p:cNvSpPr/>
          <p:nvPr/>
        </p:nvSpPr>
        <p:spPr>
          <a:xfrm>
            <a:off x="2457432" y="3671886"/>
            <a:ext cx="1571636" cy="500066"/>
          </a:xfrm>
          <a:prstGeom prst="borderCallout2">
            <a:avLst>
              <a:gd name="adj1" fmla="val 98040"/>
              <a:gd name="adj2" fmla="val 73760"/>
              <a:gd name="adj3" fmla="val 616849"/>
              <a:gd name="adj4" fmla="val 24734"/>
              <a:gd name="adj5" fmla="val 616954"/>
              <a:gd name="adj6" fmla="val -40992"/>
            </a:avLst>
          </a:prstGeom>
          <a:solidFill>
            <a:srgbClr val="77933C">
              <a:alpha val="4902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2 8"/>
          <p:cNvSpPr/>
          <p:nvPr/>
        </p:nvSpPr>
        <p:spPr>
          <a:xfrm rot="10800000">
            <a:off x="5743580" y="3671886"/>
            <a:ext cx="1714512" cy="571504"/>
          </a:xfrm>
          <a:prstGeom prst="borderCallout2">
            <a:avLst>
              <a:gd name="adj1" fmla="val -5250"/>
              <a:gd name="adj2" fmla="val 18284"/>
              <a:gd name="adj3" fmla="val -445268"/>
              <a:gd name="adj4" fmla="val 86911"/>
              <a:gd name="adj5" fmla="val -445629"/>
              <a:gd name="adj6" fmla="val 140656"/>
            </a:avLst>
          </a:prstGeom>
          <a:solidFill>
            <a:srgbClr val="4F81BD">
              <a:alpha val="50196"/>
            </a:srgb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2 9"/>
          <p:cNvSpPr/>
          <p:nvPr/>
        </p:nvSpPr>
        <p:spPr>
          <a:xfrm rot="10800000">
            <a:off x="4171944" y="3529010"/>
            <a:ext cx="1357322" cy="928694"/>
          </a:xfrm>
          <a:prstGeom prst="borderCallout2">
            <a:avLst>
              <a:gd name="adj1" fmla="val 76"/>
              <a:gd name="adj2" fmla="val 14717"/>
              <a:gd name="adj3" fmla="val -247740"/>
              <a:gd name="adj4" fmla="val 67646"/>
              <a:gd name="adj5" fmla="val -247931"/>
              <a:gd name="adj6" fmla="val 143971"/>
            </a:avLst>
          </a:prstGeom>
          <a:solidFill>
            <a:srgbClr val="FF0000">
              <a:alpha val="2392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00440" y="6737048"/>
            <a:ext cx="928459" cy="369332"/>
          </a:xfrm>
          <a:prstGeom prst="rect">
            <a:avLst/>
          </a:prstGeom>
          <a:noFill/>
        </p:spPr>
        <p:txBody>
          <a:bodyPr wrap="none" rtlCol="0">
            <a:spAutoFit/>
          </a:bodyPr>
          <a:lstStyle/>
          <a:p>
            <a:r>
              <a:rPr lang="pt-PT" b="1" dirty="0" smtClean="0"/>
              <a:t>Lógica</a:t>
            </a:r>
            <a:endParaRPr lang="en-US" b="1" dirty="0"/>
          </a:p>
        </p:txBody>
      </p:sp>
      <p:sp>
        <p:nvSpPr>
          <p:cNvPr id="12" name="TextBox 11"/>
          <p:cNvSpPr txBox="1"/>
          <p:nvPr/>
        </p:nvSpPr>
        <p:spPr>
          <a:xfrm>
            <a:off x="8029597" y="457176"/>
            <a:ext cx="2028804" cy="646331"/>
          </a:xfrm>
          <a:prstGeom prst="rect">
            <a:avLst/>
          </a:prstGeom>
          <a:noFill/>
        </p:spPr>
        <p:txBody>
          <a:bodyPr wrap="square" rtlCol="0">
            <a:spAutoFit/>
          </a:bodyPr>
          <a:lstStyle/>
          <a:p>
            <a:r>
              <a:rPr lang="pt-PT" b="1" dirty="0" smtClean="0"/>
              <a:t>Programação esquemático</a:t>
            </a:r>
            <a:endParaRPr lang="en-US" b="1" dirty="0"/>
          </a:p>
        </p:txBody>
      </p:sp>
      <p:sp>
        <p:nvSpPr>
          <p:cNvPr id="13" name="TextBox 12"/>
          <p:cNvSpPr txBox="1"/>
          <p:nvPr/>
        </p:nvSpPr>
        <p:spPr>
          <a:xfrm>
            <a:off x="5088049" y="6737048"/>
            <a:ext cx="941283" cy="369332"/>
          </a:xfrm>
          <a:prstGeom prst="rect">
            <a:avLst/>
          </a:prstGeom>
          <a:noFill/>
        </p:spPr>
        <p:txBody>
          <a:bodyPr wrap="none" rtlCol="0">
            <a:spAutoFit/>
          </a:bodyPr>
          <a:lstStyle/>
          <a:p>
            <a:r>
              <a:rPr lang="pt-PT" b="1" dirty="0" smtClean="0"/>
              <a:t>Output</a:t>
            </a:r>
            <a:endParaRPr lang="en-US" b="1" dirty="0"/>
          </a:p>
        </p:txBody>
      </p:sp>
      <p:sp>
        <p:nvSpPr>
          <p:cNvPr id="14" name="TextBox 13"/>
          <p:cNvSpPr txBox="1"/>
          <p:nvPr/>
        </p:nvSpPr>
        <p:spPr>
          <a:xfrm>
            <a:off x="2137137" y="6737048"/>
            <a:ext cx="748923" cy="369332"/>
          </a:xfrm>
          <a:prstGeom prst="rect">
            <a:avLst/>
          </a:prstGeom>
          <a:noFill/>
        </p:spPr>
        <p:txBody>
          <a:bodyPr wrap="none" rtlCol="0">
            <a:spAutoFit/>
          </a:bodyPr>
          <a:lstStyle/>
          <a:p>
            <a:r>
              <a:rPr lang="pt-PT" b="1" dirty="0" smtClean="0"/>
              <a:t>Input</a:t>
            </a:r>
            <a:endParaRPr lang="en-US" b="1" dirty="0"/>
          </a:p>
        </p:txBody>
      </p:sp>
      <p:sp>
        <p:nvSpPr>
          <p:cNvPr id="15" name="Slide Number Placeholder 14"/>
          <p:cNvSpPr>
            <a:spLocks noGrp="1"/>
          </p:cNvSpPr>
          <p:nvPr>
            <p:ph type="sldNum" sz="quarter" idx="12"/>
          </p:nvPr>
        </p:nvSpPr>
        <p:spPr/>
        <p:txBody>
          <a:bodyPr/>
          <a:lstStyle/>
          <a:p>
            <a:pPr>
              <a:defRPr/>
            </a:pPr>
            <a:fld id="{678E5750-B3F9-4B43-8111-7AA5AC0268DA}"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uiExpand="1" animBg="1"/>
      <p:bldP spid="10" grpId="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srcRect/>
          <a:stretch>
            <a:fillRect/>
          </a:stretch>
        </p:blipFill>
        <p:spPr bwMode="auto">
          <a:xfrm>
            <a:off x="398122" y="715177"/>
            <a:ext cx="7345718" cy="566834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PT" dirty="0" smtClean="0"/>
              <a:t>Software - </a:t>
            </a:r>
            <a:r>
              <a:rPr lang="pt-PT" dirty="0" err="1" smtClean="0"/>
              <a:t>verilog</a:t>
            </a:r>
            <a:endParaRPr lang="en-US" dirty="0"/>
          </a:p>
        </p:txBody>
      </p:sp>
      <p:pic>
        <p:nvPicPr>
          <p:cNvPr id="319490" name="Picture 2" descr="Quartus II Web Edition Software"/>
          <p:cNvPicPr>
            <a:picLocks noChangeAspect="1" noChangeArrowheads="1"/>
          </p:cNvPicPr>
          <p:nvPr/>
        </p:nvPicPr>
        <p:blipFill>
          <a:blip r:embed="rId3"/>
          <a:srcRect/>
          <a:stretch>
            <a:fillRect/>
          </a:stretch>
        </p:blipFill>
        <p:spPr bwMode="auto">
          <a:xfrm>
            <a:off x="295241" y="671490"/>
            <a:ext cx="1409700" cy="1123950"/>
          </a:xfrm>
          <a:prstGeom prst="rect">
            <a:avLst/>
          </a:prstGeom>
          <a:noFill/>
        </p:spPr>
      </p:pic>
      <p:pic>
        <p:nvPicPr>
          <p:cNvPr id="319492" name="Picture 4" descr="Altera">
            <a:hlinkClick r:id="rId4"/>
          </p:cNvPr>
          <p:cNvPicPr>
            <a:picLocks noChangeAspect="1" noChangeArrowheads="1"/>
          </p:cNvPicPr>
          <p:nvPr/>
        </p:nvPicPr>
        <p:blipFill>
          <a:blip r:embed="rId5"/>
          <a:srcRect/>
          <a:stretch>
            <a:fillRect/>
          </a:stretch>
        </p:blipFill>
        <p:spPr bwMode="auto">
          <a:xfrm>
            <a:off x="242854" y="242862"/>
            <a:ext cx="1514475" cy="333376"/>
          </a:xfrm>
          <a:prstGeom prst="rect">
            <a:avLst/>
          </a:prstGeom>
          <a:noFill/>
        </p:spPr>
      </p:pic>
      <p:sp>
        <p:nvSpPr>
          <p:cNvPr id="7" name="Line Callout 2 6"/>
          <p:cNvSpPr/>
          <p:nvPr/>
        </p:nvSpPr>
        <p:spPr>
          <a:xfrm rot="10800000">
            <a:off x="2314556" y="1457308"/>
            <a:ext cx="5357850" cy="3500462"/>
          </a:xfrm>
          <a:prstGeom prst="borderCallout2">
            <a:avLst>
              <a:gd name="adj1" fmla="val 93514"/>
              <a:gd name="adj2" fmla="val -89"/>
              <a:gd name="adj3" fmla="val 110738"/>
              <a:gd name="adj4" fmla="val -7011"/>
              <a:gd name="adj5" fmla="val 110827"/>
              <a:gd name="adj6" fmla="val -3992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2 7"/>
          <p:cNvSpPr/>
          <p:nvPr/>
        </p:nvSpPr>
        <p:spPr>
          <a:xfrm>
            <a:off x="2838450" y="1747838"/>
            <a:ext cx="1828798" cy="100012"/>
          </a:xfrm>
          <a:prstGeom prst="borderCallout2">
            <a:avLst>
              <a:gd name="adj1" fmla="val 45219"/>
              <a:gd name="adj2" fmla="val 100541"/>
              <a:gd name="adj3" fmla="val 694802"/>
              <a:gd name="adj4" fmla="val 277007"/>
              <a:gd name="adj5" fmla="val 697061"/>
              <a:gd name="adj6" fmla="val 316789"/>
            </a:avLst>
          </a:prstGeom>
          <a:solidFill>
            <a:srgbClr val="77933C">
              <a:alpha val="4902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2 8"/>
          <p:cNvSpPr/>
          <p:nvPr/>
        </p:nvSpPr>
        <p:spPr>
          <a:xfrm rot="10800000">
            <a:off x="2838445" y="1871662"/>
            <a:ext cx="1828801" cy="104773"/>
          </a:xfrm>
          <a:prstGeom prst="borderCallout2">
            <a:avLst>
              <a:gd name="adj1" fmla="val 57572"/>
              <a:gd name="adj2" fmla="val -677"/>
              <a:gd name="adj3" fmla="val -1133040"/>
              <a:gd name="adj4" fmla="val -177157"/>
              <a:gd name="adj5" fmla="val -1130612"/>
              <a:gd name="adj6" fmla="val -226140"/>
            </a:avLst>
          </a:prstGeom>
          <a:solidFill>
            <a:srgbClr val="4F81BD">
              <a:alpha val="50196"/>
            </a:srgb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2 9"/>
          <p:cNvSpPr/>
          <p:nvPr/>
        </p:nvSpPr>
        <p:spPr>
          <a:xfrm rot="10800000">
            <a:off x="2838445" y="2000247"/>
            <a:ext cx="1828802" cy="1509713"/>
          </a:xfrm>
          <a:prstGeom prst="borderCallout2">
            <a:avLst>
              <a:gd name="adj1" fmla="val 57394"/>
              <a:gd name="adj2" fmla="val -302"/>
              <a:gd name="adj3" fmla="val -25089"/>
              <a:gd name="adj4" fmla="val -176886"/>
              <a:gd name="adj5" fmla="val -24456"/>
              <a:gd name="adj6" fmla="val -216986"/>
            </a:avLst>
          </a:prstGeom>
          <a:solidFill>
            <a:srgbClr val="FF0000">
              <a:alpha val="2392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10749" y="3588304"/>
            <a:ext cx="928459" cy="369332"/>
          </a:xfrm>
          <a:prstGeom prst="rect">
            <a:avLst/>
          </a:prstGeom>
          <a:noFill/>
        </p:spPr>
        <p:txBody>
          <a:bodyPr wrap="none" rtlCol="0">
            <a:spAutoFit/>
          </a:bodyPr>
          <a:lstStyle/>
          <a:p>
            <a:r>
              <a:rPr lang="pt-PT" b="1" dirty="0" smtClean="0"/>
              <a:t>Lógica</a:t>
            </a:r>
            <a:endParaRPr lang="en-US" b="1" dirty="0"/>
          </a:p>
        </p:txBody>
      </p:sp>
      <p:sp>
        <p:nvSpPr>
          <p:cNvPr id="12" name="TextBox 11"/>
          <p:cNvSpPr txBox="1"/>
          <p:nvPr/>
        </p:nvSpPr>
        <p:spPr>
          <a:xfrm>
            <a:off x="8029597" y="457176"/>
            <a:ext cx="2028804" cy="646331"/>
          </a:xfrm>
          <a:prstGeom prst="rect">
            <a:avLst/>
          </a:prstGeom>
          <a:noFill/>
        </p:spPr>
        <p:txBody>
          <a:bodyPr wrap="square" rtlCol="0">
            <a:spAutoFit/>
          </a:bodyPr>
          <a:lstStyle/>
          <a:p>
            <a:r>
              <a:rPr lang="pt-PT" b="1" dirty="0" smtClean="0"/>
              <a:t>Programação esquemático</a:t>
            </a:r>
            <a:endParaRPr lang="en-US" b="1" dirty="0"/>
          </a:p>
        </p:txBody>
      </p:sp>
      <p:sp>
        <p:nvSpPr>
          <p:cNvPr id="13" name="TextBox 12"/>
          <p:cNvSpPr txBox="1"/>
          <p:nvPr/>
        </p:nvSpPr>
        <p:spPr>
          <a:xfrm>
            <a:off x="7834328" y="2869163"/>
            <a:ext cx="941283" cy="369332"/>
          </a:xfrm>
          <a:prstGeom prst="rect">
            <a:avLst/>
          </a:prstGeom>
          <a:noFill/>
        </p:spPr>
        <p:txBody>
          <a:bodyPr wrap="none" rtlCol="0">
            <a:spAutoFit/>
          </a:bodyPr>
          <a:lstStyle/>
          <a:p>
            <a:r>
              <a:rPr lang="pt-PT" b="1" dirty="0" smtClean="0"/>
              <a:t>Output</a:t>
            </a:r>
            <a:endParaRPr lang="en-US" b="1" dirty="0"/>
          </a:p>
        </p:txBody>
      </p:sp>
      <p:sp>
        <p:nvSpPr>
          <p:cNvPr id="14" name="TextBox 13"/>
          <p:cNvSpPr txBox="1"/>
          <p:nvPr/>
        </p:nvSpPr>
        <p:spPr>
          <a:xfrm>
            <a:off x="7834328" y="2140496"/>
            <a:ext cx="748923" cy="369332"/>
          </a:xfrm>
          <a:prstGeom prst="rect">
            <a:avLst/>
          </a:prstGeom>
          <a:noFill/>
        </p:spPr>
        <p:txBody>
          <a:bodyPr wrap="none" rtlCol="0">
            <a:spAutoFit/>
          </a:bodyPr>
          <a:lstStyle/>
          <a:p>
            <a:r>
              <a:rPr lang="pt-PT" b="1" dirty="0" smtClean="0"/>
              <a:t>Input</a:t>
            </a:r>
            <a:endParaRPr lang="en-US" b="1" dirty="0"/>
          </a:p>
        </p:txBody>
      </p:sp>
      <p:sp>
        <p:nvSpPr>
          <p:cNvPr id="15" name="Slide Number Placeholder 14"/>
          <p:cNvSpPr>
            <a:spLocks noGrp="1"/>
          </p:cNvSpPr>
          <p:nvPr>
            <p:ph type="sldNum" sz="quarter" idx="12"/>
          </p:nvPr>
        </p:nvSpPr>
        <p:spPr/>
        <p:txBody>
          <a:bodyPr/>
          <a:lstStyle/>
          <a:p>
            <a:pPr>
              <a:defRPr/>
            </a:pPr>
            <a:fld id="{678E5750-B3F9-4B43-8111-7AA5AC0268DA}"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409027" y="1431123"/>
            <a:ext cx="7240345" cy="5622157"/>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678E5750-B3F9-4B43-8111-7AA5AC0268DA}"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0" y="600052"/>
            <a:ext cx="3252814" cy="369332"/>
          </a:xfrm>
          <a:prstGeom prst="rect">
            <a:avLst/>
          </a:prstGeom>
          <a:noFill/>
        </p:spPr>
        <p:txBody>
          <a:bodyPr wrap="none" rtlCol="0">
            <a:spAutoFit/>
          </a:bodyPr>
          <a:lstStyle/>
          <a:p>
            <a:r>
              <a:rPr lang="pt-PT" dirty="0" err="1" smtClean="0"/>
              <a:t>File</a:t>
            </a:r>
            <a:r>
              <a:rPr lang="pt-PT" dirty="0" err="1" smtClean="0">
                <a:sym typeface="Wingdings" pitchFamily="2" charset="2"/>
              </a:rPr>
              <a:t>Open</a:t>
            </a:r>
            <a:r>
              <a:rPr lang="pt-PT" dirty="0" smtClean="0">
                <a:sym typeface="Wingdings" pitchFamily="2" charset="2"/>
              </a:rPr>
              <a:t> ProjectDE2_top</a:t>
            </a:r>
            <a:endParaRPr lang="en-US" dirty="0"/>
          </a:p>
        </p:txBody>
      </p:sp>
      <p:pic>
        <p:nvPicPr>
          <p:cNvPr id="6146" name="Picture 2"/>
          <p:cNvPicPr>
            <a:picLocks noChangeAspect="1" noChangeArrowheads="1"/>
          </p:cNvPicPr>
          <p:nvPr/>
        </p:nvPicPr>
        <p:blipFill>
          <a:blip r:embed="rId2"/>
          <a:srcRect/>
          <a:stretch>
            <a:fillRect/>
          </a:stretch>
        </p:blipFill>
        <p:spPr bwMode="auto">
          <a:xfrm>
            <a:off x="99978" y="998945"/>
            <a:ext cx="7949565" cy="4968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p:cNvPicPr>
            <a:picLocks noChangeAspect="1" noChangeArrowheads="1"/>
          </p:cNvPicPr>
          <p:nvPr/>
        </p:nvPicPr>
        <p:blipFill>
          <a:blip r:embed="rId3"/>
          <a:srcRect/>
          <a:stretch>
            <a:fillRect/>
          </a:stretch>
        </p:blipFill>
        <p:spPr bwMode="auto">
          <a:xfrm>
            <a:off x="5626681" y="457176"/>
            <a:ext cx="4188865"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8" name="Picture 4"/>
          <p:cNvPicPr>
            <a:picLocks noChangeAspect="1" noChangeArrowheads="1"/>
          </p:cNvPicPr>
          <p:nvPr/>
        </p:nvPicPr>
        <p:blipFill>
          <a:blip r:embed="rId4"/>
          <a:srcRect/>
          <a:stretch>
            <a:fillRect/>
          </a:stretch>
        </p:blipFill>
        <p:spPr bwMode="auto">
          <a:xfrm>
            <a:off x="6720252" y="3717013"/>
            <a:ext cx="3195300" cy="3819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043096" y="1985952"/>
            <a:ext cx="904880" cy="1476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425692" y="2235200"/>
            <a:ext cx="2552708" cy="2159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6024568" y="990584"/>
            <a:ext cx="1900248" cy="21717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7110424" y="3975100"/>
            <a:ext cx="2171712" cy="22637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536860" y="6148400"/>
            <a:ext cx="5545108" cy="1323439"/>
          </a:xfrm>
          <a:prstGeom prst="rect">
            <a:avLst/>
          </a:prstGeom>
          <a:noFill/>
        </p:spPr>
        <p:txBody>
          <a:bodyPr wrap="none" rtlCol="0">
            <a:spAutoFit/>
          </a:bodyPr>
          <a:lstStyle/>
          <a:p>
            <a:r>
              <a:rPr lang="pt-PT" sz="8000" dirty="0" smtClean="0">
                <a:ln w="18415" cmpd="sng">
                  <a:solidFill>
                    <a:schemeClr val="tx1">
                      <a:lumMod val="50000"/>
                      <a:lumOff val="50000"/>
                    </a:schemeClr>
                  </a:solidFill>
                  <a:prstDash val="solid"/>
                </a:ln>
                <a:solidFill>
                  <a:srgbClr val="FFFFFF"/>
                </a:solidFill>
                <a:latin typeface="7 Segment" pitchFamily="2" charset="2"/>
              </a:rPr>
              <a:t>88 88 8888</a:t>
            </a:r>
          </a:p>
        </p:txBody>
      </p:sp>
      <p:sp>
        <p:nvSpPr>
          <p:cNvPr id="14" name="TextBox 13"/>
          <p:cNvSpPr txBox="1"/>
          <p:nvPr/>
        </p:nvSpPr>
        <p:spPr>
          <a:xfrm>
            <a:off x="504800" y="6148400"/>
            <a:ext cx="5609228" cy="1323439"/>
          </a:xfrm>
          <a:prstGeom prst="rect">
            <a:avLst/>
          </a:prstGeom>
          <a:noFill/>
        </p:spPr>
        <p:txBody>
          <a:bodyPr wrap="none" rtlCol="0">
            <a:spAutoFit/>
          </a:bodyPr>
          <a:lstStyle/>
          <a:p>
            <a:r>
              <a:rPr lang="pt-PT" sz="8000" spc="50" dirty="0" smtClean="0">
                <a:ln w="12700" cmpd="sng">
                  <a:solidFill>
                    <a:srgbClr val="C00000"/>
                  </a:solidFill>
                  <a:prstDash val="solid"/>
                </a:ln>
                <a:solidFill>
                  <a:srgbClr val="FF0000"/>
                </a:solidFill>
                <a:effectLst>
                  <a:glow rad="53100">
                    <a:srgbClr val="FF0000">
                      <a:alpha val="30000"/>
                    </a:srgbClr>
                  </a:glow>
                </a:effectLst>
                <a:latin typeface="7 Segment" pitchFamily="2" charset="2"/>
              </a:rPr>
              <a:t>OL </a:t>
            </a:r>
            <a:r>
              <a:rPr lang="pt-PT" sz="8000" spc="50" dirty="0" err="1" smtClean="0">
                <a:ln w="12700" cmpd="sng">
                  <a:solidFill>
                    <a:srgbClr val="C00000"/>
                  </a:solidFill>
                  <a:prstDash val="solid"/>
                </a:ln>
                <a:solidFill>
                  <a:srgbClr val="FF0000"/>
                </a:solidFill>
                <a:effectLst>
                  <a:glow rad="53100">
                    <a:srgbClr val="FF0000">
                      <a:alpha val="30000"/>
                    </a:srgbClr>
                  </a:glow>
                </a:effectLst>
                <a:latin typeface="7 Segment" pitchFamily="2" charset="2"/>
              </a:rPr>
              <a:t>aM</a:t>
            </a:r>
            <a:r>
              <a:rPr lang="pt-PT" sz="8000" spc="50" dirty="0" smtClean="0">
                <a:ln w="12700" cmpd="sng">
                  <a:solidFill>
                    <a:srgbClr val="C00000"/>
                  </a:solidFill>
                  <a:prstDash val="solid"/>
                </a:ln>
                <a:solidFill>
                  <a:srgbClr val="FF0000"/>
                </a:solidFill>
                <a:effectLst>
                  <a:glow rad="53100">
                    <a:srgbClr val="FF0000">
                      <a:alpha val="30000"/>
                    </a:srgbClr>
                  </a:glow>
                </a:effectLst>
                <a:latin typeface="7 Segment" pitchFamily="2" charset="2"/>
              </a:rPr>
              <a:t> </a:t>
            </a:r>
            <a:r>
              <a:rPr lang="pt-PT" sz="8000" spc="50" dirty="0" err="1" smtClean="0">
                <a:ln w="12700" cmpd="sng">
                  <a:solidFill>
                    <a:srgbClr val="C00000"/>
                  </a:solidFill>
                  <a:prstDash val="solid"/>
                </a:ln>
                <a:solidFill>
                  <a:srgbClr val="FF0000"/>
                </a:solidFill>
                <a:effectLst>
                  <a:glow rad="53100">
                    <a:srgbClr val="FF0000">
                      <a:alpha val="30000"/>
                    </a:srgbClr>
                  </a:glow>
                </a:effectLst>
                <a:latin typeface="7 Segment" pitchFamily="2" charset="2"/>
              </a:rPr>
              <a:t>unDO</a:t>
            </a:r>
            <a:endParaRPr lang="pt-PT" sz="8000" spc="50" dirty="0" smtClean="0">
              <a:ln w="12700" cmpd="sng">
                <a:solidFill>
                  <a:srgbClr val="C00000"/>
                </a:solidFill>
                <a:prstDash val="solid"/>
              </a:ln>
              <a:solidFill>
                <a:srgbClr val="FF0000"/>
              </a:solidFill>
              <a:effectLst>
                <a:glow rad="53100">
                  <a:srgbClr val="FF0000">
                    <a:alpha val="30000"/>
                  </a:srgbClr>
                </a:glow>
              </a:effectLst>
              <a:latin typeface="7 Segment" pitchFamily="2" charset="2"/>
            </a:endParaRPr>
          </a:p>
        </p:txBody>
      </p:sp>
      <p:sp>
        <p:nvSpPr>
          <p:cNvPr id="15" name="Slide Number Placeholder 14"/>
          <p:cNvSpPr>
            <a:spLocks noGrp="1"/>
          </p:cNvSpPr>
          <p:nvPr>
            <p:ph type="sldNum" sz="quarter" idx="12"/>
          </p:nvPr>
        </p:nvSpPr>
        <p:spPr/>
        <p:txBody>
          <a:bodyPr/>
          <a:lstStyle/>
          <a:p>
            <a:pPr>
              <a:defRPr/>
            </a:pPr>
            <a:fld id="{678E5750-B3F9-4B43-8111-7AA5AC0268DA}"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ppt_w"/>
                                          </p:val>
                                        </p:tav>
                                        <p:tav tm="100000">
                                          <p:val>
                                            <p:strVal val="#ppt_w"/>
                                          </p:val>
                                        </p:tav>
                                      </p:tavLst>
                                    </p:anim>
                                    <p:anim calcmode="lin" valueType="num">
                                      <p:cBhvr>
                                        <p:cTn id="19" dur="5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ppt_w"/>
                                          </p:val>
                                        </p:tav>
                                        <p:tav tm="100000">
                                          <p:val>
                                            <p:strVal val="#ppt_w"/>
                                          </p:val>
                                        </p:tav>
                                      </p:tavLst>
                                    </p:anim>
                                    <p:anim calcmode="lin" valueType="num">
                                      <p:cBhvr>
                                        <p:cTn id="25"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14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4*#ppt_w"/>
                                          </p:val>
                                        </p:tav>
                                        <p:tav tm="100000">
                                          <p:val>
                                            <p:strVal val="#ppt_w"/>
                                          </p:val>
                                        </p:tav>
                                      </p:tavLst>
                                    </p:anim>
                                    <p:anim calcmode="lin" valueType="num">
                                      <p:cBhvr>
                                        <p:cTn id="35"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14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ppt_w"/>
                                          </p:val>
                                        </p:tav>
                                        <p:tav tm="100000">
                                          <p:val>
                                            <p:strVal val="#ppt_w"/>
                                          </p:val>
                                        </p:tav>
                                      </p:tavLst>
                                    </p:anim>
                                    <p:anim calcmode="lin" valueType="num">
                                      <p:cBhvr>
                                        <p:cTn id="45"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1000"/>
                                  </p:stCondLst>
                                  <p:childTnLst>
                                    <p:set>
                                      <p:cBhvr>
                                        <p:cTn id="52" dur="1" fill="hold">
                                          <p:stCondLst>
                                            <p:cond delay="0"/>
                                          </p:stCondLst>
                                        </p:cTn>
                                        <p:tgtEl>
                                          <p:spTgt spid="14"/>
                                        </p:tgtEl>
                                        <p:attrNameLst>
                                          <p:attrName>style.visibility</p:attrName>
                                        </p:attrNameLst>
                                      </p:cBhvr>
                                      <p:to>
                                        <p:strVal val="visible"/>
                                      </p:to>
                                    </p:set>
                                  </p:childTnLst>
                                </p:cTn>
                              </p:par>
                            </p:childTnLst>
                          </p:cTn>
                        </p:par>
                        <p:par>
                          <p:cTn id="53" fill="hold">
                            <p:stCondLst>
                              <p:cond delay="1000"/>
                            </p:stCondLst>
                            <p:childTnLst>
                              <p:par>
                                <p:cTn id="54" presetID="35" presetClass="emph" presetSubtype="0" repeatCount="indefinite" fill="hold" grpId="1" nodeType="afterEffect">
                                  <p:stCondLst>
                                    <p:cond delay="3000"/>
                                  </p:stCondLst>
                                  <p:childTnLst>
                                    <p:anim calcmode="discrete" valueType="str">
                                      <p:cBhvr>
                                        <p:cTn id="55" dur="3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2" grpId="0" animBg="1"/>
      <p:bldP spid="13" grpId="0"/>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19120"/>
          </a:xfrm>
        </p:spPr>
        <p:txBody>
          <a:bodyPr/>
          <a:lstStyle/>
          <a:p>
            <a:r>
              <a:rPr lang="pt-PT" sz="4400" dirty="0" smtClean="0"/>
              <a:t>Entrando no </a:t>
            </a:r>
            <a:r>
              <a:rPr lang="pt-PT" sz="4400" dirty="0" err="1" smtClean="0"/>
              <a:t>Verilog</a:t>
            </a:r>
            <a:endParaRPr lang="en-US" sz="4400" dirty="0"/>
          </a:p>
        </p:txBody>
      </p:sp>
      <p:sp>
        <p:nvSpPr>
          <p:cNvPr id="4" name="TextBox 3"/>
          <p:cNvSpPr txBox="1"/>
          <p:nvPr/>
        </p:nvSpPr>
        <p:spPr>
          <a:xfrm>
            <a:off x="2693720" y="1895464"/>
            <a:ext cx="4670959" cy="1200329"/>
          </a:xfrm>
          <a:prstGeom prst="rect">
            <a:avLst/>
          </a:prstGeom>
          <a:noFill/>
        </p:spPr>
        <p:txBody>
          <a:bodyPr wrap="none" rtlCol="0">
            <a:spAutoFit/>
          </a:bodyPr>
          <a:lstStyle/>
          <a:p>
            <a:r>
              <a:rPr lang="en-GB" sz="2400" dirty="0" smtClean="0">
                <a:latin typeface="+mn-lt"/>
              </a:rPr>
              <a:t>Structural: modules, instances</a:t>
            </a:r>
          </a:p>
          <a:p>
            <a:r>
              <a:rPr lang="en-GB" sz="2400" dirty="0" smtClean="0">
                <a:latin typeface="+mn-lt"/>
              </a:rPr>
              <a:t>Dataflow: continuous assignment</a:t>
            </a:r>
          </a:p>
          <a:p>
            <a:r>
              <a:rPr lang="en-GB" sz="2400" dirty="0" smtClean="0">
                <a:latin typeface="+mn-lt"/>
              </a:rPr>
              <a:t>Sequential behaviour: always blocks</a:t>
            </a:r>
          </a:p>
        </p:txBody>
      </p:sp>
      <p:sp>
        <p:nvSpPr>
          <p:cNvPr id="6" name="Slide Number Placeholder 5"/>
          <p:cNvSpPr>
            <a:spLocks noGrp="1"/>
          </p:cNvSpPr>
          <p:nvPr>
            <p:ph type="sldNum" sz="quarter" idx="12"/>
          </p:nvPr>
        </p:nvSpPr>
        <p:spPr/>
        <p:txBody>
          <a:bodyPr/>
          <a:lstStyle/>
          <a:p>
            <a:pPr>
              <a:defRPr/>
            </a:pPr>
            <a:fld id="{678E5750-B3F9-4B43-8111-7AA5AC0268DA}"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0" y="77986"/>
            <a:ext cx="10058400" cy="702311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BM System/370 Model 168"/>
          <p:cNvPicPr>
            <a:picLocks noChangeAspect="1" noChangeArrowheads="1"/>
          </p:cNvPicPr>
          <p:nvPr/>
        </p:nvPicPr>
        <p:blipFill>
          <a:blip r:embed="rId2"/>
          <a:srcRect/>
          <a:stretch>
            <a:fillRect/>
          </a:stretch>
        </p:blipFill>
        <p:spPr bwMode="auto">
          <a:xfrm>
            <a:off x="7343756" y="3886200"/>
            <a:ext cx="2714644" cy="1819976"/>
          </a:xfrm>
          <a:prstGeom prst="rect">
            <a:avLst/>
          </a:prstGeom>
          <a:noFill/>
        </p:spPr>
      </p:pic>
      <p:sp>
        <p:nvSpPr>
          <p:cNvPr id="2" name="TextBox 1"/>
          <p:cNvSpPr txBox="1"/>
          <p:nvPr/>
        </p:nvSpPr>
        <p:spPr>
          <a:xfrm>
            <a:off x="5029200" y="0"/>
            <a:ext cx="3929090" cy="584775"/>
          </a:xfrm>
          <a:prstGeom prst="rect">
            <a:avLst/>
          </a:prstGeom>
          <a:noFill/>
        </p:spPr>
        <p:txBody>
          <a:bodyPr wrap="square" rtlCol="0">
            <a:spAutoFit/>
          </a:bodyPr>
          <a:lstStyle/>
          <a:p>
            <a:pPr algn="ctr"/>
            <a:r>
              <a:rPr lang="pt-PT" sz="3200" dirty="0" smtClean="0">
                <a:solidFill>
                  <a:schemeClr val="accent1"/>
                </a:solidFill>
                <a:latin typeface="GillSans" pitchFamily="34" charset="0"/>
              </a:rPr>
              <a:t>Programação</a:t>
            </a:r>
            <a:endParaRPr lang="en-US" sz="3200" dirty="0">
              <a:solidFill>
                <a:schemeClr val="accent1"/>
              </a:solidFill>
              <a:latin typeface="GillSans" pitchFamily="34" charset="0"/>
            </a:endParaRPr>
          </a:p>
        </p:txBody>
      </p:sp>
      <p:sp>
        <p:nvSpPr>
          <p:cNvPr id="3" name="TextBox 2"/>
          <p:cNvSpPr txBox="1"/>
          <p:nvPr/>
        </p:nvSpPr>
        <p:spPr>
          <a:xfrm>
            <a:off x="1671614" y="0"/>
            <a:ext cx="3357586" cy="584775"/>
          </a:xfrm>
          <a:prstGeom prst="rect">
            <a:avLst/>
          </a:prstGeom>
          <a:noFill/>
        </p:spPr>
        <p:txBody>
          <a:bodyPr wrap="square" rtlCol="0">
            <a:spAutoFit/>
          </a:bodyPr>
          <a:lstStyle/>
          <a:p>
            <a:pPr algn="ctr"/>
            <a:r>
              <a:rPr lang="pt-PT" sz="3200" dirty="0" smtClean="0">
                <a:solidFill>
                  <a:schemeClr val="accent1"/>
                </a:solidFill>
                <a:latin typeface="GillSans" pitchFamily="34" charset="0"/>
              </a:rPr>
              <a:t>Lógica Digital</a:t>
            </a:r>
            <a:endParaRPr lang="en-US" sz="3200" dirty="0">
              <a:solidFill>
                <a:schemeClr val="accent1"/>
              </a:solidFill>
              <a:latin typeface="GillSans" pitchFamily="34" charset="0"/>
            </a:endParaRPr>
          </a:p>
        </p:txBody>
      </p:sp>
      <p:pic>
        <p:nvPicPr>
          <p:cNvPr id="1026" name="Picture 2" descr="File:Abacus 6.png">
            <a:hlinkClick r:id="rId3"/>
          </p:cNvPr>
          <p:cNvPicPr>
            <a:picLocks noChangeAspect="1" noChangeArrowheads="1"/>
          </p:cNvPicPr>
          <p:nvPr/>
        </p:nvPicPr>
        <p:blipFill>
          <a:blip r:embed="rId4"/>
          <a:srcRect/>
          <a:stretch>
            <a:fillRect/>
          </a:stretch>
        </p:blipFill>
        <p:spPr bwMode="auto">
          <a:xfrm>
            <a:off x="5029200" y="528614"/>
            <a:ext cx="2352675" cy="1381126"/>
          </a:xfrm>
          <a:prstGeom prst="rect">
            <a:avLst/>
          </a:prstGeom>
          <a:noFill/>
        </p:spPr>
      </p:pic>
      <p:pic>
        <p:nvPicPr>
          <p:cNvPr id="1028" name="Picture 4" descr="http://upload.wikimedia.org/wikipedia/commons/thumb/f/ff/Mechanical-Calculator.png/180px-Mechanical-Calculator.png">
            <a:hlinkClick r:id="rId5" tooltip="A mechanical calculator from 1914. Note the lever used to rotate the gears."/>
          </p:cNvPr>
          <p:cNvPicPr>
            <a:picLocks noChangeAspect="1" noChangeArrowheads="1"/>
          </p:cNvPicPr>
          <p:nvPr/>
        </p:nvPicPr>
        <p:blipFill>
          <a:blip r:embed="rId6"/>
          <a:srcRect/>
          <a:stretch>
            <a:fillRect/>
          </a:stretch>
        </p:blipFill>
        <p:spPr bwMode="auto">
          <a:xfrm>
            <a:off x="7815282" y="671490"/>
            <a:ext cx="1714500" cy="1533526"/>
          </a:xfrm>
          <a:prstGeom prst="rect">
            <a:avLst/>
          </a:prstGeom>
          <a:noFill/>
        </p:spPr>
      </p:pic>
      <p:pic>
        <p:nvPicPr>
          <p:cNvPr id="1032" name="Picture 8" descr="http://upload.wikimedia.org/wikipedia/commons/thumb/7/75/Lochkarte_Tanzorgel.jpg/180px-Lochkarte_Tanzorgel.jpg">
            <a:hlinkClick r:id="rId7" tooltip="Punched card system of a music machine, also referred to as Book music, a one-stop European medium for organs"/>
          </p:cNvPr>
          <p:cNvPicPr>
            <a:picLocks noChangeAspect="1" noChangeArrowheads="1"/>
          </p:cNvPicPr>
          <p:nvPr/>
        </p:nvPicPr>
        <p:blipFill>
          <a:blip r:embed="rId8"/>
          <a:srcRect/>
          <a:stretch>
            <a:fillRect/>
          </a:stretch>
        </p:blipFill>
        <p:spPr bwMode="auto">
          <a:xfrm>
            <a:off x="5529266" y="2338376"/>
            <a:ext cx="1214446" cy="1619262"/>
          </a:xfrm>
          <a:prstGeom prst="rect">
            <a:avLst/>
          </a:prstGeom>
          <a:noFill/>
        </p:spPr>
      </p:pic>
      <p:pic>
        <p:nvPicPr>
          <p:cNvPr id="1036" name="Picture 12" descr="Sinclair ZX Spectrum"/>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6172208" y="4743456"/>
            <a:ext cx="1773983" cy="1240743"/>
          </a:xfrm>
          <a:prstGeom prst="rect">
            <a:avLst/>
          </a:prstGeom>
          <a:noFill/>
        </p:spPr>
      </p:pic>
      <p:pic>
        <p:nvPicPr>
          <p:cNvPr id="1038" name="Picture 14" descr="Technology Skills Picture"/>
          <p:cNvPicPr>
            <a:picLocks noChangeAspect="1" noChangeArrowheads="1"/>
          </p:cNvPicPr>
          <p:nvPr/>
        </p:nvPicPr>
        <p:blipFill>
          <a:blip r:embed="rId10">
            <a:clrChange>
              <a:clrFrom>
                <a:srgbClr val="FEFEFE"/>
              </a:clrFrom>
              <a:clrTo>
                <a:srgbClr val="FEFEFE">
                  <a:alpha val="0"/>
                </a:srgbClr>
              </a:clrTo>
            </a:clrChange>
          </a:blip>
          <a:srcRect/>
          <a:stretch>
            <a:fillRect/>
          </a:stretch>
        </p:blipFill>
        <p:spPr bwMode="auto">
          <a:xfrm>
            <a:off x="5743579" y="5672150"/>
            <a:ext cx="4092797" cy="2100251"/>
          </a:xfrm>
          <a:prstGeom prst="rect">
            <a:avLst/>
          </a:prstGeom>
          <a:noFill/>
        </p:spPr>
      </p:pic>
      <p:pic>
        <p:nvPicPr>
          <p:cNvPr id="1042" name="Picture 18" descr="Image:ACenturyofElectricals Page 41-1.jpg">
            <a:hlinkClick r:id="rId11"/>
          </p:cNvPr>
          <p:cNvPicPr>
            <a:picLocks noChangeAspect="1" noChangeArrowheads="1"/>
          </p:cNvPicPr>
          <p:nvPr/>
        </p:nvPicPr>
        <p:blipFill>
          <a:blip r:embed="rId12"/>
          <a:srcRect/>
          <a:stretch>
            <a:fillRect/>
          </a:stretch>
        </p:blipFill>
        <p:spPr bwMode="auto">
          <a:xfrm>
            <a:off x="1457300" y="2543824"/>
            <a:ext cx="1676394" cy="1342376"/>
          </a:xfrm>
          <a:prstGeom prst="rect">
            <a:avLst/>
          </a:prstGeom>
          <a:noFill/>
        </p:spPr>
      </p:pic>
      <p:pic>
        <p:nvPicPr>
          <p:cNvPr id="1046" name="Picture 22" descr="File:Replica-of-first-transistor.jpg">
            <a:hlinkClick r:id="rId13"/>
          </p:cNvPr>
          <p:cNvPicPr>
            <a:picLocks noChangeAspect="1" noChangeArrowheads="1"/>
          </p:cNvPicPr>
          <p:nvPr/>
        </p:nvPicPr>
        <p:blipFill>
          <a:blip r:embed="rId14" cstate="screen"/>
          <a:srcRect/>
          <a:stretch>
            <a:fillRect/>
          </a:stretch>
        </p:blipFill>
        <p:spPr bwMode="auto">
          <a:xfrm>
            <a:off x="0" y="1028680"/>
            <a:ext cx="1571636" cy="1408185"/>
          </a:xfrm>
          <a:prstGeom prst="rect">
            <a:avLst/>
          </a:prstGeom>
          <a:noFill/>
        </p:spPr>
      </p:pic>
      <p:pic>
        <p:nvPicPr>
          <p:cNvPr id="1048" name="Picture 24" descr="File:Transistorer (croped).jpg">
            <a:hlinkClick r:id="rId15"/>
          </p:cNvPr>
          <p:cNvPicPr>
            <a:picLocks noChangeAspect="1" noChangeArrowheads="1"/>
          </p:cNvPicPr>
          <p:nvPr/>
        </p:nvPicPr>
        <p:blipFill>
          <a:blip r:embed="rId16" cstate="screen"/>
          <a:srcRect/>
          <a:stretch>
            <a:fillRect/>
          </a:stretch>
        </p:blipFill>
        <p:spPr bwMode="auto">
          <a:xfrm rot="16200000">
            <a:off x="161157" y="2224846"/>
            <a:ext cx="942958" cy="1265269"/>
          </a:xfrm>
          <a:prstGeom prst="rect">
            <a:avLst/>
          </a:prstGeom>
          <a:noFill/>
        </p:spPr>
      </p:pic>
      <p:pic>
        <p:nvPicPr>
          <p:cNvPr id="1050" name="Picture 26" descr="File:Babbage Difference Engine.jpg">
            <a:hlinkClick r:id="rId17"/>
          </p:cNvPr>
          <p:cNvPicPr>
            <a:picLocks noChangeAspect="1" noChangeArrowheads="1"/>
          </p:cNvPicPr>
          <p:nvPr/>
        </p:nvPicPr>
        <p:blipFill>
          <a:blip r:embed="rId18" cstate="screen"/>
          <a:srcRect/>
          <a:stretch>
            <a:fillRect/>
          </a:stretch>
        </p:blipFill>
        <p:spPr bwMode="auto">
          <a:xfrm>
            <a:off x="5029200" y="528614"/>
            <a:ext cx="2087543" cy="1510860"/>
          </a:xfrm>
          <a:prstGeom prst="rect">
            <a:avLst/>
          </a:prstGeom>
          <a:noFill/>
        </p:spPr>
      </p:pic>
      <p:pic>
        <p:nvPicPr>
          <p:cNvPr id="1054" name="Picture 30" descr="Demonstration model of  Babbage's Difference Engine No 1, 19th century."/>
          <p:cNvPicPr>
            <a:picLocks noChangeAspect="1" noChangeArrowheads="1"/>
          </p:cNvPicPr>
          <p:nvPr/>
        </p:nvPicPr>
        <p:blipFill>
          <a:blip r:embed="rId19" cstate="screen"/>
          <a:srcRect l="7601" r="8785"/>
          <a:stretch>
            <a:fillRect/>
          </a:stretch>
        </p:blipFill>
        <p:spPr bwMode="auto">
          <a:xfrm>
            <a:off x="7029464" y="528614"/>
            <a:ext cx="1721316" cy="1643074"/>
          </a:xfrm>
          <a:prstGeom prst="rect">
            <a:avLst/>
          </a:prstGeom>
          <a:noFill/>
        </p:spPr>
      </p:pic>
      <p:pic>
        <p:nvPicPr>
          <p:cNvPr id="1052" name="Picture 28" descr="http://www.makingthemodernworld.org.uk/icons_of_invention/img/IM.1100_el.jpg"/>
          <p:cNvPicPr>
            <a:picLocks noChangeAspect="1" noChangeArrowheads="1"/>
          </p:cNvPicPr>
          <p:nvPr/>
        </p:nvPicPr>
        <p:blipFill>
          <a:blip r:embed="rId20"/>
          <a:srcRect/>
          <a:stretch>
            <a:fillRect/>
          </a:stretch>
        </p:blipFill>
        <p:spPr bwMode="auto">
          <a:xfrm>
            <a:off x="8629640" y="0"/>
            <a:ext cx="1428760" cy="3028944"/>
          </a:xfrm>
          <a:prstGeom prst="rect">
            <a:avLst/>
          </a:prstGeom>
          <a:noFill/>
        </p:spPr>
      </p:pic>
      <p:pic>
        <p:nvPicPr>
          <p:cNvPr id="1056" name="Picture 32" descr="http://upload.wikimedia.org/wikipedia/en/thumb/8/8f/Minaturevacuumtube.jpg/180px-Minaturevacuumtube.jpg">
            <a:hlinkClick r:id="rId21" tooltip="1960s era miniature tubes from Australia."/>
          </p:cNvPr>
          <p:cNvPicPr>
            <a:picLocks noChangeAspect="1" noChangeArrowheads="1"/>
          </p:cNvPicPr>
          <p:nvPr/>
        </p:nvPicPr>
        <p:blipFill>
          <a:blip r:embed="rId22"/>
          <a:srcRect b="16666"/>
          <a:stretch>
            <a:fillRect/>
          </a:stretch>
        </p:blipFill>
        <p:spPr bwMode="auto">
          <a:xfrm>
            <a:off x="0" y="0"/>
            <a:ext cx="1714500" cy="1071570"/>
          </a:xfrm>
          <a:prstGeom prst="rect">
            <a:avLst/>
          </a:prstGeom>
          <a:noFill/>
        </p:spPr>
      </p:pic>
      <p:pic>
        <p:nvPicPr>
          <p:cNvPr id="1058" name="Picture 34" descr="http://upload.wikimedia.org/wikipedia/commons/thumb/c/c7/153056995_5ef8b01016_o.jpg/200px-153056995_5ef8b01016_o.jpg">
            <a:hlinkClick r:id="rId23" tooltip="The integrated circuit from an Intel 8742, an 8-bit microcontroller that includes a CPU running at 12 MHz, 128 bytes of RAM, 2048 bytes of EPROM, and I/O in the same chip."/>
          </p:cNvPr>
          <p:cNvPicPr>
            <a:picLocks noChangeAspect="1" noChangeArrowheads="1"/>
          </p:cNvPicPr>
          <p:nvPr/>
        </p:nvPicPr>
        <p:blipFill>
          <a:blip r:embed="rId24"/>
          <a:srcRect/>
          <a:stretch>
            <a:fillRect/>
          </a:stretch>
        </p:blipFill>
        <p:spPr bwMode="auto">
          <a:xfrm>
            <a:off x="1528738" y="3886200"/>
            <a:ext cx="1255564" cy="966785"/>
          </a:xfrm>
          <a:prstGeom prst="rect">
            <a:avLst/>
          </a:prstGeom>
          <a:noFill/>
        </p:spPr>
      </p:pic>
      <p:pic>
        <p:nvPicPr>
          <p:cNvPr id="1060" name="Picture 36" descr="http://upload.wikimedia.org/wikipedia/commons/thumb/5/5c/Microchips.jpg/200px-Microchips.jpg">
            <a:hlinkClick r:id="rId25" tooltip="Microchips (EPROM memory) with a transparent window, showing the integrated circuit inside. Note the fine silver-colored wires that connect the integrated circuit to the pins of the package. The window allows the memory contents of the chip to be erased, by exposure to strong ultraviolet light in an eraser device."/>
          </p:cNvPr>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600044" y="3386134"/>
            <a:ext cx="1428746" cy="1071560"/>
          </a:xfrm>
          <a:prstGeom prst="rect">
            <a:avLst/>
          </a:prstGeom>
          <a:noFill/>
        </p:spPr>
      </p:pic>
      <p:pic>
        <p:nvPicPr>
          <p:cNvPr id="1062" name="Picture 38" descr="Die of an Intel 80486DX2 microprocessor (actual size: 12×6.75 mm) in its packaging">
            <a:hlinkClick r:id="rId27" tooltip="Die of an Intel 80486DX2 microprocessor (actual size: 12×6.75 mm) in its packaging"/>
          </p:cNvPr>
          <p:cNvPicPr>
            <a:picLocks noChangeAspect="1" noChangeArrowheads="1"/>
          </p:cNvPicPr>
          <p:nvPr/>
        </p:nvPicPr>
        <p:blipFill>
          <a:blip r:embed="rId28"/>
          <a:srcRect/>
          <a:stretch>
            <a:fillRect/>
          </a:stretch>
        </p:blipFill>
        <p:spPr bwMode="auto">
          <a:xfrm>
            <a:off x="2957498" y="4743456"/>
            <a:ext cx="1999229" cy="1495424"/>
          </a:xfrm>
          <a:prstGeom prst="rect">
            <a:avLst/>
          </a:prstGeom>
          <a:noFill/>
        </p:spPr>
      </p:pic>
      <p:pic>
        <p:nvPicPr>
          <p:cNvPr id="1064" name="Picture 40" descr="http://upload.wikimedia.org/wikipedia/commons/3/37/Altera-StratixIIGX-FPGA.jpg">
            <a:hlinkClick r:id="rId29" tooltip="An Altera Stratix II GX FPGA."/>
          </p:cNvPr>
          <p:cNvPicPr>
            <a:picLocks noChangeAspect="1" noChangeArrowheads="1"/>
          </p:cNvPicPr>
          <p:nvPr/>
        </p:nvPicPr>
        <p:blipFill>
          <a:blip r:embed="rId30"/>
          <a:srcRect/>
          <a:stretch>
            <a:fillRect/>
          </a:stretch>
        </p:blipFill>
        <p:spPr bwMode="auto">
          <a:xfrm>
            <a:off x="1814490" y="6364797"/>
            <a:ext cx="2071702" cy="1407603"/>
          </a:xfrm>
          <a:prstGeom prst="rect">
            <a:avLst/>
          </a:prstGeom>
          <a:noFill/>
        </p:spPr>
      </p:pic>
      <p:sp>
        <p:nvSpPr>
          <p:cNvPr id="24" name="Right Arrow 23"/>
          <p:cNvSpPr/>
          <p:nvPr/>
        </p:nvSpPr>
        <p:spPr>
          <a:xfrm rot="10800000">
            <a:off x="4636291" y="6886596"/>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rved Left Arrow 24"/>
          <p:cNvSpPr/>
          <p:nvPr/>
        </p:nvSpPr>
        <p:spPr>
          <a:xfrm rot="12771696">
            <a:off x="1955538" y="4744657"/>
            <a:ext cx="886391" cy="20978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Left Arrow 25"/>
          <p:cNvSpPr/>
          <p:nvPr/>
        </p:nvSpPr>
        <p:spPr>
          <a:xfrm rot="17423870">
            <a:off x="5328465" y="3953055"/>
            <a:ext cx="739653" cy="23533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6100770" y="5886464"/>
            <a:ext cx="2066934" cy="1281117"/>
            <a:chOff x="6100770" y="5886464"/>
            <a:chExt cx="2066934" cy="1281117"/>
          </a:xfrm>
        </p:grpSpPr>
        <p:pic>
          <p:nvPicPr>
            <p:cNvPr id="1068" name="Picture 44" descr="http://tbn0.google.com/images?q=tbn:HWzEnUUmBKaZcM:http://www.nemesisstyle.com/imgs/machintosh.jpg">
              <a:hlinkClick r:id="rId31"/>
            </p:cNvPr>
            <p:cNvPicPr>
              <a:picLocks noChangeAspect="1" noChangeArrowheads="1"/>
            </p:cNvPicPr>
            <p:nvPr/>
          </p:nvPicPr>
          <p:blipFill>
            <a:blip r:embed="rId32">
              <a:clrChange>
                <a:clrFrom>
                  <a:srgbClr val="FEFEFE"/>
                </a:clrFrom>
                <a:clrTo>
                  <a:srgbClr val="FEFEFE">
                    <a:alpha val="0"/>
                  </a:srgbClr>
                </a:clrTo>
              </a:clrChange>
            </a:blip>
            <a:srcRect/>
            <a:stretch>
              <a:fillRect/>
            </a:stretch>
          </p:blipFill>
          <p:spPr bwMode="auto">
            <a:xfrm>
              <a:off x="7600968" y="6600844"/>
              <a:ext cx="566736" cy="566737"/>
            </a:xfrm>
            <a:prstGeom prst="rect">
              <a:avLst/>
            </a:prstGeom>
            <a:noFill/>
          </p:spPr>
        </p:pic>
        <p:pic>
          <p:nvPicPr>
            <p:cNvPr id="1070" name="Picture 46" descr="File:Tux.svg">
              <a:hlinkClick r:id="rId33"/>
            </p:cNvPr>
            <p:cNvPicPr>
              <a:picLocks noChangeAspect="1" noChangeArrowheads="1"/>
            </p:cNvPicPr>
            <p:nvPr/>
          </p:nvPicPr>
          <p:blipFill>
            <a:blip r:embed="rId34" cstate="screen"/>
            <a:srcRect/>
            <a:stretch>
              <a:fillRect/>
            </a:stretch>
          </p:blipFill>
          <p:spPr bwMode="auto">
            <a:xfrm>
              <a:off x="6100770" y="6100778"/>
              <a:ext cx="874247" cy="1028680"/>
            </a:xfrm>
            <a:prstGeom prst="rect">
              <a:avLst/>
            </a:prstGeom>
            <a:noFill/>
          </p:spPr>
        </p:pic>
        <p:pic>
          <p:nvPicPr>
            <p:cNvPr id="1072" name="Picture 48" descr="windows_vista_092507.jpg">
              <a:hlinkClick r:id="rId35"/>
            </p:cNvPr>
            <p:cNvPicPr>
              <a:picLocks noChangeAspect="1" noChangeArrowheads="1"/>
            </p:cNvPicPr>
            <p:nvPr/>
          </p:nvPicPr>
          <p:blipFill>
            <a:blip r:embed="rId36" cstate="screen">
              <a:clrChange>
                <a:clrFrom>
                  <a:srgbClr val="FFFFFF"/>
                </a:clrFrom>
                <a:clrTo>
                  <a:srgbClr val="FFFFFF">
                    <a:alpha val="0"/>
                  </a:srgbClr>
                </a:clrTo>
              </a:clrChange>
            </a:blip>
            <a:srcRect/>
            <a:stretch>
              <a:fillRect/>
            </a:stretch>
          </p:blipFill>
          <p:spPr bwMode="auto">
            <a:xfrm>
              <a:off x="6672274" y="5886464"/>
              <a:ext cx="1448067" cy="1071570"/>
            </a:xfrm>
            <a:prstGeom prst="rect">
              <a:avLst/>
            </a:prstGeom>
            <a:noFill/>
          </p:spPr>
        </p:pic>
      </p:grpSp>
      <p:pic>
        <p:nvPicPr>
          <p:cNvPr id="1034" name="Picture 10" descr="File:Eniac.jpg">
            <a:hlinkClick r:id="rId37"/>
          </p:cNvPr>
          <p:cNvPicPr>
            <a:picLocks noChangeAspect="1" noChangeArrowheads="1"/>
          </p:cNvPicPr>
          <p:nvPr/>
        </p:nvPicPr>
        <p:blipFill>
          <a:blip r:embed="rId38"/>
          <a:srcRect/>
          <a:stretch>
            <a:fillRect/>
          </a:stretch>
        </p:blipFill>
        <p:spPr bwMode="auto">
          <a:xfrm>
            <a:off x="7458092" y="1885936"/>
            <a:ext cx="2571768" cy="1965683"/>
          </a:xfrm>
          <a:prstGeom prst="rect">
            <a:avLst/>
          </a:prstGeom>
          <a:noFill/>
        </p:spPr>
      </p:pic>
      <p:sp>
        <p:nvSpPr>
          <p:cNvPr id="33" name="TextBox 32"/>
          <p:cNvSpPr txBox="1"/>
          <p:nvPr/>
        </p:nvSpPr>
        <p:spPr>
          <a:xfrm rot="16200000">
            <a:off x="4011669" y="1082719"/>
            <a:ext cx="1573397" cy="461665"/>
          </a:xfrm>
          <a:prstGeom prst="rect">
            <a:avLst/>
          </a:prstGeom>
          <a:noFill/>
        </p:spPr>
        <p:txBody>
          <a:bodyPr wrap="square" rtlCol="0">
            <a:spAutoFit/>
          </a:bodyPr>
          <a:lstStyle/>
          <a:p>
            <a:r>
              <a:rPr lang="pt-PT" sz="1200" dirty="0" err="1" smtClean="0">
                <a:solidFill>
                  <a:schemeClr val="accent1"/>
                </a:solidFill>
              </a:rPr>
              <a:t>Babbage</a:t>
            </a:r>
            <a:r>
              <a:rPr lang="pt-PT" sz="1200" dirty="0" smtClean="0">
                <a:solidFill>
                  <a:schemeClr val="accent1"/>
                </a:solidFill>
              </a:rPr>
              <a:t> </a:t>
            </a:r>
          </a:p>
          <a:p>
            <a:r>
              <a:rPr lang="en-US" sz="1200" dirty="0" smtClean="0">
                <a:solidFill>
                  <a:schemeClr val="accent1"/>
                </a:solidFill>
              </a:rPr>
              <a:t>difference engine</a:t>
            </a:r>
            <a:endParaRPr lang="en-US" sz="1200" dirty="0">
              <a:solidFill>
                <a:schemeClr val="accent1"/>
              </a:solidFill>
            </a:endParaRPr>
          </a:p>
        </p:txBody>
      </p:sp>
      <p:pic>
        <p:nvPicPr>
          <p:cNvPr id="1074" name="Picture 50" descr="http://upload.wikimedia.org/wikipedia/commons/thumb/2/2a/NEC_D780C.jpg/255px-NEC_D780C.jpg">
            <a:hlinkClick r:id="rId39" tooltip="NEC's μPD780C Z80 clone on a Sinclair ZX Spectrum board."/>
          </p:cNvPr>
          <p:cNvPicPr>
            <a:picLocks noChangeAspect="1" noChangeArrowheads="1"/>
          </p:cNvPicPr>
          <p:nvPr/>
        </p:nvPicPr>
        <p:blipFill>
          <a:blip r:embed="rId40" cstate="screen"/>
          <a:srcRect/>
          <a:stretch>
            <a:fillRect/>
          </a:stretch>
        </p:blipFill>
        <p:spPr bwMode="auto">
          <a:xfrm>
            <a:off x="2814622" y="4100514"/>
            <a:ext cx="1357305" cy="585505"/>
          </a:xfrm>
          <a:prstGeom prst="rect">
            <a:avLst/>
          </a:prstGeom>
          <a:noFill/>
        </p:spPr>
      </p:pic>
      <p:sp>
        <p:nvSpPr>
          <p:cNvPr id="31" name="Slide Number Placeholder 30"/>
          <p:cNvSpPr>
            <a:spLocks noGrp="1"/>
          </p:cNvSpPr>
          <p:nvPr>
            <p:ph type="sldNum" sz="quarter" idx="12"/>
          </p:nvPr>
        </p:nvSpPr>
        <p:spPr/>
        <p:txBody>
          <a:bodyPr/>
          <a:lstStyle/>
          <a:p>
            <a:pPr>
              <a:defRPr/>
            </a:pPr>
            <a:fld id="{723913DB-50A4-495B-B640-09A683F05F1D}" type="slidenum">
              <a:rPr lang="en-US" smtClean="0"/>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54"/>
                                        </p:tgtEl>
                                        <p:attrNameLst>
                                          <p:attrName>style.visibility</p:attrName>
                                        </p:attrNameLst>
                                      </p:cBhvr>
                                      <p:to>
                                        <p:strVal val="visible"/>
                                      </p:to>
                                    </p:set>
                                    <p:animEffect transition="in" filter="fade">
                                      <p:cBhvr>
                                        <p:cTn id="23" dur="1000"/>
                                        <p:tgtEl>
                                          <p:spTgt spid="105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52"/>
                                        </p:tgtEl>
                                        <p:attrNameLst>
                                          <p:attrName>style.visibility</p:attrName>
                                        </p:attrNameLst>
                                      </p:cBhvr>
                                      <p:to>
                                        <p:strVal val="visible"/>
                                      </p:to>
                                    </p:set>
                                    <p:animEffect transition="in" filter="fade">
                                      <p:cBhvr>
                                        <p:cTn id="27" dur="1000"/>
                                        <p:tgtEl>
                                          <p:spTgt spid="10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1000"/>
                                        <p:tgtEl>
                                          <p:spTgt spid="1034"/>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032"/>
                                        </p:tgtEl>
                                        <p:attrNameLst>
                                          <p:attrName>style.visibility</p:attrName>
                                        </p:attrNameLst>
                                      </p:cBhvr>
                                      <p:to>
                                        <p:strVal val="visible"/>
                                      </p:to>
                                    </p:set>
                                    <p:animEffect transition="in" filter="fade">
                                      <p:cBhvr>
                                        <p:cTn id="36" dur="1000"/>
                                        <p:tgtEl>
                                          <p:spTgt spid="103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56"/>
                                        </p:tgtEl>
                                        <p:attrNameLst>
                                          <p:attrName>style.visibility</p:attrName>
                                        </p:attrNameLst>
                                      </p:cBhvr>
                                      <p:to>
                                        <p:strVal val="visible"/>
                                      </p:to>
                                    </p:set>
                                    <p:animEffect transition="in" filter="fade">
                                      <p:cBhvr>
                                        <p:cTn id="45" dur="2000"/>
                                        <p:tgtEl>
                                          <p:spTgt spid="1056"/>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046"/>
                                        </p:tgtEl>
                                        <p:attrNameLst>
                                          <p:attrName>style.visibility</p:attrName>
                                        </p:attrNameLst>
                                      </p:cBhvr>
                                      <p:to>
                                        <p:strVal val="visible"/>
                                      </p:to>
                                    </p:set>
                                    <p:animEffect transition="in" filter="fade">
                                      <p:cBhvr>
                                        <p:cTn id="49" dur="2000"/>
                                        <p:tgtEl>
                                          <p:spTgt spid="1046"/>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1048"/>
                                        </p:tgtEl>
                                        <p:attrNameLst>
                                          <p:attrName>style.visibility</p:attrName>
                                        </p:attrNameLst>
                                      </p:cBhvr>
                                      <p:to>
                                        <p:strVal val="visible"/>
                                      </p:to>
                                    </p:set>
                                    <p:animEffect transition="in" filter="fade">
                                      <p:cBhvr>
                                        <p:cTn id="53" dur="2000"/>
                                        <p:tgtEl>
                                          <p:spTgt spid="1048"/>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1040"/>
                                        </p:tgtEl>
                                        <p:attrNameLst>
                                          <p:attrName>style.visibility</p:attrName>
                                        </p:attrNameLst>
                                      </p:cBhvr>
                                      <p:to>
                                        <p:strVal val="visible"/>
                                      </p:to>
                                    </p:set>
                                    <p:animEffect transition="in" filter="fade">
                                      <p:cBhvr>
                                        <p:cTn id="57" dur="2000"/>
                                        <p:tgtEl>
                                          <p:spTgt spid="1040"/>
                                        </p:tgtEl>
                                      </p:cBhvr>
                                    </p:animEffect>
                                  </p:childTnLst>
                                </p:cTn>
                              </p:par>
                            </p:childTnLst>
                          </p:cTn>
                        </p:par>
                        <p:par>
                          <p:cTn id="58" fill="hold">
                            <p:stCondLst>
                              <p:cond delay="8000"/>
                            </p:stCondLst>
                            <p:childTnLst>
                              <p:par>
                                <p:cTn id="59" presetID="10" presetClass="entr" presetSubtype="0" fill="hold" nodeType="afterEffect">
                                  <p:stCondLst>
                                    <p:cond delay="0"/>
                                  </p:stCondLst>
                                  <p:childTnLst>
                                    <p:set>
                                      <p:cBhvr>
                                        <p:cTn id="60" dur="1" fill="hold">
                                          <p:stCondLst>
                                            <p:cond delay="0"/>
                                          </p:stCondLst>
                                        </p:cTn>
                                        <p:tgtEl>
                                          <p:spTgt spid="1042"/>
                                        </p:tgtEl>
                                        <p:attrNameLst>
                                          <p:attrName>style.visibility</p:attrName>
                                        </p:attrNameLst>
                                      </p:cBhvr>
                                      <p:to>
                                        <p:strVal val="visible"/>
                                      </p:to>
                                    </p:set>
                                    <p:animEffect transition="in" filter="fade">
                                      <p:cBhvr>
                                        <p:cTn id="61" dur="2000"/>
                                        <p:tgtEl>
                                          <p:spTgt spid="1042"/>
                                        </p:tgtEl>
                                      </p:cBhvr>
                                    </p:animEffect>
                                  </p:childTnLst>
                                </p:cTn>
                              </p:par>
                            </p:childTnLst>
                          </p:cTn>
                        </p:par>
                        <p:par>
                          <p:cTn id="62" fill="hold">
                            <p:stCondLst>
                              <p:cond delay="10000"/>
                            </p:stCondLst>
                            <p:childTnLst>
                              <p:par>
                                <p:cTn id="63" presetID="10" presetClass="entr" presetSubtype="0" fill="hold" nodeType="afterEffect">
                                  <p:stCondLst>
                                    <p:cond delay="0"/>
                                  </p:stCondLst>
                                  <p:childTnLst>
                                    <p:set>
                                      <p:cBhvr>
                                        <p:cTn id="64" dur="1" fill="hold">
                                          <p:stCondLst>
                                            <p:cond delay="0"/>
                                          </p:stCondLst>
                                        </p:cTn>
                                        <p:tgtEl>
                                          <p:spTgt spid="1060"/>
                                        </p:tgtEl>
                                        <p:attrNameLst>
                                          <p:attrName>style.visibility</p:attrName>
                                        </p:attrNameLst>
                                      </p:cBhvr>
                                      <p:to>
                                        <p:strVal val="visible"/>
                                      </p:to>
                                    </p:set>
                                    <p:animEffect transition="in" filter="fade">
                                      <p:cBhvr>
                                        <p:cTn id="65" dur="2000"/>
                                        <p:tgtEl>
                                          <p:spTgt spid="1060"/>
                                        </p:tgtEl>
                                      </p:cBhvr>
                                    </p:animEffect>
                                  </p:childTnLst>
                                </p:cTn>
                              </p:par>
                            </p:childTnLst>
                          </p:cTn>
                        </p:par>
                        <p:par>
                          <p:cTn id="66" fill="hold">
                            <p:stCondLst>
                              <p:cond delay="12000"/>
                            </p:stCondLst>
                            <p:childTnLst>
                              <p:par>
                                <p:cTn id="67" presetID="10" presetClass="entr" presetSubtype="0" fill="hold" nodeType="afterEffect">
                                  <p:stCondLst>
                                    <p:cond delay="0"/>
                                  </p:stCondLst>
                                  <p:childTnLst>
                                    <p:set>
                                      <p:cBhvr>
                                        <p:cTn id="68" dur="1" fill="hold">
                                          <p:stCondLst>
                                            <p:cond delay="0"/>
                                          </p:stCondLst>
                                        </p:cTn>
                                        <p:tgtEl>
                                          <p:spTgt spid="1058"/>
                                        </p:tgtEl>
                                        <p:attrNameLst>
                                          <p:attrName>style.visibility</p:attrName>
                                        </p:attrNameLst>
                                      </p:cBhvr>
                                      <p:to>
                                        <p:strVal val="visible"/>
                                      </p:to>
                                    </p:set>
                                    <p:animEffect transition="in" filter="fade">
                                      <p:cBhvr>
                                        <p:cTn id="69" dur="2000"/>
                                        <p:tgtEl>
                                          <p:spTgt spid="105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74"/>
                                        </p:tgtEl>
                                        <p:attrNameLst>
                                          <p:attrName>style.visibility</p:attrName>
                                        </p:attrNameLst>
                                      </p:cBhvr>
                                      <p:to>
                                        <p:strVal val="visible"/>
                                      </p:to>
                                    </p:set>
                                    <p:animEffect transition="in" filter="fade">
                                      <p:cBhvr>
                                        <p:cTn id="74" dur="1000"/>
                                        <p:tgtEl>
                                          <p:spTgt spid="1074"/>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1036"/>
                                        </p:tgtEl>
                                        <p:attrNameLst>
                                          <p:attrName>style.visibility</p:attrName>
                                        </p:attrNameLst>
                                      </p:cBhvr>
                                      <p:to>
                                        <p:strVal val="visible"/>
                                      </p:to>
                                    </p:set>
                                    <p:animEffect transition="in" filter="fade">
                                      <p:cBhvr>
                                        <p:cTn id="78" dur="1000"/>
                                        <p:tgtEl>
                                          <p:spTgt spid="103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062"/>
                                        </p:tgtEl>
                                        <p:attrNameLst>
                                          <p:attrName>style.visibility</p:attrName>
                                        </p:attrNameLst>
                                      </p:cBhvr>
                                      <p:to>
                                        <p:strVal val="visible"/>
                                      </p:to>
                                    </p:set>
                                    <p:animEffect transition="in" filter="fade">
                                      <p:cBhvr>
                                        <p:cTn id="83" dur="1000"/>
                                        <p:tgtEl>
                                          <p:spTgt spid="1062"/>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1038"/>
                                        </p:tgtEl>
                                        <p:attrNameLst>
                                          <p:attrName>style.visibility</p:attrName>
                                        </p:attrNameLst>
                                      </p:cBhvr>
                                      <p:to>
                                        <p:strVal val="visible"/>
                                      </p:to>
                                    </p:set>
                                    <p:animEffect transition="in" filter="fade">
                                      <p:cBhvr>
                                        <p:cTn id="87" dur="1000"/>
                                        <p:tgtEl>
                                          <p:spTgt spid="1038"/>
                                        </p:tgtEl>
                                      </p:cBhvr>
                                    </p:animEffect>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06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animBg="1"/>
      <p:bldP spid="25" grpId="0" animBg="1"/>
      <p:bldP spid="26"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0" y="0"/>
            <a:ext cx="10058400" cy="627383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0" y="0"/>
            <a:ext cx="10058400" cy="690246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22</a:t>
            </a:fld>
            <a:endParaRPr lang="en-US" dirty="0"/>
          </a:p>
        </p:txBody>
      </p:sp>
      <p:sp>
        <p:nvSpPr>
          <p:cNvPr id="3" name="Title 2"/>
          <p:cNvSpPr>
            <a:spLocks noGrp="1"/>
          </p:cNvSpPr>
          <p:nvPr>
            <p:ph type="title"/>
          </p:nvPr>
        </p:nvSpPr>
        <p:spPr/>
        <p:txBody>
          <a:bodyPr/>
          <a:lstStyle/>
          <a:p>
            <a:r>
              <a:rPr lang="pt-PT" dirty="0" smtClean="0"/>
              <a:t>Kill the leds and 7 segment display</a:t>
            </a:r>
            <a:endParaRPr lang="en-US" dirty="0"/>
          </a:p>
        </p:txBody>
      </p:sp>
      <p:sp>
        <p:nvSpPr>
          <p:cNvPr id="4" name="TextBox 3"/>
          <p:cNvSpPr txBox="1"/>
          <p:nvPr/>
        </p:nvSpPr>
        <p:spPr>
          <a:xfrm>
            <a:off x="528600" y="1455876"/>
            <a:ext cx="8973932" cy="1015663"/>
          </a:xfrm>
          <a:prstGeom prst="rect">
            <a:avLst/>
          </a:prstGeom>
          <a:noFill/>
        </p:spPr>
        <p:txBody>
          <a:bodyPr wrap="none" rtlCol="0">
            <a:spAutoFit/>
          </a:bodyPr>
          <a:lstStyle/>
          <a:p>
            <a:r>
              <a:rPr lang="pt-PT" sz="6000" dirty="0"/>
              <a:t>a</a:t>
            </a:r>
            <a:r>
              <a:rPr lang="pt-PT" sz="6000" dirty="0" smtClean="0"/>
              <a:t>ssign var_name = value;</a:t>
            </a:r>
            <a:endParaRPr lang="en-US" sz="6000" dirty="0"/>
          </a:p>
        </p:txBody>
      </p:sp>
    </p:spTree>
    <p:extLst>
      <p:ext uri="{BB962C8B-B14F-4D97-AF65-F5344CB8AC3E}">
        <p14:creationId xmlns:p14="http://schemas.microsoft.com/office/powerpoint/2010/main" val="175169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a:stretch>
            <a:fillRect/>
          </a:stretch>
        </p:blipFill>
        <p:spPr bwMode="auto">
          <a:xfrm>
            <a:off x="0" y="0"/>
            <a:ext cx="10058400" cy="705328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0" y="538144"/>
            <a:ext cx="10058400" cy="4343424"/>
          </a:xfrm>
          <a:prstGeom prst="rect">
            <a:avLst/>
          </a:prstGeom>
          <a:noFill/>
          <a:ln w="9525">
            <a:noFill/>
            <a:miter lim="800000"/>
            <a:headEnd/>
            <a:tailEnd/>
          </a:ln>
        </p:spPr>
      </p:pic>
      <p:sp>
        <p:nvSpPr>
          <p:cNvPr id="3" name="Title 2"/>
          <p:cNvSpPr>
            <a:spLocks noGrp="1"/>
          </p:cNvSpPr>
          <p:nvPr>
            <p:ph type="title"/>
          </p:nvPr>
        </p:nvSpPr>
        <p:spPr/>
        <p:txBody>
          <a:bodyPr/>
          <a:lstStyle/>
          <a:p>
            <a:r>
              <a:rPr lang="pt-PT" dirty="0" err="1" smtClean="0"/>
              <a:t>n-bit</a:t>
            </a:r>
            <a:r>
              <a:rPr lang="pt-PT" dirty="0" smtClean="0"/>
              <a:t> </a:t>
            </a:r>
            <a:r>
              <a:rPr lang="pt-PT" dirty="0" err="1" smtClean="0"/>
              <a:t>signals</a:t>
            </a:r>
            <a:endParaRPr lang="en-US" dirty="0"/>
          </a:p>
        </p:txBody>
      </p:sp>
      <p:pic>
        <p:nvPicPr>
          <p:cNvPr id="4" name="Picture 2"/>
          <p:cNvPicPr>
            <a:picLocks noChangeAspect="1" noChangeArrowheads="1"/>
          </p:cNvPicPr>
          <p:nvPr/>
        </p:nvPicPr>
        <p:blipFill>
          <a:blip r:embed="rId4"/>
          <a:srcRect/>
          <a:stretch>
            <a:fillRect/>
          </a:stretch>
        </p:blipFill>
        <p:spPr bwMode="auto">
          <a:xfrm>
            <a:off x="0" y="4786296"/>
            <a:ext cx="9567832" cy="298610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78E5750-B3F9-4B43-8111-7AA5AC0268DA}"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990584"/>
            <a:ext cx="10058400" cy="5700744"/>
          </a:xfrm>
          <a:prstGeom prst="rect">
            <a:avLst/>
          </a:prstGeom>
          <a:noFill/>
          <a:ln w="9525">
            <a:noFill/>
            <a:miter lim="800000"/>
            <a:headEnd/>
            <a:tailEnd/>
          </a:ln>
        </p:spPr>
      </p:pic>
      <p:sp>
        <p:nvSpPr>
          <p:cNvPr id="3" name="Title 2"/>
          <p:cNvSpPr>
            <a:spLocks noGrp="1"/>
          </p:cNvSpPr>
          <p:nvPr>
            <p:ph type="title"/>
          </p:nvPr>
        </p:nvSpPr>
        <p:spPr/>
        <p:txBody>
          <a:bodyPr/>
          <a:lstStyle/>
          <a:p>
            <a:r>
              <a:rPr lang="pt-PT" dirty="0" err="1" smtClean="0"/>
              <a:t>Integer</a:t>
            </a:r>
            <a:r>
              <a:rPr lang="pt-PT" dirty="0" smtClean="0"/>
              <a:t> </a:t>
            </a:r>
            <a:r>
              <a:rPr lang="pt-PT" dirty="0" err="1" smtClean="0"/>
              <a:t>Arithmetic</a:t>
            </a:r>
            <a:endParaRPr lang="en-US" dirty="0"/>
          </a:p>
        </p:txBody>
      </p:sp>
      <p:sp>
        <p:nvSpPr>
          <p:cNvPr id="4" name="Slide Number Placeholder 3"/>
          <p:cNvSpPr>
            <a:spLocks noGrp="1"/>
          </p:cNvSpPr>
          <p:nvPr>
            <p:ph type="sldNum" sz="quarter" idx="12"/>
          </p:nvPr>
        </p:nvSpPr>
        <p:spPr/>
        <p:txBody>
          <a:bodyPr/>
          <a:lstStyle/>
          <a:p>
            <a:pPr>
              <a:defRPr/>
            </a:pPr>
            <a:fld id="{678E5750-B3F9-4B43-8111-7AA5AC0268D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0" y="0"/>
            <a:ext cx="10058400" cy="696279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0" y="953589"/>
            <a:ext cx="10058400" cy="633548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0" y="0"/>
            <a:ext cx="10058400" cy="687230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1257300" y="1714488"/>
            <a:ext cx="7543800" cy="479586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0"/>
            <a:ext cx="3929090" cy="584775"/>
          </a:xfrm>
          <a:prstGeom prst="rect">
            <a:avLst/>
          </a:prstGeom>
          <a:noFill/>
        </p:spPr>
        <p:txBody>
          <a:bodyPr wrap="square" rtlCol="0">
            <a:spAutoFit/>
          </a:bodyPr>
          <a:lstStyle/>
          <a:p>
            <a:pPr algn="ctr"/>
            <a:r>
              <a:rPr lang="pt-PT" sz="3200" dirty="0" smtClean="0">
                <a:solidFill>
                  <a:schemeClr val="accent1"/>
                </a:solidFill>
                <a:latin typeface="GillSans" pitchFamily="34" charset="0"/>
              </a:rPr>
              <a:t>Programação</a:t>
            </a:r>
            <a:endParaRPr lang="en-US" sz="3200" dirty="0">
              <a:solidFill>
                <a:schemeClr val="accent1"/>
              </a:solidFill>
              <a:latin typeface="GillSans" pitchFamily="34" charset="0"/>
            </a:endParaRPr>
          </a:p>
        </p:txBody>
      </p:sp>
      <p:sp>
        <p:nvSpPr>
          <p:cNvPr id="3" name="TextBox 2"/>
          <p:cNvSpPr txBox="1"/>
          <p:nvPr/>
        </p:nvSpPr>
        <p:spPr>
          <a:xfrm>
            <a:off x="1671614" y="0"/>
            <a:ext cx="3357586" cy="584775"/>
          </a:xfrm>
          <a:prstGeom prst="rect">
            <a:avLst/>
          </a:prstGeom>
          <a:noFill/>
        </p:spPr>
        <p:txBody>
          <a:bodyPr wrap="square" rtlCol="0">
            <a:spAutoFit/>
          </a:bodyPr>
          <a:lstStyle/>
          <a:p>
            <a:pPr algn="ctr"/>
            <a:r>
              <a:rPr lang="pt-PT" sz="3200" dirty="0" smtClean="0">
                <a:solidFill>
                  <a:schemeClr val="accent1"/>
                </a:solidFill>
                <a:latin typeface="GillSans" pitchFamily="34" charset="0"/>
              </a:rPr>
              <a:t>Lógica Digital</a:t>
            </a:r>
            <a:endParaRPr lang="en-US" sz="3200" dirty="0">
              <a:solidFill>
                <a:schemeClr val="accent1"/>
              </a:solidFill>
              <a:latin typeface="GillSans" pitchFamily="34" charset="0"/>
            </a:endParaRPr>
          </a:p>
        </p:txBody>
      </p:sp>
      <p:sp>
        <p:nvSpPr>
          <p:cNvPr id="31" name="TextBox 30"/>
          <p:cNvSpPr txBox="1"/>
          <p:nvPr/>
        </p:nvSpPr>
        <p:spPr>
          <a:xfrm>
            <a:off x="4327699" y="0"/>
            <a:ext cx="1214446" cy="584775"/>
          </a:xfrm>
          <a:prstGeom prst="rect">
            <a:avLst/>
          </a:prstGeom>
          <a:noFill/>
        </p:spPr>
        <p:txBody>
          <a:bodyPr wrap="square" rtlCol="0">
            <a:spAutoFit/>
          </a:bodyPr>
          <a:lstStyle/>
          <a:p>
            <a:pPr algn="ctr"/>
            <a:r>
              <a:rPr lang="pt-PT" sz="3200" dirty="0" smtClean="0">
                <a:solidFill>
                  <a:schemeClr val="accent1"/>
                </a:solidFill>
                <a:latin typeface="GillSans" pitchFamily="34" charset="0"/>
              </a:rPr>
              <a:t>de</a:t>
            </a:r>
            <a:endParaRPr lang="en-US" sz="3200" dirty="0">
              <a:solidFill>
                <a:schemeClr val="accent1"/>
              </a:solidFill>
              <a:latin typeface="GillSans" pitchFamily="34" charset="0"/>
            </a:endParaRPr>
          </a:p>
        </p:txBody>
      </p:sp>
      <p:sp>
        <p:nvSpPr>
          <p:cNvPr id="32" name="TextBox 31"/>
          <p:cNvSpPr txBox="1"/>
          <p:nvPr/>
        </p:nvSpPr>
        <p:spPr>
          <a:xfrm>
            <a:off x="7100902" y="0"/>
            <a:ext cx="1214446" cy="584775"/>
          </a:xfrm>
          <a:prstGeom prst="rect">
            <a:avLst/>
          </a:prstGeom>
          <a:noFill/>
        </p:spPr>
        <p:txBody>
          <a:bodyPr wrap="square" rtlCol="0">
            <a:spAutoFit/>
          </a:bodyPr>
          <a:lstStyle/>
          <a:p>
            <a:pPr algn="ctr"/>
            <a:r>
              <a:rPr lang="pt-PT" sz="3200" dirty="0" smtClean="0">
                <a:solidFill>
                  <a:schemeClr val="accent1"/>
                </a:solidFill>
                <a:latin typeface="GillSans" pitchFamily="34" charset="0"/>
              </a:rPr>
              <a:t>?</a:t>
            </a:r>
            <a:endParaRPr lang="en-US" sz="3200" dirty="0">
              <a:solidFill>
                <a:schemeClr val="accent1"/>
              </a:solidFill>
              <a:latin typeface="GillSans" pitchFamily="34" charset="0"/>
            </a:endParaRPr>
          </a:p>
        </p:txBody>
      </p:sp>
      <p:pic>
        <p:nvPicPr>
          <p:cNvPr id="10" name="Picture 9" descr="duende.jpg"/>
          <p:cNvPicPr>
            <a:picLocks noChangeAspect="1"/>
          </p:cNvPicPr>
          <p:nvPr/>
        </p:nvPicPr>
        <p:blipFill>
          <a:blip r:embed="rId2"/>
          <a:stretch>
            <a:fillRect/>
          </a:stretch>
        </p:blipFill>
        <p:spPr>
          <a:xfrm>
            <a:off x="3671877" y="1171556"/>
            <a:ext cx="2714646" cy="2924868"/>
          </a:xfrm>
          <a:prstGeom prst="rect">
            <a:avLst/>
          </a:prstGeom>
        </p:spPr>
      </p:pic>
      <p:sp>
        <p:nvSpPr>
          <p:cNvPr id="12" name="TextBox 11"/>
          <p:cNvSpPr txBox="1"/>
          <p:nvPr/>
        </p:nvSpPr>
        <p:spPr>
          <a:xfrm>
            <a:off x="2555894" y="671490"/>
            <a:ext cx="4946611" cy="369332"/>
          </a:xfrm>
          <a:prstGeom prst="rect">
            <a:avLst/>
          </a:prstGeom>
          <a:noFill/>
        </p:spPr>
        <p:txBody>
          <a:bodyPr wrap="none" rtlCol="0">
            <a:spAutoFit/>
          </a:bodyPr>
          <a:lstStyle/>
          <a:p>
            <a:r>
              <a:rPr lang="pt-PT" dirty="0" smtClean="0"/>
              <a:t>Tudo funciona ou por magia ou com gnomos…</a:t>
            </a:r>
            <a:endParaRPr lang="en-US" dirty="0"/>
          </a:p>
        </p:txBody>
      </p:sp>
      <p:sp>
        <p:nvSpPr>
          <p:cNvPr id="13" name="TextBox 12"/>
          <p:cNvSpPr txBox="1"/>
          <p:nvPr/>
        </p:nvSpPr>
        <p:spPr>
          <a:xfrm>
            <a:off x="-2805" y="1242994"/>
            <a:ext cx="3888997" cy="2800767"/>
          </a:xfrm>
          <a:prstGeom prst="rect">
            <a:avLst/>
          </a:prstGeom>
          <a:noFill/>
        </p:spPr>
        <p:txBody>
          <a:bodyPr wrap="square" rtlCol="0">
            <a:spAutoFit/>
          </a:bodyPr>
          <a:lstStyle/>
          <a:p>
            <a:pPr algn="ctr"/>
            <a:r>
              <a:rPr lang="pt-PT" b="1" dirty="0" smtClean="0"/>
              <a:t>Programação de microprocessadores</a:t>
            </a:r>
            <a:br>
              <a:rPr lang="pt-PT" b="1" dirty="0" smtClean="0"/>
            </a:br>
            <a:r>
              <a:rPr lang="pt-PT" sz="1600" dirty="0" smtClean="0"/>
              <a:t>(</a:t>
            </a:r>
            <a:r>
              <a:rPr lang="pt-PT" sz="1600" dirty="0" err="1" smtClean="0"/>
              <a:t>assembly</a:t>
            </a:r>
            <a:r>
              <a:rPr lang="pt-PT" sz="1600" dirty="0" smtClean="0"/>
              <a:t>, c++, etc.)</a:t>
            </a:r>
          </a:p>
          <a:p>
            <a:pPr algn="ctr"/>
            <a:endParaRPr lang="pt-PT" sz="1600" dirty="0" smtClean="0"/>
          </a:p>
          <a:p>
            <a:pPr algn="ctr"/>
            <a:r>
              <a:rPr lang="pt-PT" dirty="0" smtClean="0"/>
              <a:t>Dar ao “gnomo” uma lista (consecutiva) de operações a realizar</a:t>
            </a:r>
          </a:p>
          <a:p>
            <a:pPr algn="ctr"/>
            <a:endParaRPr lang="pt-PT" dirty="0" smtClean="0"/>
          </a:p>
          <a:p>
            <a:pPr algn="ctr"/>
            <a:r>
              <a:rPr lang="pt-PT" dirty="0" smtClean="0"/>
              <a:t>1 Máquina executa várias tarefas consecutivas</a:t>
            </a:r>
            <a:endParaRPr lang="en-US" dirty="0"/>
          </a:p>
        </p:txBody>
      </p:sp>
      <p:sp>
        <p:nvSpPr>
          <p:cNvPr id="14" name="TextBox 13"/>
          <p:cNvSpPr txBox="1"/>
          <p:nvPr/>
        </p:nvSpPr>
        <p:spPr>
          <a:xfrm>
            <a:off x="6243647" y="1242994"/>
            <a:ext cx="3814754" cy="2554545"/>
          </a:xfrm>
          <a:prstGeom prst="rect">
            <a:avLst/>
          </a:prstGeom>
          <a:noFill/>
        </p:spPr>
        <p:txBody>
          <a:bodyPr wrap="square" rtlCol="0">
            <a:spAutoFit/>
          </a:bodyPr>
          <a:lstStyle/>
          <a:p>
            <a:pPr algn="ctr"/>
            <a:r>
              <a:rPr lang="pt-PT" b="1" dirty="0" smtClean="0"/>
              <a:t>Programação de </a:t>
            </a:r>
            <a:br>
              <a:rPr lang="pt-PT" b="1" dirty="0" smtClean="0"/>
            </a:br>
            <a:r>
              <a:rPr lang="pt-PT" b="1" dirty="0" smtClean="0"/>
              <a:t>Lógica Digital</a:t>
            </a:r>
            <a:br>
              <a:rPr lang="pt-PT" b="1" dirty="0" smtClean="0"/>
            </a:br>
            <a:r>
              <a:rPr lang="pt-PT" sz="1600" dirty="0" smtClean="0"/>
              <a:t>(FPGAs+HDL)</a:t>
            </a:r>
          </a:p>
          <a:p>
            <a:endParaRPr lang="pt-PT" dirty="0" smtClean="0"/>
          </a:p>
          <a:p>
            <a:pPr algn="ctr"/>
            <a:r>
              <a:rPr lang="pt-PT" dirty="0" smtClean="0"/>
              <a:t>Dar ao gnomo uma lista de “objectos” para construir</a:t>
            </a:r>
          </a:p>
          <a:p>
            <a:pPr algn="ctr"/>
            <a:endParaRPr lang="pt-PT" dirty="0" smtClean="0"/>
          </a:p>
          <a:p>
            <a:pPr algn="ctr"/>
            <a:r>
              <a:rPr lang="pt-PT" dirty="0" smtClean="0"/>
              <a:t>Várias Máquinas executam várias tarefas em paralelo</a:t>
            </a:r>
            <a:endParaRPr lang="en-US" dirty="0"/>
          </a:p>
        </p:txBody>
      </p:sp>
      <p:sp>
        <p:nvSpPr>
          <p:cNvPr id="15" name="TextBox 14"/>
          <p:cNvSpPr txBox="1"/>
          <p:nvPr/>
        </p:nvSpPr>
        <p:spPr>
          <a:xfrm>
            <a:off x="2224586" y="4314828"/>
            <a:ext cx="5609228" cy="369332"/>
          </a:xfrm>
          <a:prstGeom prst="rect">
            <a:avLst/>
          </a:prstGeom>
          <a:noFill/>
        </p:spPr>
        <p:txBody>
          <a:bodyPr wrap="none" rtlCol="0">
            <a:spAutoFit/>
          </a:bodyPr>
          <a:lstStyle/>
          <a:p>
            <a:r>
              <a:rPr lang="pt-PT" dirty="0" smtClean="0"/>
              <a:t>Em linguagens de alto nível por vezes confundem-se</a:t>
            </a:r>
            <a:endParaRPr lang="en-US" dirty="0"/>
          </a:p>
        </p:txBody>
      </p:sp>
      <p:pic>
        <p:nvPicPr>
          <p:cNvPr id="1026" name="Picture 2" descr="C:\Documents and Settings\pedjor\Local Settings\Temporary Internet Files\Content.IE5\HWIELUYX\MCj04338830000[1].png"/>
          <p:cNvPicPr>
            <a:picLocks noChangeAspect="1" noChangeArrowheads="1"/>
          </p:cNvPicPr>
          <p:nvPr/>
        </p:nvPicPr>
        <p:blipFill>
          <a:blip r:embed="rId3"/>
          <a:srcRect/>
          <a:stretch>
            <a:fillRect/>
          </a:stretch>
        </p:blipFill>
        <p:spPr bwMode="auto">
          <a:xfrm>
            <a:off x="1514330" y="4100514"/>
            <a:ext cx="714380" cy="714380"/>
          </a:xfrm>
          <a:prstGeom prst="rect">
            <a:avLst/>
          </a:prstGeom>
          <a:noFill/>
        </p:spPr>
      </p:pic>
      <p:pic>
        <p:nvPicPr>
          <p:cNvPr id="1027" name="Picture 3" descr="C:\Documents and Settings\pedjor\Local Settings\Temporary Internet Files\Content.IE5\2CVRQTLU\MCj02403510000[1].wmf"/>
          <p:cNvPicPr>
            <a:picLocks noChangeAspect="1" noChangeArrowheads="1"/>
          </p:cNvPicPr>
          <p:nvPr/>
        </p:nvPicPr>
        <p:blipFill>
          <a:blip r:embed="rId4"/>
          <a:srcRect/>
          <a:stretch>
            <a:fillRect/>
          </a:stretch>
        </p:blipFill>
        <p:spPr bwMode="auto">
          <a:xfrm>
            <a:off x="7743844" y="4100514"/>
            <a:ext cx="1469584" cy="835226"/>
          </a:xfrm>
          <a:prstGeom prst="rect">
            <a:avLst/>
          </a:prstGeom>
          <a:noFill/>
        </p:spPr>
      </p:pic>
      <p:sp>
        <p:nvSpPr>
          <p:cNvPr id="19" name="TextBox 18"/>
          <p:cNvSpPr txBox="1"/>
          <p:nvPr/>
        </p:nvSpPr>
        <p:spPr>
          <a:xfrm>
            <a:off x="4257418" y="4886332"/>
            <a:ext cx="1543564"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pt-PT" dirty="0" smtClean="0"/>
              <a:t>2+2?</a:t>
            </a:r>
          </a:p>
          <a:p>
            <a:pPr algn="ctr"/>
            <a:r>
              <a:rPr lang="pt-PT" dirty="0" smtClean="0"/>
              <a:t>Resultado x 2?</a:t>
            </a:r>
            <a:endParaRPr lang="en-US" dirty="0"/>
          </a:p>
        </p:txBody>
      </p:sp>
      <p:sp>
        <p:nvSpPr>
          <p:cNvPr id="20" name="TextBox 19"/>
          <p:cNvSpPr txBox="1"/>
          <p:nvPr/>
        </p:nvSpPr>
        <p:spPr>
          <a:xfrm>
            <a:off x="528606" y="5815026"/>
            <a:ext cx="1215226" cy="1316415"/>
          </a:xfrm>
          <a:prstGeom prst="round2Diag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pt-PT" dirty="0" smtClean="0"/>
              <a:t>A=2+2</a:t>
            </a:r>
          </a:p>
          <a:p>
            <a:r>
              <a:rPr lang="pt-PT" dirty="0" err="1" smtClean="0"/>
              <a:t>Cout</a:t>
            </a:r>
            <a:r>
              <a:rPr lang="pt-PT" dirty="0" smtClean="0"/>
              <a:t> &lt;&lt; A</a:t>
            </a:r>
          </a:p>
          <a:p>
            <a:r>
              <a:rPr lang="pt-PT" dirty="0" smtClean="0"/>
              <a:t>A=A*2</a:t>
            </a:r>
          </a:p>
          <a:p>
            <a:r>
              <a:rPr lang="pt-PT" dirty="0" err="1" smtClean="0"/>
              <a:t>Cout</a:t>
            </a:r>
            <a:r>
              <a:rPr lang="pt-PT" dirty="0" smtClean="0"/>
              <a:t> &lt;&lt; A</a:t>
            </a:r>
            <a:endParaRPr lang="en-US" dirty="0"/>
          </a:p>
        </p:txBody>
      </p:sp>
      <p:sp>
        <p:nvSpPr>
          <p:cNvPr id="21" name="TextBox 20"/>
          <p:cNvSpPr txBox="1"/>
          <p:nvPr/>
        </p:nvSpPr>
        <p:spPr>
          <a:xfrm>
            <a:off x="5957114" y="5743588"/>
            <a:ext cx="1153153" cy="1304806"/>
          </a:xfrm>
          <a:prstGeom prst="round2Diag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pt-PT" dirty="0" smtClean="0"/>
              <a:t>A=2+2</a:t>
            </a:r>
          </a:p>
          <a:p>
            <a:r>
              <a:rPr lang="pt-PT" dirty="0" smtClean="0"/>
              <a:t>Output A</a:t>
            </a:r>
          </a:p>
          <a:p>
            <a:r>
              <a:rPr lang="pt-PT" dirty="0" smtClean="0"/>
              <a:t>A=A*2</a:t>
            </a:r>
          </a:p>
          <a:p>
            <a:r>
              <a:rPr lang="pt-PT" dirty="0" smtClean="0"/>
              <a:t>Output A</a:t>
            </a:r>
            <a:endParaRPr lang="en-US" dirty="0"/>
          </a:p>
        </p:txBody>
      </p:sp>
      <p:sp>
        <p:nvSpPr>
          <p:cNvPr id="23" name="TextBox 22"/>
          <p:cNvSpPr txBox="1"/>
          <p:nvPr/>
        </p:nvSpPr>
        <p:spPr>
          <a:xfrm>
            <a:off x="1956586" y="5815026"/>
            <a:ext cx="1072350" cy="1304806"/>
          </a:xfrm>
          <a:prstGeom prst="round2DiagRect">
            <a:avLst>
              <a:gd name="adj1" fmla="val 0"/>
              <a:gd name="adj2" fmla="val 27002"/>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PT" dirty="0" smtClean="0"/>
              <a:t>A=4</a:t>
            </a:r>
          </a:p>
          <a:p>
            <a:r>
              <a:rPr lang="pt-PT" dirty="0" smtClean="0"/>
              <a:t>4!</a:t>
            </a:r>
          </a:p>
          <a:p>
            <a:r>
              <a:rPr lang="pt-PT" dirty="0" smtClean="0"/>
              <a:t>A=8</a:t>
            </a:r>
          </a:p>
          <a:p>
            <a:r>
              <a:rPr lang="pt-PT" dirty="0" smtClean="0"/>
              <a:t>8!</a:t>
            </a:r>
            <a:endParaRPr lang="en-US" dirty="0"/>
          </a:p>
        </p:txBody>
      </p:sp>
      <p:sp>
        <p:nvSpPr>
          <p:cNvPr id="24" name="TextBox 23"/>
          <p:cNvSpPr txBox="1"/>
          <p:nvPr/>
        </p:nvSpPr>
        <p:spPr>
          <a:xfrm>
            <a:off x="3197157" y="6243654"/>
            <a:ext cx="825867" cy="369332"/>
          </a:xfrm>
          <a:prstGeom prst="rect">
            <a:avLst/>
          </a:prstGeom>
          <a:noFill/>
        </p:spPr>
        <p:txBody>
          <a:bodyPr wrap="none" rtlCol="0">
            <a:spAutoFit/>
          </a:bodyPr>
          <a:lstStyle/>
          <a:p>
            <a:r>
              <a:rPr lang="pt-PT" dirty="0" smtClean="0"/>
              <a:t>tempo</a:t>
            </a:r>
            <a:endParaRPr lang="en-US" dirty="0"/>
          </a:p>
        </p:txBody>
      </p:sp>
      <p:cxnSp>
        <p:nvCxnSpPr>
          <p:cNvPr id="26" name="Straight Arrow Connector 25"/>
          <p:cNvCxnSpPr/>
          <p:nvPr/>
        </p:nvCxnSpPr>
        <p:spPr>
          <a:xfrm rot="5400000">
            <a:off x="2636027" y="6422249"/>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15216" y="5743589"/>
            <a:ext cx="2500330" cy="1357321"/>
          </a:xfrm>
          <a:prstGeom prst="round2DiagRect">
            <a:avLst>
              <a:gd name="adj1" fmla="val 0"/>
              <a:gd name="adj2" fmla="val 18824"/>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PT" b="1" dirty="0" err="1" smtClean="0"/>
              <a:t>Somador</a:t>
            </a:r>
            <a:r>
              <a:rPr lang="pt-PT" dirty="0" smtClean="0"/>
              <a:t>: A=4</a:t>
            </a:r>
          </a:p>
          <a:p>
            <a:r>
              <a:rPr lang="pt-PT" dirty="0" smtClean="0"/>
              <a:t>“ao mesmo tempo”</a:t>
            </a:r>
          </a:p>
          <a:p>
            <a:r>
              <a:rPr lang="pt-PT" b="1" dirty="0" smtClean="0"/>
              <a:t>Multiplicador:</a:t>
            </a:r>
            <a:r>
              <a:rPr lang="pt-PT" dirty="0" smtClean="0"/>
              <a:t> A=A*2</a:t>
            </a:r>
          </a:p>
          <a:p>
            <a:r>
              <a:rPr lang="pt-PT" dirty="0" smtClean="0"/>
              <a:t>Saída ??? (</a:t>
            </a:r>
            <a:r>
              <a:rPr lang="pt-PT" dirty="0" err="1" smtClean="0"/>
              <a:t>glitches</a:t>
            </a:r>
            <a:r>
              <a:rPr lang="pt-PT" dirty="0" smtClean="0"/>
              <a:t>?)</a:t>
            </a:r>
            <a:endParaRPr lang="en-US" dirty="0"/>
          </a:p>
        </p:txBody>
      </p:sp>
      <p:sp>
        <p:nvSpPr>
          <p:cNvPr id="22" name="Slide Number Placeholder 21"/>
          <p:cNvSpPr>
            <a:spLocks noGrp="1"/>
          </p:cNvSpPr>
          <p:nvPr>
            <p:ph type="sldNum" sz="quarter" idx="12"/>
          </p:nvPr>
        </p:nvSpPr>
        <p:spPr/>
        <p:txBody>
          <a:bodyPr/>
          <a:lstStyle/>
          <a:p>
            <a:pPr>
              <a:defRPr/>
            </a:pPr>
            <a:fld id="{723913DB-50A4-495B-B640-09A683F05F1D}"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3.58586E-6 3.87755E-6 L -0.0928 0.04755 C -0.11205 0.05857 -0.14109 0.06469 -0.17156 0.06469 C -0.20612 0.06469 -0.23374 0.05857 -0.253 0.04755 L -0.34564 3.87755E-6 " pathEditMode="relative" rAng="0" ptsTypes="FffFF">
                                      <p:cBhvr>
                                        <p:cTn id="6" dur="2000" fill="hold"/>
                                        <p:tgtEl>
                                          <p:spTgt spid="2"/>
                                        </p:tgtEl>
                                        <p:attrNameLst>
                                          <p:attrName>ppt_x</p:attrName>
                                          <p:attrName>ppt_y</p:attrName>
                                        </p:attrNameLst>
                                      </p:cBhvr>
                                      <p:rCtr x="-173" y="32"/>
                                    </p:animMotion>
                                  </p:childTnLst>
                                </p:cTn>
                              </p:par>
                              <p:par>
                                <p:cTn id="7" presetID="63" presetClass="path" presetSubtype="0" accel="50000" decel="50000" fill="hold" grpId="0" nodeType="withEffect">
                                  <p:stCondLst>
                                    <p:cond delay="0"/>
                                  </p:stCondLst>
                                  <p:childTnLst>
                                    <p:animMotion origin="layout" path="M 3.53535E-7 -1.02041E-6 L 0.30792 -0.00082 " pathEditMode="relative" rAng="0" ptsTypes="AA">
                                      <p:cBhvr>
                                        <p:cTn id="8" dur="2000" fill="hold"/>
                                        <p:tgtEl>
                                          <p:spTgt spid="3"/>
                                        </p:tgtEl>
                                        <p:attrNameLst>
                                          <p:attrName>ppt_x</p:attrName>
                                          <p:attrName>ppt_y</p:attrName>
                                        </p:attrNameLst>
                                      </p:cBhvr>
                                      <p:rCtr x="154" y="0"/>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000"/>
                                        <p:tgtEl>
                                          <p:spTgt spid="31"/>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2000"/>
                                        <p:tgtEl>
                                          <p:spTgt spid="32"/>
                                        </p:tgtEl>
                                      </p:cBhvr>
                                    </p:animEffect>
                                  </p:childTnLst>
                                </p:cTn>
                              </p:par>
                            </p:childTnLst>
                          </p:cTn>
                        </p:par>
                        <p:par>
                          <p:cTn id="17" fill="hold">
                            <p:stCondLst>
                              <p:cond delay="6000"/>
                            </p:stCondLst>
                            <p:childTnLst>
                              <p:par>
                                <p:cTn id="18" presetID="1" presetClass="entr" presetSubtype="0" fill="hold" grpId="0" nodeType="afterEffect">
                                  <p:stCondLst>
                                    <p:cond delay="0"/>
                                  </p:stCondLst>
                                  <p:iterate type="lt">
                                    <p:tmAbs val="100"/>
                                  </p:iterate>
                                  <p:childTnLst>
                                    <p:set>
                                      <p:cBhvr>
                                        <p:cTn id="19" dur="1" fill="hold">
                                          <p:stCondLst>
                                            <p:cond delay="0"/>
                                          </p:stCondLst>
                                        </p:cTn>
                                        <p:tgtEl>
                                          <p:spTgt spid="12"/>
                                        </p:tgtEl>
                                        <p:attrNameLst>
                                          <p:attrName>style.visibility</p:attrName>
                                        </p:attrNameLst>
                                      </p:cBhvr>
                                      <p:to>
                                        <p:strVal val="visible"/>
                                      </p:to>
                                    </p:set>
                                  </p:childTnLst>
                                </p:cTn>
                              </p:par>
                              <p:par>
                                <p:cTn id="20" presetID="10" presetClass="entr" presetSubtype="0" fill="hold" nodeType="with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20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20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20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20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2000"/>
                                        <p:tgtEl>
                                          <p:spTgt spid="1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4" end="4"/>
                                            </p:txEl>
                                          </p:spTgt>
                                        </p:tgtEl>
                                        <p:attrNameLst>
                                          <p:attrName>style.visibility</p:attrName>
                                        </p:attrNameLst>
                                      </p:cBhvr>
                                      <p:to>
                                        <p:strVal val="visible"/>
                                      </p:to>
                                    </p:set>
                                    <p:animEffect transition="in" filter="fade">
                                      <p:cBhvr>
                                        <p:cTn id="52" dur="2000"/>
                                        <p:tgtEl>
                                          <p:spTgt spid="1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2000"/>
                                        <p:tgtEl>
                                          <p:spTgt spid="10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20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027"/>
                                        </p:tgtEl>
                                        <p:attrNameLst>
                                          <p:attrName>style.visibility</p:attrName>
                                        </p:attrNameLst>
                                      </p:cBhvr>
                                      <p:to>
                                        <p:strVal val="visible"/>
                                      </p:to>
                                    </p:set>
                                    <p:animEffect transition="in" filter="fade">
                                      <p:cBhvr>
                                        <p:cTn id="63" dur="2000"/>
                                        <p:tgtEl>
                                          <p:spTgt spid="10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20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20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0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2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20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1" grpId="0"/>
      <p:bldP spid="32" grpId="0"/>
      <p:bldP spid="12" grpId="0"/>
      <p:bldP spid="13" grpId="0" build="p"/>
      <p:bldP spid="14" grpId="0" build="p"/>
      <p:bldP spid="15" grpId="0"/>
      <p:bldP spid="19" grpId="0" animBg="1"/>
      <p:bldP spid="20" grpId="0" animBg="1"/>
      <p:bldP spid="21" grpId="0" animBg="1"/>
      <p:bldP spid="23" grpId="0" animBg="1"/>
      <p:bldP spid="24" grpId="0"/>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1257300" y="1714488"/>
            <a:ext cx="7543800" cy="4433912"/>
          </a:xfrm>
          <a:prstGeom prst="rect">
            <a:avLst/>
          </a:prstGeom>
          <a:noFill/>
          <a:ln w="9525">
            <a:noFill/>
            <a:miter lim="800000"/>
            <a:headEnd/>
            <a:tailEnd/>
          </a:ln>
        </p:spPr>
      </p:pic>
      <p:sp>
        <p:nvSpPr>
          <p:cNvPr id="6" name="Left Bracket 5"/>
          <p:cNvSpPr/>
          <p:nvPr/>
        </p:nvSpPr>
        <p:spPr>
          <a:xfrm>
            <a:off x="233336" y="583388"/>
            <a:ext cx="814392" cy="6605624"/>
          </a:xfrm>
          <a:prstGeom prst="leftBracket">
            <a:avLst>
              <a:gd name="adj" fmla="val 405556"/>
            </a:avLst>
          </a:prstGeom>
          <a:noFill/>
          <a:ln>
            <a:solidFill>
              <a:schemeClr val="bg1"/>
            </a:solidFill>
          </a:ln>
          <a:effectLst>
            <a:glow rad="101600">
              <a:schemeClr val="tx1">
                <a:lumMod val="50000"/>
                <a:lumOff val="50000"/>
                <a:alpha val="60000"/>
              </a:schemeClr>
            </a:glow>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 name="Left Bracket 6"/>
          <p:cNvSpPr/>
          <p:nvPr/>
        </p:nvSpPr>
        <p:spPr>
          <a:xfrm rot="10800000">
            <a:off x="9010672" y="583388"/>
            <a:ext cx="814392" cy="6605624"/>
          </a:xfrm>
          <a:prstGeom prst="leftBracket">
            <a:avLst>
              <a:gd name="adj" fmla="val 405556"/>
            </a:avLst>
          </a:prstGeom>
          <a:noFill/>
          <a:ln>
            <a:solidFill>
              <a:schemeClr val="bg1"/>
            </a:solidFill>
          </a:ln>
          <a:effectLst>
            <a:glow rad="101600">
              <a:schemeClr val="tx1">
                <a:lumMod val="50000"/>
                <a:lumOff val="50000"/>
                <a:alpha val="60000"/>
              </a:schemeClr>
            </a:glow>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 name="TextBox 7"/>
          <p:cNvSpPr txBox="1"/>
          <p:nvPr/>
        </p:nvSpPr>
        <p:spPr>
          <a:xfrm>
            <a:off x="3304818" y="719120"/>
            <a:ext cx="3448765" cy="523220"/>
          </a:xfrm>
          <a:prstGeom prst="rect">
            <a:avLst/>
          </a:prstGeom>
          <a:noFill/>
        </p:spPr>
        <p:txBody>
          <a:bodyPr wrap="none" rtlCol="0">
            <a:spAutoFit/>
          </a:bodyPr>
          <a:lstStyle/>
          <a:p>
            <a:r>
              <a:rPr lang="pt-PT" sz="2800" dirty="0" smtClean="0">
                <a:solidFill>
                  <a:schemeClr val="accent1"/>
                </a:solidFill>
                <a:latin typeface="+mn-lt"/>
              </a:rPr>
              <a:t>Gate </a:t>
            </a:r>
            <a:r>
              <a:rPr lang="pt-PT" sz="2800" dirty="0" err="1" smtClean="0">
                <a:solidFill>
                  <a:schemeClr val="accent1"/>
                </a:solidFill>
                <a:latin typeface="+mn-lt"/>
              </a:rPr>
              <a:t>Level</a:t>
            </a:r>
            <a:r>
              <a:rPr lang="pt-PT" sz="2800" dirty="0" smtClean="0">
                <a:solidFill>
                  <a:schemeClr val="accent1"/>
                </a:solidFill>
                <a:latin typeface="+mn-lt"/>
              </a:rPr>
              <a:t> </a:t>
            </a:r>
            <a:r>
              <a:rPr lang="pt-PT" sz="2800" dirty="0" err="1" smtClean="0">
                <a:solidFill>
                  <a:schemeClr val="accent1"/>
                </a:solidFill>
                <a:latin typeface="+mn-lt"/>
              </a:rPr>
              <a:t>Description</a:t>
            </a:r>
            <a:endParaRPr lang="en-US" sz="2800" dirty="0">
              <a:solidFill>
                <a:schemeClr val="accent1"/>
              </a:solidFill>
              <a:latin typeface="+mn-lt"/>
            </a:endParaRPr>
          </a:p>
        </p:txBody>
      </p:sp>
      <p:sp>
        <p:nvSpPr>
          <p:cNvPr id="9" name="Slide Number Placeholder 8"/>
          <p:cNvSpPr>
            <a:spLocks noGrp="1"/>
          </p:cNvSpPr>
          <p:nvPr>
            <p:ph type="sldNum" sz="quarter" idx="12"/>
          </p:nvPr>
        </p:nvSpPr>
        <p:spPr/>
        <p:txBody>
          <a:bodyPr/>
          <a:lstStyle/>
          <a:p>
            <a:pPr>
              <a:defRPr/>
            </a:pPr>
            <a:fld id="{723913DB-50A4-495B-B640-09A683F05F1D}"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23913DB-50A4-495B-B640-09A683F05F1D}" type="slidenum">
              <a:rPr lang="en-US" smtClean="0"/>
              <a:pPr>
                <a:defRPr/>
              </a:pPr>
              <a:t>31</a:t>
            </a:fld>
            <a:endParaRPr lang="en-US" dirty="0"/>
          </a:p>
        </p:txBody>
      </p:sp>
      <p:sp>
        <p:nvSpPr>
          <p:cNvPr id="3" name="TextBox 2"/>
          <p:cNvSpPr txBox="1"/>
          <p:nvPr/>
        </p:nvSpPr>
        <p:spPr>
          <a:xfrm>
            <a:off x="798636" y="915804"/>
            <a:ext cx="2677336" cy="1107996"/>
          </a:xfrm>
          <a:prstGeom prst="rect">
            <a:avLst/>
          </a:prstGeom>
          <a:noFill/>
        </p:spPr>
        <p:txBody>
          <a:bodyPr wrap="none" rtlCol="0">
            <a:spAutoFit/>
          </a:bodyPr>
          <a:lstStyle/>
          <a:p>
            <a:r>
              <a:rPr lang="pt-PT" sz="6600" dirty="0" smtClean="0"/>
              <a:t>AND...</a:t>
            </a:r>
            <a:endParaRPr lang="en-US" sz="6600" dirty="0"/>
          </a:p>
        </p:txBody>
      </p:sp>
      <p:sp>
        <p:nvSpPr>
          <p:cNvPr id="4" name="TextBox 3"/>
          <p:cNvSpPr txBox="1"/>
          <p:nvPr/>
        </p:nvSpPr>
        <p:spPr>
          <a:xfrm>
            <a:off x="978660" y="2619360"/>
            <a:ext cx="3749744" cy="923330"/>
          </a:xfrm>
          <a:prstGeom prst="rect">
            <a:avLst/>
          </a:prstGeom>
          <a:noFill/>
        </p:spPr>
        <p:txBody>
          <a:bodyPr wrap="none" rtlCol="0">
            <a:spAutoFit/>
          </a:bodyPr>
          <a:lstStyle/>
          <a:p>
            <a:r>
              <a:rPr lang="pt-PT" dirty="0" smtClean="0"/>
              <a:t>assign LEDG[0] = SW[0] &amp; SW[1];</a:t>
            </a:r>
          </a:p>
          <a:p>
            <a:endParaRPr lang="pt-PT" dirty="0"/>
          </a:p>
          <a:p>
            <a:r>
              <a:rPr lang="pt-PT" dirty="0"/>
              <a:t>a</a:t>
            </a:r>
            <a:r>
              <a:rPr lang="pt-PT" dirty="0" smtClean="0"/>
              <a:t>nd a1 (LEDR[0], SW[17], SW[16])</a:t>
            </a:r>
            <a:endParaRPr lang="en-US" dirty="0"/>
          </a:p>
        </p:txBody>
      </p:sp>
    </p:spTree>
    <p:extLst>
      <p:ext uri="{BB962C8B-B14F-4D97-AF65-F5344CB8AC3E}">
        <p14:creationId xmlns:p14="http://schemas.microsoft.com/office/powerpoint/2010/main" val="2170308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0" y="0"/>
            <a:ext cx="10058400" cy="696279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0" y="0"/>
            <a:ext cx="10058400" cy="696279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0" y="0"/>
            <a:ext cx="10058400" cy="700169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0" y="0"/>
            <a:ext cx="10058400" cy="696279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0" y="0"/>
            <a:ext cx="10058400" cy="696279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0" y="0"/>
            <a:ext cx="10058400" cy="696279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0" y="990584"/>
            <a:ext cx="10058400" cy="6243672"/>
          </a:xfrm>
          <a:prstGeom prst="rect">
            <a:avLst/>
          </a:prstGeom>
          <a:noFill/>
          <a:ln w="9525">
            <a:noFill/>
            <a:miter lim="800000"/>
            <a:headEnd/>
            <a:tailEnd/>
          </a:ln>
        </p:spPr>
      </p:pic>
      <p:sp>
        <p:nvSpPr>
          <p:cNvPr id="4" name="Title 3"/>
          <p:cNvSpPr>
            <a:spLocks noGrp="1"/>
          </p:cNvSpPr>
          <p:nvPr>
            <p:ph type="title"/>
          </p:nvPr>
        </p:nvSpPr>
        <p:spPr/>
        <p:txBody>
          <a:bodyPr/>
          <a:lstStyle/>
          <a:p>
            <a:r>
              <a:rPr lang="pt-PT" dirty="0" err="1"/>
              <a:t>Mix</a:t>
            </a:r>
            <a:r>
              <a:rPr lang="pt-PT" dirty="0"/>
              <a:t> </a:t>
            </a:r>
            <a:r>
              <a:rPr lang="pt-PT" dirty="0" err="1" smtClean="0"/>
              <a:t>Assignments</a:t>
            </a:r>
            <a:endParaRPr lang="en-US" dirty="0"/>
          </a:p>
        </p:txBody>
      </p:sp>
      <p:sp>
        <p:nvSpPr>
          <p:cNvPr id="5" name="Slide Number Placeholder 4"/>
          <p:cNvSpPr>
            <a:spLocks noGrp="1"/>
          </p:cNvSpPr>
          <p:nvPr>
            <p:ph type="sldNum" sz="quarter" idx="12"/>
          </p:nvPr>
        </p:nvSpPr>
        <p:spPr/>
        <p:txBody>
          <a:bodyPr/>
          <a:lstStyle/>
          <a:p>
            <a:pPr>
              <a:defRPr/>
            </a:pPr>
            <a:fld id="{678E5750-B3F9-4B43-8111-7AA5AC0268D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0" y="0"/>
            <a:ext cx="10058400" cy="705328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PT" dirty="0" smtClean="0"/>
              <a:t>FPGA</a:t>
            </a:r>
            <a:endParaRPr lang="en-US" dirty="0"/>
          </a:p>
        </p:txBody>
      </p:sp>
      <p:pic>
        <p:nvPicPr>
          <p:cNvPr id="5" name="Picture 4" descr="http://images.anandtech.com/reviews/mac/MacBookProSSD/altera.jpg"/>
          <p:cNvPicPr>
            <a:picLocks noChangeAspect="1" noChangeArrowheads="1"/>
          </p:cNvPicPr>
          <p:nvPr/>
        </p:nvPicPr>
        <p:blipFill>
          <a:blip r:embed="rId2"/>
          <a:srcRect/>
          <a:stretch>
            <a:fillRect/>
          </a:stretch>
        </p:blipFill>
        <p:spPr bwMode="auto">
          <a:xfrm>
            <a:off x="0" y="600052"/>
            <a:ext cx="2528870" cy="2440139"/>
          </a:xfrm>
          <a:prstGeom prst="rect">
            <a:avLst/>
          </a:prstGeom>
          <a:noFill/>
        </p:spPr>
      </p:pic>
      <p:sp>
        <p:nvSpPr>
          <p:cNvPr id="12" name="Slide Number Placeholder 11"/>
          <p:cNvSpPr>
            <a:spLocks noGrp="1"/>
          </p:cNvSpPr>
          <p:nvPr>
            <p:ph type="sldNum" sz="quarter" idx="12"/>
          </p:nvPr>
        </p:nvSpPr>
        <p:spPr/>
        <p:txBody>
          <a:bodyPr/>
          <a:lstStyle/>
          <a:p>
            <a:pPr>
              <a:defRPr/>
            </a:pPr>
            <a:fld id="{678E5750-B3F9-4B43-8111-7AA5AC0268DA}" type="slidenum">
              <a:rPr lang="en-US" smtClean="0"/>
              <a:pPr>
                <a:defRPr/>
              </a:pPr>
              <a:t>4</a:t>
            </a:fld>
            <a:endParaRPr lang="en-US"/>
          </a:p>
        </p:txBody>
      </p:sp>
      <p:pic>
        <p:nvPicPr>
          <p:cNvPr id="87042" name="Picture 2" descr="http://www.pldworld.com/html/technote/pldesignline/bobz-01.gif"/>
          <p:cNvPicPr>
            <a:picLocks noChangeAspect="1" noChangeArrowheads="1"/>
          </p:cNvPicPr>
          <p:nvPr/>
        </p:nvPicPr>
        <p:blipFill>
          <a:blip r:embed="rId3"/>
          <a:srcRect/>
          <a:stretch>
            <a:fillRect/>
          </a:stretch>
        </p:blipFill>
        <p:spPr bwMode="auto">
          <a:xfrm>
            <a:off x="2857488" y="2166928"/>
            <a:ext cx="7019936" cy="5475552"/>
          </a:xfrm>
          <a:prstGeom prst="rect">
            <a:avLst/>
          </a:prstGeom>
          <a:noFill/>
        </p:spPr>
      </p:pic>
      <p:sp>
        <p:nvSpPr>
          <p:cNvPr id="13" name="TextBox 12"/>
          <p:cNvSpPr txBox="1"/>
          <p:nvPr/>
        </p:nvSpPr>
        <p:spPr>
          <a:xfrm>
            <a:off x="4486272" y="628632"/>
            <a:ext cx="4343424" cy="1477328"/>
          </a:xfrm>
          <a:prstGeom prst="rect">
            <a:avLst/>
          </a:prstGeom>
          <a:noFill/>
        </p:spPr>
        <p:txBody>
          <a:bodyPr wrap="square" rtlCol="0">
            <a:spAutoFit/>
          </a:bodyPr>
          <a:lstStyle/>
          <a:p>
            <a:r>
              <a:rPr lang="pt-PT" dirty="0" err="1" smtClean="0"/>
              <a:t>Field</a:t>
            </a:r>
            <a:r>
              <a:rPr lang="pt-PT" dirty="0" smtClean="0"/>
              <a:t> </a:t>
            </a:r>
            <a:r>
              <a:rPr lang="pt-PT" dirty="0" err="1" smtClean="0"/>
              <a:t>Programmable</a:t>
            </a:r>
            <a:r>
              <a:rPr lang="pt-PT" dirty="0" smtClean="0"/>
              <a:t> Gate </a:t>
            </a:r>
            <a:r>
              <a:rPr lang="pt-PT" dirty="0" err="1" smtClean="0"/>
              <a:t>Array</a:t>
            </a:r>
            <a:r>
              <a:rPr lang="pt-PT" dirty="0" smtClean="0"/>
              <a:t>:</a:t>
            </a:r>
          </a:p>
          <a:p>
            <a:r>
              <a:rPr lang="pt-PT" dirty="0" err="1" smtClean="0"/>
              <a:t>Set</a:t>
            </a:r>
            <a:r>
              <a:rPr lang="pt-PT" dirty="0" smtClean="0"/>
              <a:t> </a:t>
            </a:r>
            <a:r>
              <a:rPr lang="pt-PT" dirty="0" err="1" smtClean="0"/>
              <a:t>of</a:t>
            </a:r>
            <a:r>
              <a:rPr lang="pt-PT" dirty="0" smtClean="0"/>
              <a:t> Chips </a:t>
            </a:r>
            <a:r>
              <a:rPr lang="pt-PT" dirty="0" err="1" smtClean="0"/>
              <a:t>in</a:t>
            </a:r>
            <a:r>
              <a:rPr lang="pt-PT" dirty="0" smtClean="0"/>
              <a:t> a </a:t>
            </a:r>
            <a:r>
              <a:rPr lang="pt-PT" dirty="0" err="1" smtClean="0"/>
              <a:t>bread</a:t>
            </a:r>
            <a:r>
              <a:rPr lang="pt-PT" dirty="0" smtClean="0"/>
              <a:t> </a:t>
            </a:r>
            <a:r>
              <a:rPr lang="pt-PT" dirty="0" err="1" smtClean="0"/>
              <a:t>board</a:t>
            </a:r>
            <a:r>
              <a:rPr lang="pt-PT" dirty="0" smtClean="0"/>
              <a:t>.</a:t>
            </a:r>
          </a:p>
          <a:p>
            <a:r>
              <a:rPr lang="pt-PT" dirty="0" err="1" smtClean="0"/>
              <a:t>Control</a:t>
            </a:r>
            <a:r>
              <a:rPr lang="pt-PT" dirty="0" smtClean="0"/>
              <a:t>:</a:t>
            </a:r>
          </a:p>
          <a:p>
            <a:r>
              <a:rPr lang="pt-PT" dirty="0" smtClean="0"/>
              <a:t>Chips </a:t>
            </a:r>
            <a:r>
              <a:rPr lang="pt-PT" dirty="0" err="1" smtClean="0"/>
              <a:t>functions</a:t>
            </a:r>
            <a:endParaRPr lang="pt-PT" dirty="0" smtClean="0"/>
          </a:p>
          <a:p>
            <a:r>
              <a:rPr lang="pt-PT" dirty="0" err="1" smtClean="0"/>
              <a:t>Connections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0" y="523175"/>
            <a:ext cx="5753104" cy="3605875"/>
          </a:xfrm>
          <a:prstGeom prst="rect">
            <a:avLst/>
          </a:prstGeom>
          <a:noFill/>
          <a:ln w="9525">
            <a:noFill/>
            <a:miter lim="800000"/>
            <a:headEnd/>
            <a:tailEnd/>
          </a:ln>
        </p:spPr>
      </p:pic>
      <p:sp>
        <p:nvSpPr>
          <p:cNvPr id="3" name="Title 2"/>
          <p:cNvSpPr>
            <a:spLocks noGrp="1"/>
          </p:cNvSpPr>
          <p:nvPr>
            <p:ph type="title"/>
          </p:nvPr>
        </p:nvSpPr>
        <p:spPr/>
        <p:txBody>
          <a:bodyPr/>
          <a:lstStyle/>
          <a:p>
            <a:r>
              <a:rPr lang="pt-PT" dirty="0" err="1" smtClean="0"/>
              <a:t>Danger</a:t>
            </a:r>
            <a:endParaRPr lang="en-US" dirty="0"/>
          </a:p>
        </p:txBody>
      </p:sp>
      <p:pic>
        <p:nvPicPr>
          <p:cNvPr id="4" name="Picture 2"/>
          <p:cNvPicPr>
            <a:picLocks noChangeAspect="1" noChangeArrowheads="1"/>
          </p:cNvPicPr>
          <p:nvPr/>
        </p:nvPicPr>
        <p:blipFill>
          <a:blip r:embed="rId4"/>
          <a:srcRect/>
          <a:stretch>
            <a:fillRect/>
          </a:stretch>
        </p:blipFill>
        <p:spPr bwMode="auto">
          <a:xfrm>
            <a:off x="7491416" y="342199"/>
            <a:ext cx="2566984" cy="3710008"/>
          </a:xfrm>
          <a:prstGeom prst="rect">
            <a:avLst/>
          </a:prstGeom>
          <a:noFill/>
          <a:ln w="9525">
            <a:noFill/>
            <a:miter lim="800000"/>
            <a:headEnd/>
            <a:tailEnd/>
          </a:ln>
        </p:spPr>
      </p:pic>
      <p:sp>
        <p:nvSpPr>
          <p:cNvPr id="5" name="TextBox 4"/>
          <p:cNvSpPr txBox="1"/>
          <p:nvPr/>
        </p:nvSpPr>
        <p:spPr>
          <a:xfrm>
            <a:off x="5436396" y="704151"/>
            <a:ext cx="2081224"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GB" dirty="0" smtClean="0">
                <a:latin typeface="+mn-lt"/>
              </a:rPr>
              <a:t>If out is not assigned during any pass through the always block, then the </a:t>
            </a:r>
            <a:r>
              <a:rPr lang="en-GB" b="1" dirty="0" smtClean="0">
                <a:latin typeface="+mn-lt"/>
              </a:rPr>
              <a:t>previous value must be retained</a:t>
            </a:r>
            <a:endParaRPr lang="en-GB" b="1" dirty="0">
              <a:latin typeface="+mn-lt"/>
            </a:endParaRPr>
          </a:p>
        </p:txBody>
      </p:sp>
      <p:sp>
        <p:nvSpPr>
          <p:cNvPr id="6" name="TextBox 5"/>
          <p:cNvSpPr txBox="1"/>
          <p:nvPr/>
        </p:nvSpPr>
        <p:spPr>
          <a:xfrm>
            <a:off x="5436396" y="2966351"/>
            <a:ext cx="208122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u="sng" dirty="0" smtClean="0">
                <a:latin typeface="+mn-lt"/>
              </a:rPr>
              <a:t>LATCH</a:t>
            </a:r>
            <a:endParaRPr lang="en-GB" b="1" u="sng" dirty="0">
              <a:latin typeface="+mn-lt"/>
            </a:endParaRPr>
          </a:p>
        </p:txBody>
      </p:sp>
      <p:sp>
        <p:nvSpPr>
          <p:cNvPr id="7" name="Rounded Rectangle 6"/>
          <p:cNvSpPr/>
          <p:nvPr/>
        </p:nvSpPr>
        <p:spPr>
          <a:xfrm>
            <a:off x="3038464" y="2604399"/>
            <a:ext cx="1990736" cy="633416"/>
          </a:xfrm>
          <a:prstGeom prst="roundRect">
            <a:avLst/>
          </a:prstGeom>
          <a:solidFill>
            <a:srgbClr val="FF3300">
              <a:alpha val="2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Down Arrow 7"/>
          <p:cNvSpPr/>
          <p:nvPr/>
        </p:nvSpPr>
        <p:spPr>
          <a:xfrm>
            <a:off x="6296032" y="2513911"/>
            <a:ext cx="361952" cy="36195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5"/>
          <a:srcRect/>
          <a:stretch>
            <a:fillRect/>
          </a:stretch>
        </p:blipFill>
        <p:spPr bwMode="auto">
          <a:xfrm>
            <a:off x="2405048" y="4446010"/>
            <a:ext cx="5248304" cy="3326390"/>
          </a:xfrm>
          <a:prstGeom prst="rect">
            <a:avLst/>
          </a:prstGeom>
          <a:noFill/>
          <a:ln w="9525">
            <a:noFill/>
            <a:miter lim="800000"/>
            <a:headEnd/>
            <a:tailEnd/>
          </a:ln>
        </p:spPr>
      </p:pic>
      <p:sp>
        <p:nvSpPr>
          <p:cNvPr id="10" name="Title 2"/>
          <p:cNvSpPr txBox="1">
            <a:spLocks/>
          </p:cNvSpPr>
          <p:nvPr/>
        </p:nvSpPr>
        <p:spPr bwMode="auto">
          <a:xfrm>
            <a:off x="0" y="3912326"/>
            <a:ext cx="10058400" cy="48439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3200" b="0" i="0" u="none" strike="noStrike" kern="1200" cap="none" spc="0" normalizeH="0" baseline="0" noProof="0" dirty="0" err="1" smtClean="0">
                <a:ln>
                  <a:noFill/>
                </a:ln>
                <a:solidFill>
                  <a:schemeClr val="accent1"/>
                </a:solidFill>
                <a:effectLst/>
                <a:uLnTx/>
                <a:uFillTx/>
                <a:latin typeface="GillSans" pitchFamily="34" charset="0"/>
                <a:ea typeface="+mn-ea"/>
                <a:cs typeface="+mn-cs"/>
              </a:rPr>
              <a:t>Solution</a:t>
            </a:r>
            <a:r>
              <a:rPr kumimoji="0" lang="pt-PT" sz="3200" b="0" i="0" u="none" strike="noStrike" kern="1200" cap="none" spc="0" normalizeH="0" baseline="0" noProof="0" dirty="0" smtClean="0">
                <a:ln>
                  <a:noFill/>
                </a:ln>
                <a:solidFill>
                  <a:schemeClr val="accent1"/>
                </a:solidFill>
                <a:effectLst/>
                <a:uLnTx/>
                <a:uFillTx/>
                <a:latin typeface="GillSans" pitchFamily="34" charset="0"/>
                <a:ea typeface="+mn-ea"/>
                <a:cs typeface="+mn-cs"/>
              </a:rPr>
              <a:t>:</a:t>
            </a:r>
            <a:endParaRPr kumimoji="0" lang="en-US" sz="3200" b="0" i="0" u="none" strike="noStrike" kern="1200" cap="none" spc="0" normalizeH="0" baseline="0" noProof="0" dirty="0" smtClean="0">
              <a:ln>
                <a:noFill/>
              </a:ln>
              <a:solidFill>
                <a:schemeClr val="accent1"/>
              </a:solidFill>
              <a:effectLst/>
              <a:uLnTx/>
              <a:uFillTx/>
              <a:latin typeface="GillSans" pitchFamily="34" charset="0"/>
              <a:ea typeface="+mn-ea"/>
              <a:cs typeface="+mn-cs"/>
            </a:endParaRPr>
          </a:p>
        </p:txBody>
      </p:sp>
      <p:sp>
        <p:nvSpPr>
          <p:cNvPr id="11" name="Slide Number Placeholder 10"/>
          <p:cNvSpPr>
            <a:spLocks noGrp="1"/>
          </p:cNvSpPr>
          <p:nvPr>
            <p:ph type="sldNum" sz="quarter" idx="12"/>
          </p:nvPr>
        </p:nvSpPr>
        <p:spPr/>
        <p:txBody>
          <a:bodyPr/>
          <a:lstStyle/>
          <a:p>
            <a:pPr>
              <a:defRPr/>
            </a:pPr>
            <a:fld id="{678E5750-B3F9-4B43-8111-7AA5AC0268DA}"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par>
                          <p:cTn id="21" fill="hold">
                            <p:stCondLst>
                              <p:cond delay="1000"/>
                            </p:stCondLst>
                            <p:childTnLst>
                              <p:par>
                                <p:cTn id="22" presetID="9" presetClass="entr" presetSubtype="0" fill="hold" nodeType="after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Danger</a:t>
            </a:r>
            <a:endParaRPr lang="en-US" dirty="0"/>
          </a:p>
        </p:txBody>
      </p:sp>
      <p:pic>
        <p:nvPicPr>
          <p:cNvPr id="3" name="Picture 2"/>
          <p:cNvPicPr>
            <a:picLocks noChangeAspect="1" noChangeArrowheads="1"/>
          </p:cNvPicPr>
          <p:nvPr/>
        </p:nvPicPr>
        <p:blipFill>
          <a:blip r:embed="rId2"/>
          <a:srcRect/>
          <a:stretch>
            <a:fillRect/>
          </a:stretch>
        </p:blipFill>
        <p:spPr bwMode="auto">
          <a:xfrm>
            <a:off x="1" y="556258"/>
            <a:ext cx="5029199" cy="3100162"/>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5029200" y="1895464"/>
            <a:ext cx="5029200" cy="1085856"/>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2495536" y="4540165"/>
            <a:ext cx="5089038" cy="3232235"/>
          </a:xfrm>
          <a:prstGeom prst="rect">
            <a:avLst/>
          </a:prstGeom>
          <a:noFill/>
          <a:ln w="9525">
            <a:noFill/>
            <a:miter lim="800000"/>
            <a:headEnd/>
            <a:tailEnd/>
          </a:ln>
        </p:spPr>
      </p:pic>
      <p:sp>
        <p:nvSpPr>
          <p:cNvPr id="6" name="Title 2"/>
          <p:cNvSpPr txBox="1">
            <a:spLocks/>
          </p:cNvSpPr>
          <p:nvPr/>
        </p:nvSpPr>
        <p:spPr bwMode="auto">
          <a:xfrm>
            <a:off x="0" y="3912326"/>
            <a:ext cx="10058400" cy="48439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3200" b="0" i="0" u="none" strike="noStrike" kern="1200" cap="none" spc="0" normalizeH="0" baseline="0" noProof="0" dirty="0" err="1" smtClean="0">
                <a:ln>
                  <a:noFill/>
                </a:ln>
                <a:solidFill>
                  <a:schemeClr val="accent1"/>
                </a:solidFill>
                <a:effectLst/>
                <a:uLnTx/>
                <a:uFillTx/>
                <a:latin typeface="GillSans" pitchFamily="34" charset="0"/>
                <a:ea typeface="+mn-ea"/>
                <a:cs typeface="+mn-cs"/>
              </a:rPr>
              <a:t>Solution</a:t>
            </a:r>
            <a:r>
              <a:rPr kumimoji="0" lang="pt-PT" sz="3200" b="0" i="0" u="none" strike="noStrike" kern="1200" cap="none" spc="0" normalizeH="0" baseline="0" noProof="0" dirty="0" smtClean="0">
                <a:ln>
                  <a:noFill/>
                </a:ln>
                <a:solidFill>
                  <a:schemeClr val="accent1"/>
                </a:solidFill>
                <a:effectLst/>
                <a:uLnTx/>
                <a:uFillTx/>
                <a:latin typeface="GillSans" pitchFamily="34" charset="0"/>
                <a:ea typeface="+mn-ea"/>
                <a:cs typeface="+mn-cs"/>
              </a:rPr>
              <a:t>:</a:t>
            </a:r>
            <a:endParaRPr kumimoji="0" lang="en-US" sz="3200" b="0" i="0" u="none" strike="noStrike" kern="1200" cap="none" spc="0" normalizeH="0" baseline="0" noProof="0" dirty="0" smtClean="0">
              <a:ln>
                <a:noFill/>
              </a:ln>
              <a:solidFill>
                <a:schemeClr val="accent1"/>
              </a:solidFill>
              <a:effectLst/>
              <a:uLnTx/>
              <a:uFillTx/>
              <a:latin typeface="GillSans" pitchFamily="34" charset="0"/>
              <a:ea typeface="+mn-ea"/>
              <a:cs typeface="+mn-cs"/>
            </a:endParaRPr>
          </a:p>
        </p:txBody>
      </p:sp>
      <p:pic>
        <p:nvPicPr>
          <p:cNvPr id="8" name="Picture 2"/>
          <p:cNvPicPr>
            <a:picLocks noChangeAspect="1" noChangeArrowheads="1"/>
          </p:cNvPicPr>
          <p:nvPr/>
        </p:nvPicPr>
        <p:blipFill>
          <a:blip r:embed="rId5"/>
          <a:srcRect/>
          <a:stretch>
            <a:fillRect/>
          </a:stretch>
        </p:blipFill>
        <p:spPr bwMode="auto">
          <a:xfrm>
            <a:off x="6657984" y="266680"/>
            <a:ext cx="2352688" cy="1657360"/>
          </a:xfrm>
          <a:prstGeom prst="rect">
            <a:avLst/>
          </a:prstGeom>
          <a:noFill/>
          <a:ln w="9525">
            <a:noFill/>
            <a:miter lim="800000"/>
            <a:headEnd/>
            <a:tailEnd/>
          </a:ln>
        </p:spPr>
      </p:pic>
      <p:sp>
        <p:nvSpPr>
          <p:cNvPr id="9" name="TextBox 8"/>
          <p:cNvSpPr txBox="1"/>
          <p:nvPr/>
        </p:nvSpPr>
        <p:spPr>
          <a:xfrm>
            <a:off x="5595200" y="2981320"/>
            <a:ext cx="3570273" cy="923330"/>
          </a:xfrm>
          <a:prstGeom prst="rect">
            <a:avLst/>
          </a:prstGeom>
          <a:noFill/>
        </p:spPr>
        <p:txBody>
          <a:bodyPr wrap="none" rtlCol="0">
            <a:spAutoFit/>
          </a:bodyPr>
          <a:lstStyle/>
          <a:p>
            <a:r>
              <a:rPr lang="pt-PT" dirty="0" err="1" smtClean="0">
                <a:latin typeface="Lucida Console" pitchFamily="49" charset="0"/>
              </a:rPr>
              <a:t>If-else</a:t>
            </a:r>
            <a:r>
              <a:rPr lang="pt-PT" dirty="0" smtClean="0">
                <a:latin typeface="+mn-lt"/>
              </a:rPr>
              <a:t> </a:t>
            </a:r>
            <a:r>
              <a:rPr lang="pt-PT" dirty="0" err="1" smtClean="0">
                <a:latin typeface="+mn-lt"/>
              </a:rPr>
              <a:t>and</a:t>
            </a:r>
            <a:r>
              <a:rPr lang="pt-PT" dirty="0" smtClean="0">
                <a:latin typeface="+mn-lt"/>
              </a:rPr>
              <a:t> </a:t>
            </a:r>
            <a:r>
              <a:rPr lang="pt-PT" dirty="0" smtClean="0">
                <a:latin typeface="Lucida Console" pitchFamily="49" charset="0"/>
              </a:rPr>
              <a:t>case</a:t>
            </a:r>
            <a:r>
              <a:rPr lang="pt-PT" dirty="0" smtClean="0">
                <a:latin typeface="+mn-lt"/>
              </a:rPr>
              <a:t> </a:t>
            </a:r>
            <a:r>
              <a:rPr lang="pt-PT" dirty="0" err="1" smtClean="0">
                <a:latin typeface="+mn-lt"/>
              </a:rPr>
              <a:t>statements</a:t>
            </a:r>
            <a:r>
              <a:rPr lang="pt-PT" dirty="0" smtClean="0">
                <a:latin typeface="+mn-lt"/>
              </a:rPr>
              <a:t> </a:t>
            </a:r>
          </a:p>
          <a:p>
            <a:r>
              <a:rPr lang="pt-PT" dirty="0" smtClean="0">
                <a:latin typeface="+mn-lt"/>
              </a:rPr>
              <a:t>are </a:t>
            </a:r>
            <a:r>
              <a:rPr lang="pt-PT" dirty="0" err="1" smtClean="0">
                <a:latin typeface="+mn-lt"/>
              </a:rPr>
              <a:t>interpreted</a:t>
            </a:r>
            <a:r>
              <a:rPr lang="pt-PT" dirty="0" smtClean="0">
                <a:latin typeface="+mn-lt"/>
              </a:rPr>
              <a:t> </a:t>
            </a:r>
            <a:r>
              <a:rPr lang="pt-PT" dirty="0" err="1" smtClean="0">
                <a:latin typeface="+mn-lt"/>
              </a:rPr>
              <a:t>very</a:t>
            </a:r>
            <a:r>
              <a:rPr lang="pt-PT" dirty="0" smtClean="0">
                <a:latin typeface="+mn-lt"/>
              </a:rPr>
              <a:t> </a:t>
            </a:r>
            <a:r>
              <a:rPr lang="pt-PT" dirty="0" err="1" smtClean="0">
                <a:latin typeface="+mn-lt"/>
              </a:rPr>
              <a:t>literally</a:t>
            </a:r>
            <a:r>
              <a:rPr lang="pt-PT" dirty="0" smtClean="0">
                <a:latin typeface="+mn-lt"/>
              </a:rPr>
              <a:t>!</a:t>
            </a:r>
          </a:p>
          <a:p>
            <a:r>
              <a:rPr lang="pt-PT" dirty="0" err="1" smtClean="0">
                <a:latin typeface="+mn-lt"/>
              </a:rPr>
              <a:t>Beware</a:t>
            </a:r>
            <a:r>
              <a:rPr lang="pt-PT" dirty="0" smtClean="0">
                <a:latin typeface="+mn-lt"/>
              </a:rPr>
              <a:t> </a:t>
            </a:r>
            <a:r>
              <a:rPr lang="pt-PT" dirty="0" err="1" smtClean="0">
                <a:latin typeface="+mn-lt"/>
              </a:rPr>
              <a:t>of</a:t>
            </a:r>
            <a:r>
              <a:rPr lang="pt-PT" dirty="0" smtClean="0">
                <a:latin typeface="+mn-lt"/>
              </a:rPr>
              <a:t> </a:t>
            </a:r>
            <a:r>
              <a:rPr lang="pt-PT" dirty="0" err="1" smtClean="0">
                <a:latin typeface="+mn-lt"/>
              </a:rPr>
              <a:t>unintended</a:t>
            </a:r>
            <a:r>
              <a:rPr lang="pt-PT" dirty="0" smtClean="0">
                <a:latin typeface="+mn-lt"/>
              </a:rPr>
              <a:t> </a:t>
            </a:r>
            <a:r>
              <a:rPr lang="pt-PT" dirty="0" err="1" smtClean="0">
                <a:latin typeface="+mn-lt"/>
              </a:rPr>
              <a:t>priority</a:t>
            </a:r>
            <a:r>
              <a:rPr lang="pt-PT" dirty="0" smtClean="0">
                <a:latin typeface="+mn-lt"/>
              </a:rPr>
              <a:t> </a:t>
            </a:r>
            <a:r>
              <a:rPr lang="pt-PT" dirty="0" err="1" smtClean="0">
                <a:latin typeface="+mn-lt"/>
              </a:rPr>
              <a:t>logic</a:t>
            </a:r>
            <a:endParaRPr lang="en-US" dirty="0">
              <a:latin typeface="+mn-lt"/>
            </a:endParaRPr>
          </a:p>
        </p:txBody>
      </p:sp>
      <p:sp>
        <p:nvSpPr>
          <p:cNvPr id="10" name="Slide Number Placeholder 9"/>
          <p:cNvSpPr>
            <a:spLocks noGrp="1"/>
          </p:cNvSpPr>
          <p:nvPr>
            <p:ph type="sldNum" sz="quarter" idx="12"/>
          </p:nvPr>
        </p:nvSpPr>
        <p:spPr/>
        <p:txBody>
          <a:bodyPr/>
          <a:lstStyle/>
          <a:p>
            <a:pPr>
              <a:defRPr/>
            </a:pPr>
            <a:fld id="{678E5750-B3F9-4B43-8111-7AA5AC0268DA}" type="slidenum">
              <a:rPr lang="en-US" smtClean="0"/>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0" y="1081072"/>
            <a:ext cx="10058400" cy="6153184"/>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Connecting</a:t>
            </a:r>
            <a:r>
              <a:rPr lang="pt-PT" dirty="0" smtClean="0"/>
              <a:t> modules to </a:t>
            </a:r>
            <a:r>
              <a:rPr lang="pt-PT" dirty="0" err="1" smtClean="0"/>
              <a:t>build</a:t>
            </a:r>
            <a:r>
              <a:rPr lang="pt-PT" dirty="0" smtClean="0"/>
              <a:t> </a:t>
            </a:r>
            <a:r>
              <a:rPr lang="pt-PT" dirty="0" err="1" smtClean="0"/>
              <a:t>complex</a:t>
            </a:r>
            <a:r>
              <a:rPr lang="pt-PT" dirty="0" smtClean="0"/>
              <a:t> </a:t>
            </a:r>
            <a:r>
              <a:rPr lang="pt-PT" dirty="0" err="1" smtClean="0"/>
              <a:t>machines</a:t>
            </a:r>
            <a:endParaRPr lang="en-US" dirty="0"/>
          </a:p>
        </p:txBody>
      </p:sp>
      <p:sp>
        <p:nvSpPr>
          <p:cNvPr id="4" name="Slide Number Placeholder 3"/>
          <p:cNvSpPr>
            <a:spLocks noGrp="1"/>
          </p:cNvSpPr>
          <p:nvPr>
            <p:ph type="sldNum" sz="quarter" idx="12"/>
          </p:nvPr>
        </p:nvSpPr>
        <p:spPr/>
        <p:txBody>
          <a:bodyPr/>
          <a:lstStyle/>
          <a:p>
            <a:pPr>
              <a:defRPr/>
            </a:pPr>
            <a:fld id="{678E5750-B3F9-4B43-8111-7AA5AC0268D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0" y="1081072"/>
            <a:ext cx="10058400" cy="6153184"/>
          </a:xfrm>
          <a:prstGeom prst="rect">
            <a:avLst/>
          </a:prstGeom>
          <a:noFill/>
          <a:ln w="9525">
            <a:noFill/>
            <a:miter lim="800000"/>
            <a:headEnd/>
            <a:tailEnd/>
          </a:ln>
        </p:spPr>
      </p:pic>
      <p:sp>
        <p:nvSpPr>
          <p:cNvPr id="3" name="Title 2"/>
          <p:cNvSpPr>
            <a:spLocks noGrp="1"/>
          </p:cNvSpPr>
          <p:nvPr>
            <p:ph type="title"/>
          </p:nvPr>
        </p:nvSpPr>
        <p:spPr/>
        <p:txBody>
          <a:bodyPr/>
          <a:lstStyle/>
          <a:p>
            <a:r>
              <a:rPr lang="pt-PT" dirty="0" smtClean="0"/>
              <a:t>Modules</a:t>
            </a:r>
            <a:endParaRPr lang="en-US" dirty="0"/>
          </a:p>
        </p:txBody>
      </p:sp>
      <p:sp>
        <p:nvSpPr>
          <p:cNvPr id="4" name="Slide Number Placeholder 3"/>
          <p:cNvSpPr>
            <a:spLocks noGrp="1"/>
          </p:cNvSpPr>
          <p:nvPr>
            <p:ph type="sldNum" sz="quarter" idx="12"/>
          </p:nvPr>
        </p:nvSpPr>
        <p:spPr/>
        <p:txBody>
          <a:bodyPr/>
          <a:lstStyle/>
          <a:p>
            <a:pPr>
              <a:defRPr/>
            </a:pPr>
            <a:fld id="{678E5750-B3F9-4B43-8111-7AA5AC026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0" y="990584"/>
            <a:ext cx="10058400" cy="6334160"/>
          </a:xfrm>
          <a:prstGeom prst="rect">
            <a:avLst/>
          </a:prstGeom>
          <a:noFill/>
          <a:ln w="9525">
            <a:noFill/>
            <a:miter lim="800000"/>
            <a:headEnd/>
            <a:tailEnd/>
          </a:ln>
        </p:spPr>
      </p:pic>
      <p:sp>
        <p:nvSpPr>
          <p:cNvPr id="3" name="Title 2"/>
          <p:cNvSpPr>
            <a:spLocks noGrp="1"/>
          </p:cNvSpPr>
          <p:nvPr>
            <p:ph type="title"/>
          </p:nvPr>
        </p:nvSpPr>
        <p:spPr/>
        <p:txBody>
          <a:bodyPr/>
          <a:lstStyle/>
          <a:p>
            <a:r>
              <a:rPr lang="pt-PT" dirty="0" err="1" smtClean="0"/>
              <a:t>Top-Level</a:t>
            </a:r>
            <a:r>
              <a:rPr lang="pt-PT" dirty="0" smtClean="0"/>
              <a:t>: </a:t>
            </a:r>
            <a:r>
              <a:rPr lang="pt-PT" dirty="0" err="1" smtClean="0"/>
              <a:t>connect</a:t>
            </a:r>
            <a:r>
              <a:rPr lang="pt-PT" dirty="0" smtClean="0"/>
              <a:t> </a:t>
            </a:r>
            <a:r>
              <a:rPr lang="pt-PT" dirty="0" err="1" smtClean="0"/>
              <a:t>the</a:t>
            </a:r>
            <a:r>
              <a:rPr lang="pt-PT" dirty="0" smtClean="0"/>
              <a:t> modules</a:t>
            </a:r>
            <a:endParaRPr lang="en-US" dirty="0"/>
          </a:p>
        </p:txBody>
      </p:sp>
      <p:sp>
        <p:nvSpPr>
          <p:cNvPr id="4" name="Slide Number Placeholder 3"/>
          <p:cNvSpPr>
            <a:spLocks noGrp="1"/>
          </p:cNvSpPr>
          <p:nvPr>
            <p:ph type="sldNum" sz="quarter" idx="12"/>
          </p:nvPr>
        </p:nvSpPr>
        <p:spPr/>
        <p:txBody>
          <a:bodyPr/>
          <a:lstStyle/>
          <a:p>
            <a:pPr>
              <a:defRPr/>
            </a:pPr>
            <a:fld id="{678E5750-B3F9-4B43-8111-7AA5AC0268D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0" y="1171560"/>
            <a:ext cx="10058400" cy="5881720"/>
          </a:xfrm>
          <a:prstGeom prst="rect">
            <a:avLst/>
          </a:prstGeom>
          <a:noFill/>
          <a:ln w="9525">
            <a:noFill/>
            <a:miter lim="800000"/>
            <a:headEnd/>
            <a:tailEnd/>
          </a:ln>
        </p:spPr>
      </p:pic>
      <p:sp>
        <p:nvSpPr>
          <p:cNvPr id="3" name="Title 2"/>
          <p:cNvSpPr>
            <a:spLocks noGrp="1"/>
          </p:cNvSpPr>
          <p:nvPr>
            <p:ph type="title"/>
          </p:nvPr>
        </p:nvSpPr>
        <p:spPr/>
        <p:txBody>
          <a:bodyPr/>
          <a:lstStyle/>
          <a:p>
            <a:r>
              <a:rPr lang="pt-PT" dirty="0" smtClean="0"/>
              <a:t>More </a:t>
            </a:r>
            <a:r>
              <a:rPr lang="pt-PT" dirty="0" err="1" smtClean="0"/>
              <a:t>on</a:t>
            </a:r>
            <a:r>
              <a:rPr lang="pt-PT" dirty="0" smtClean="0"/>
              <a:t> modules</a:t>
            </a:r>
            <a:endParaRPr lang="en-US" dirty="0"/>
          </a:p>
        </p:txBody>
      </p:sp>
      <p:sp>
        <p:nvSpPr>
          <p:cNvPr id="4" name="Slide Number Placeholder 3"/>
          <p:cNvSpPr>
            <a:spLocks noGrp="1"/>
          </p:cNvSpPr>
          <p:nvPr>
            <p:ph type="sldNum" sz="quarter" idx="12"/>
          </p:nvPr>
        </p:nvSpPr>
        <p:spPr/>
        <p:txBody>
          <a:bodyPr/>
          <a:lstStyle/>
          <a:p>
            <a:pPr>
              <a:defRPr/>
            </a:pPr>
            <a:fld id="{678E5750-B3F9-4B43-8111-7AA5AC0268D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0" y="1262048"/>
            <a:ext cx="10058400" cy="570074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23913DB-50A4-495B-B640-09A683F05F1D}" type="slidenum">
              <a:rPr lang="en-US" smtClean="0"/>
              <a:pPr>
                <a:defRPr/>
              </a:pPr>
              <a:t>46</a:t>
            </a:fld>
            <a:endParaRPr lang="en-US"/>
          </a:p>
        </p:txBody>
      </p:sp>
      <p:sp>
        <p:nvSpPr>
          <p:cNvPr id="5" name="Title 4"/>
          <p:cNvSpPr>
            <a:spLocks noGrp="1"/>
          </p:cNvSpPr>
          <p:nvPr>
            <p:ph type="title"/>
          </p:nvPr>
        </p:nvSpPr>
        <p:spPr/>
        <p:txBody>
          <a:bodyPr/>
          <a:lstStyle/>
          <a:p>
            <a:r>
              <a:rPr lang="pt-PT" dirty="0" err="1" smtClean="0"/>
              <a:t>Other</a:t>
            </a:r>
            <a:r>
              <a:rPr lang="pt-PT" dirty="0" smtClean="0"/>
              <a:t> </a:t>
            </a:r>
            <a:r>
              <a:rPr lang="pt-PT" dirty="0" err="1" smtClean="0"/>
              <a:t>useful</a:t>
            </a:r>
            <a:r>
              <a:rPr lang="pt-PT" dirty="0" smtClean="0"/>
              <a:t> </a:t>
            </a:r>
            <a:r>
              <a:rPr lang="pt-PT" dirty="0" err="1" smtClean="0"/>
              <a:t>verilog</a:t>
            </a:r>
            <a:r>
              <a:rPr lang="pt-PT" dirty="0" smtClean="0"/>
              <a:t> </a:t>
            </a:r>
            <a:r>
              <a:rPr lang="pt-PT" dirty="0" err="1" smtClean="0"/>
              <a:t>features</a:t>
            </a:r>
            <a:r>
              <a:rPr lang="pt-PT" dirty="0" smtClean="0"/>
              <a:t> (</a:t>
            </a:r>
            <a:r>
              <a:rPr lang="pt-PT" dirty="0" err="1" smtClean="0"/>
              <a:t>just</a:t>
            </a:r>
            <a:r>
              <a:rPr lang="pt-PT" dirty="0" smtClean="0"/>
              <a:t> for </a:t>
            </a:r>
            <a:r>
              <a:rPr lang="pt-PT" dirty="0" err="1" smtClean="0"/>
              <a:t>reference</a:t>
            </a:r>
            <a:r>
              <a:rPr lang="pt-PT" dirty="0" smtClean="0"/>
              <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err="1" smtClean="0">
                <a:solidFill>
                  <a:schemeClr val="accent1"/>
                </a:solidFill>
              </a:rPr>
              <a:t>Sequential</a:t>
            </a:r>
            <a:r>
              <a:rPr lang="pt-PT" dirty="0" smtClean="0">
                <a:solidFill>
                  <a:schemeClr val="accent1"/>
                </a:solidFill>
              </a:rPr>
              <a:t> </a:t>
            </a:r>
            <a:r>
              <a:rPr lang="pt-PT" dirty="0" err="1" smtClean="0">
                <a:solidFill>
                  <a:schemeClr val="accent1"/>
                </a:solidFill>
              </a:rPr>
              <a:t>Logic</a:t>
            </a:r>
            <a:endParaRPr lang="en-US" dirty="0">
              <a:solidFill>
                <a:schemeClr val="accent1"/>
              </a:solidFill>
            </a:endParaRPr>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0" y="0"/>
            <a:ext cx="10058400" cy="701475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0" y="0"/>
            <a:ext cx="10058400" cy="709313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23913DB-50A4-495B-B640-09A683F05F1D}"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Logic</a:t>
            </a:r>
            <a:r>
              <a:rPr lang="pt-PT" dirty="0" smtClean="0"/>
              <a:t> </a:t>
            </a:r>
            <a:r>
              <a:rPr lang="pt-PT" dirty="0" err="1" smtClean="0"/>
              <a:t>elements</a:t>
            </a:r>
            <a:endParaRPr lang="en-US" dirty="0"/>
          </a:p>
        </p:txBody>
      </p:sp>
      <p:pic>
        <p:nvPicPr>
          <p:cNvPr id="1026" name="Picture 2"/>
          <p:cNvPicPr>
            <a:picLocks noChangeAspect="1" noChangeArrowheads="1"/>
          </p:cNvPicPr>
          <p:nvPr/>
        </p:nvPicPr>
        <p:blipFill>
          <a:blip r:embed="rId2"/>
          <a:srcRect/>
          <a:stretch>
            <a:fillRect/>
          </a:stretch>
        </p:blipFill>
        <p:spPr bwMode="auto">
          <a:xfrm>
            <a:off x="285348" y="600052"/>
            <a:ext cx="9487704" cy="6858048"/>
          </a:xfrm>
          <a:prstGeom prst="rect">
            <a:avLst/>
          </a:prstGeom>
          <a:noFill/>
          <a:ln w="9525">
            <a:noFill/>
            <a:miter lim="800000"/>
            <a:headEnd/>
            <a:tailEnd/>
          </a:ln>
          <a:effectLst/>
        </p:spPr>
      </p:pic>
      <p:sp>
        <p:nvSpPr>
          <p:cNvPr id="4" name="Rounded Rectangle 3"/>
          <p:cNvSpPr/>
          <p:nvPr/>
        </p:nvSpPr>
        <p:spPr>
          <a:xfrm>
            <a:off x="2528870" y="2814630"/>
            <a:ext cx="1785950" cy="1285884"/>
          </a:xfrm>
          <a:prstGeom prst="roundRect">
            <a:avLst/>
          </a:prstGeom>
          <a:solidFill>
            <a:srgbClr val="4F81BD">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315084" y="2886068"/>
            <a:ext cx="1214446" cy="1500198"/>
          </a:xfrm>
          <a:prstGeom prst="roundRect">
            <a:avLst/>
          </a:prstGeom>
          <a:solidFill>
            <a:srgbClr val="4F81BD">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a:srcRect/>
          <a:stretch>
            <a:fillRect/>
          </a:stretch>
        </p:blipFill>
        <p:spPr bwMode="auto">
          <a:xfrm>
            <a:off x="414312" y="4215246"/>
            <a:ext cx="4886352" cy="3109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pPr>
              <a:defRPr/>
            </a:pPr>
            <a:fld id="{678E5750-B3F9-4B43-8111-7AA5AC0268DA}"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ppt_w"/>
                                          </p:val>
                                        </p:tav>
                                        <p:tav tm="100000">
                                          <p:val>
                                            <p:strVal val="#ppt_w"/>
                                          </p:val>
                                        </p:tav>
                                      </p:tavLst>
                                    </p:anim>
                                    <p:anim calcmode="lin" valueType="num">
                                      <p:cBhvr>
                                        <p:cTn id="12"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srcRect/>
          <a:stretch>
            <a:fillRect/>
          </a:stretch>
        </p:blipFill>
        <p:spPr bwMode="auto">
          <a:xfrm>
            <a:off x="0" y="0"/>
            <a:ext cx="10058400" cy="696279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0"/>
            <a:ext cx="10058400" cy="705328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0" y="0"/>
            <a:ext cx="10058400" cy="705328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0"/>
            <a:ext cx="10058400" cy="705328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0" y="1081072"/>
            <a:ext cx="10058400" cy="597220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54</a:t>
            </a:fld>
            <a:endParaRPr lang="en-US"/>
          </a:p>
        </p:txBody>
      </p:sp>
      <p:sp>
        <p:nvSpPr>
          <p:cNvPr id="4" name="Title 3"/>
          <p:cNvSpPr>
            <a:spLocks noGrp="1"/>
          </p:cNvSpPr>
          <p:nvPr>
            <p:ph type="title"/>
          </p:nvPr>
        </p:nvSpPr>
        <p:spPr/>
        <p:txBody>
          <a:bodyPr/>
          <a:lstStyle/>
          <a:p>
            <a:r>
              <a:rPr lang="pt-PT" dirty="0" err="1" smtClean="0"/>
              <a:t>Assignment</a:t>
            </a:r>
            <a:r>
              <a:rPr lang="pt-PT" dirty="0" smtClean="0"/>
              <a:t> </a:t>
            </a:r>
            <a:r>
              <a:rPr lang="pt-PT" dirty="0" err="1" smtClean="0"/>
              <a:t>styles</a:t>
            </a:r>
            <a:r>
              <a:rPr lang="pt-PT" dirty="0" smtClean="0"/>
              <a:t> for </a:t>
            </a:r>
            <a:r>
              <a:rPr lang="pt-PT" dirty="0" err="1" smtClean="0"/>
              <a:t>sequential</a:t>
            </a:r>
            <a:r>
              <a:rPr lang="pt-PT" dirty="0" smtClean="0"/>
              <a:t> </a:t>
            </a:r>
            <a:r>
              <a:rPr lang="pt-PT" dirty="0" err="1" smtClean="0"/>
              <a:t>logic</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0" y="1262048"/>
            <a:ext cx="10058400" cy="588172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55</a:t>
            </a:fld>
            <a:endParaRPr lang="en-US"/>
          </a:p>
        </p:txBody>
      </p:sp>
      <p:sp>
        <p:nvSpPr>
          <p:cNvPr id="4" name="Title 3"/>
          <p:cNvSpPr>
            <a:spLocks noGrp="1"/>
          </p:cNvSpPr>
          <p:nvPr>
            <p:ph type="title"/>
          </p:nvPr>
        </p:nvSpPr>
        <p:spPr/>
        <p:txBody>
          <a:bodyPr/>
          <a:lstStyle/>
          <a:p>
            <a:r>
              <a:rPr lang="pt-PT" dirty="0" smtClean="0"/>
              <a:t>Use </a:t>
            </a:r>
            <a:r>
              <a:rPr lang="pt-PT" dirty="0" err="1" smtClean="0"/>
              <a:t>nonblocking</a:t>
            </a:r>
            <a:r>
              <a:rPr lang="pt-PT" dirty="0" smtClean="0"/>
              <a:t> for </a:t>
            </a:r>
            <a:r>
              <a:rPr lang="pt-PT" dirty="0" err="1" smtClean="0"/>
              <a:t>sequential</a:t>
            </a:r>
            <a:r>
              <a:rPr lang="pt-PT" dirty="0" smtClean="0"/>
              <a:t> </a:t>
            </a:r>
            <a:r>
              <a:rPr lang="pt-PT" dirty="0" err="1" smtClean="0"/>
              <a:t>logic</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a:stretch>
            <a:fillRect/>
          </a:stretch>
        </p:blipFill>
        <p:spPr bwMode="auto">
          <a:xfrm>
            <a:off x="0" y="1005840"/>
            <a:ext cx="10058400" cy="631890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56</a:t>
            </a:fld>
            <a:endParaRPr lang="en-US"/>
          </a:p>
        </p:txBody>
      </p:sp>
      <p:sp>
        <p:nvSpPr>
          <p:cNvPr id="4" name="Title 3"/>
          <p:cNvSpPr>
            <a:spLocks noGrp="1"/>
          </p:cNvSpPr>
          <p:nvPr>
            <p:ph type="title"/>
          </p:nvPr>
        </p:nvSpPr>
        <p:spPr/>
        <p:txBody>
          <a:bodyPr/>
          <a:lstStyle/>
          <a:p>
            <a:r>
              <a:rPr lang="pt-PT" dirty="0" smtClean="0"/>
              <a:t>Use </a:t>
            </a:r>
            <a:r>
              <a:rPr lang="pt-PT" dirty="0" err="1" smtClean="0"/>
              <a:t>blocking</a:t>
            </a:r>
            <a:r>
              <a:rPr lang="pt-PT" dirty="0" smtClean="0"/>
              <a:t> for </a:t>
            </a:r>
            <a:r>
              <a:rPr lang="pt-PT" dirty="0" err="1" smtClean="0"/>
              <a:t>combinational</a:t>
            </a:r>
            <a:r>
              <a:rPr lang="pt-PT" dirty="0" smtClean="0"/>
              <a:t> </a:t>
            </a:r>
            <a:r>
              <a:rPr lang="pt-PT" dirty="0" err="1" smtClean="0"/>
              <a:t>logic</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srcRect/>
          <a:stretch>
            <a:fillRect/>
          </a:stretch>
        </p:blipFill>
        <p:spPr bwMode="auto">
          <a:xfrm>
            <a:off x="2814064" y="1262048"/>
            <a:ext cx="4430271" cy="218166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23913DB-50A4-495B-B640-09A683F05F1D}" type="slidenum">
              <a:rPr lang="en-US" smtClean="0"/>
              <a:pPr>
                <a:defRPr/>
              </a:pPr>
              <a:t>57</a:t>
            </a:fld>
            <a:endParaRPr lang="en-US"/>
          </a:p>
        </p:txBody>
      </p:sp>
      <p:sp>
        <p:nvSpPr>
          <p:cNvPr id="8" name="Title 7"/>
          <p:cNvSpPr>
            <a:spLocks noGrp="1"/>
          </p:cNvSpPr>
          <p:nvPr>
            <p:ph type="title"/>
          </p:nvPr>
        </p:nvSpPr>
        <p:spPr/>
        <p:txBody>
          <a:bodyPr/>
          <a:lstStyle/>
          <a:p>
            <a:r>
              <a:rPr lang="pt-PT" dirty="0" smtClean="0"/>
              <a:t>= vs &lt;= </a:t>
            </a:r>
            <a:r>
              <a:rPr lang="pt-PT" dirty="0" err="1" smtClean="0"/>
              <a:t>inside</a:t>
            </a:r>
            <a:r>
              <a:rPr lang="pt-PT" dirty="0" smtClean="0"/>
              <a:t> </a:t>
            </a:r>
            <a:r>
              <a:rPr lang="pt-PT" dirty="0" err="1" smtClean="0"/>
              <a:t>always</a:t>
            </a:r>
            <a:endParaRPr lang="en-US" dirty="0"/>
          </a:p>
        </p:txBody>
      </p:sp>
      <p:pic>
        <p:nvPicPr>
          <p:cNvPr id="7" name="Picture 2"/>
          <p:cNvPicPr>
            <a:picLocks noChangeAspect="1" noChangeArrowheads="1"/>
          </p:cNvPicPr>
          <p:nvPr/>
        </p:nvPicPr>
        <p:blipFill>
          <a:blip r:embed="rId3"/>
          <a:srcRect/>
          <a:stretch>
            <a:fillRect/>
          </a:stretch>
        </p:blipFill>
        <p:spPr bwMode="auto">
          <a:xfrm>
            <a:off x="0" y="4429128"/>
            <a:ext cx="10058400" cy="631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srcRect/>
          <a:stretch>
            <a:fillRect/>
          </a:stretch>
        </p:blipFill>
        <p:spPr bwMode="auto">
          <a:xfrm>
            <a:off x="2767000" y="1262048"/>
            <a:ext cx="5610256" cy="262415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3913DB-50A4-495B-B640-09A683F05F1D}" type="slidenum">
              <a:rPr lang="en-US" smtClean="0"/>
              <a:pPr>
                <a:defRPr/>
              </a:pPr>
              <a:t>58</a:t>
            </a:fld>
            <a:endParaRPr lang="en-US"/>
          </a:p>
        </p:txBody>
      </p:sp>
      <p:sp>
        <p:nvSpPr>
          <p:cNvPr id="4" name="Title 3"/>
          <p:cNvSpPr>
            <a:spLocks noGrp="1"/>
          </p:cNvSpPr>
          <p:nvPr>
            <p:ph type="title"/>
          </p:nvPr>
        </p:nvSpPr>
        <p:spPr/>
        <p:txBody>
          <a:bodyPr/>
          <a:lstStyle/>
          <a:p>
            <a:r>
              <a:rPr lang="pt-PT" dirty="0" err="1" smtClean="0"/>
              <a:t>Example</a:t>
            </a:r>
            <a:r>
              <a:rPr lang="pt-PT" dirty="0" smtClean="0"/>
              <a:t>: A </a:t>
            </a:r>
            <a:r>
              <a:rPr lang="pt-PT" dirty="0" err="1" smtClean="0"/>
              <a:t>simple</a:t>
            </a:r>
            <a:r>
              <a:rPr lang="pt-PT" dirty="0" smtClean="0"/>
              <a:t> </a:t>
            </a:r>
            <a:r>
              <a:rPr lang="pt-PT" dirty="0" err="1" smtClean="0"/>
              <a:t>counter</a:t>
            </a:r>
            <a:endParaRPr lang="en-US" dirty="0"/>
          </a:p>
        </p:txBody>
      </p:sp>
      <p:pic>
        <p:nvPicPr>
          <p:cNvPr id="5" name="Picture 2"/>
          <p:cNvPicPr>
            <a:picLocks noChangeAspect="1" noChangeArrowheads="1"/>
          </p:cNvPicPr>
          <p:nvPr/>
        </p:nvPicPr>
        <p:blipFill>
          <a:blip r:embed="rId3"/>
          <a:srcRect/>
          <a:stretch>
            <a:fillRect/>
          </a:stretch>
        </p:blipFill>
        <p:spPr bwMode="auto">
          <a:xfrm>
            <a:off x="0" y="4519616"/>
            <a:ext cx="10058400" cy="22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23913DB-50A4-495B-B640-09A683F05F1D}" type="slidenum">
              <a:rPr lang="en-US" smtClean="0"/>
              <a:pPr>
                <a:defRPr/>
              </a:pPr>
              <a:t>59</a:t>
            </a:fld>
            <a:endParaRPr lang="en-US" dirty="0"/>
          </a:p>
        </p:txBody>
      </p:sp>
      <p:sp>
        <p:nvSpPr>
          <p:cNvPr id="3" name="TextBox 2"/>
          <p:cNvSpPr txBox="1"/>
          <p:nvPr/>
        </p:nvSpPr>
        <p:spPr>
          <a:xfrm>
            <a:off x="528600" y="1095828"/>
            <a:ext cx="3534942" cy="2031325"/>
          </a:xfrm>
          <a:prstGeom prst="rect">
            <a:avLst/>
          </a:prstGeom>
          <a:noFill/>
        </p:spPr>
        <p:txBody>
          <a:bodyPr wrap="none" rtlCol="0">
            <a:spAutoFit/>
          </a:bodyPr>
          <a:lstStyle/>
          <a:p>
            <a:r>
              <a:rPr lang="en-GB" dirty="0" err="1"/>
              <a:t>reg</a:t>
            </a:r>
            <a:r>
              <a:rPr lang="en-GB" dirty="0"/>
              <a:t> [31:0] count ;</a:t>
            </a:r>
          </a:p>
          <a:p>
            <a:endParaRPr lang="en-GB" dirty="0"/>
          </a:p>
          <a:p>
            <a:r>
              <a:rPr lang="en-GB" dirty="0"/>
              <a:t>assign LEDR = </a:t>
            </a:r>
            <a:r>
              <a:rPr lang="en-GB" dirty="0" smtClean="0"/>
              <a:t>count[17:0];</a:t>
            </a:r>
            <a:endParaRPr lang="en-GB" dirty="0"/>
          </a:p>
          <a:p>
            <a:r>
              <a:rPr lang="en-GB" dirty="0"/>
              <a:t>always @ (</a:t>
            </a:r>
            <a:r>
              <a:rPr lang="en-GB" dirty="0" err="1"/>
              <a:t>posedge</a:t>
            </a:r>
            <a:r>
              <a:rPr lang="en-GB" dirty="0"/>
              <a:t> CLOCK_50)</a:t>
            </a:r>
          </a:p>
          <a:p>
            <a:r>
              <a:rPr lang="en-GB" dirty="0"/>
              <a:t>begin</a:t>
            </a:r>
          </a:p>
          <a:p>
            <a:r>
              <a:rPr lang="en-GB" dirty="0"/>
              <a:t>	count &lt;= count +1;</a:t>
            </a:r>
          </a:p>
          <a:p>
            <a:r>
              <a:rPr lang="en-GB" dirty="0" smtClean="0"/>
              <a:t>end</a:t>
            </a:r>
            <a:endParaRPr lang="en-GB" dirty="0"/>
          </a:p>
        </p:txBody>
      </p:sp>
      <p:sp>
        <p:nvSpPr>
          <p:cNvPr id="4" name="TextBox 3"/>
          <p:cNvSpPr txBox="1"/>
          <p:nvPr/>
        </p:nvSpPr>
        <p:spPr>
          <a:xfrm>
            <a:off x="3289915" y="4156236"/>
            <a:ext cx="5618846" cy="2585323"/>
          </a:xfrm>
          <a:prstGeom prst="rect">
            <a:avLst/>
          </a:prstGeom>
          <a:noFill/>
        </p:spPr>
        <p:txBody>
          <a:bodyPr wrap="none" rtlCol="0">
            <a:spAutoFit/>
          </a:bodyPr>
          <a:lstStyle/>
          <a:p>
            <a:endParaRPr lang="en-GB" dirty="0"/>
          </a:p>
          <a:p>
            <a:r>
              <a:rPr lang="en-GB" dirty="0"/>
              <a:t>wire [7:0] H_PWM;</a:t>
            </a:r>
          </a:p>
          <a:p>
            <a:r>
              <a:rPr lang="en-GB" dirty="0"/>
              <a:t>wire [3:0] bright;</a:t>
            </a:r>
          </a:p>
          <a:p>
            <a:r>
              <a:rPr lang="en-GB" dirty="0"/>
              <a:t>assign bright=SW[3:0];</a:t>
            </a:r>
          </a:p>
          <a:p>
            <a:r>
              <a:rPr lang="en-GB" dirty="0" err="1"/>
              <a:t>reg</a:t>
            </a:r>
            <a:r>
              <a:rPr lang="en-GB" dirty="0"/>
              <a:t> [3:0] </a:t>
            </a:r>
            <a:r>
              <a:rPr lang="en-GB" dirty="0" err="1"/>
              <a:t>PWM_count</a:t>
            </a:r>
            <a:r>
              <a:rPr lang="en-GB" dirty="0"/>
              <a:t>;</a:t>
            </a:r>
          </a:p>
          <a:p>
            <a:r>
              <a:rPr lang="en-GB" dirty="0"/>
              <a:t>always @ (</a:t>
            </a:r>
            <a:r>
              <a:rPr lang="en-GB" dirty="0" err="1"/>
              <a:t>posedge</a:t>
            </a:r>
            <a:r>
              <a:rPr lang="en-GB" dirty="0"/>
              <a:t> CLOCK_50)</a:t>
            </a:r>
          </a:p>
          <a:p>
            <a:r>
              <a:rPr lang="en-GB" dirty="0"/>
              <a:t>	</a:t>
            </a:r>
            <a:r>
              <a:rPr lang="en-GB" dirty="0" err="1"/>
              <a:t>PWM_count</a:t>
            </a:r>
            <a:r>
              <a:rPr lang="en-GB" dirty="0"/>
              <a:t>&lt;=PWM_count+1;</a:t>
            </a:r>
          </a:p>
          <a:p>
            <a:r>
              <a:rPr lang="en-GB" dirty="0"/>
              <a:t>assign H_PWM=(bright&gt;</a:t>
            </a:r>
            <a:r>
              <a:rPr lang="en-GB" dirty="0" err="1"/>
              <a:t>PWM_count</a:t>
            </a:r>
            <a:r>
              <a:rPr lang="en-GB" dirty="0"/>
              <a:t>)? 7'hFF : 7'h00;</a:t>
            </a:r>
          </a:p>
          <a:p>
            <a:endParaRPr lang="en-US" dirty="0"/>
          </a:p>
        </p:txBody>
      </p:sp>
      <p:sp>
        <p:nvSpPr>
          <p:cNvPr id="5" name="TextBox 4"/>
          <p:cNvSpPr txBox="1"/>
          <p:nvPr/>
        </p:nvSpPr>
        <p:spPr>
          <a:xfrm>
            <a:off x="633355" y="208780"/>
            <a:ext cx="4017446" cy="461665"/>
          </a:xfrm>
          <a:prstGeom prst="rect">
            <a:avLst/>
          </a:prstGeom>
          <a:noFill/>
        </p:spPr>
        <p:txBody>
          <a:bodyPr wrap="none" rtlCol="0">
            <a:spAutoFit/>
          </a:bodyPr>
          <a:lstStyle/>
          <a:p>
            <a:r>
              <a:rPr lang="pt-PT" sz="2400" dirty="0" smtClean="0">
                <a:solidFill>
                  <a:srgbClr val="4F81BD"/>
                </a:solidFill>
              </a:rPr>
              <a:t>Counter 32 bits in the leds...</a:t>
            </a:r>
            <a:endParaRPr lang="en-US" sz="2400" dirty="0">
              <a:solidFill>
                <a:srgbClr val="4F81BD"/>
              </a:solidFill>
            </a:endParaRPr>
          </a:p>
        </p:txBody>
      </p:sp>
      <p:sp>
        <p:nvSpPr>
          <p:cNvPr id="6" name="TextBox 5"/>
          <p:cNvSpPr txBox="1"/>
          <p:nvPr/>
        </p:nvSpPr>
        <p:spPr>
          <a:xfrm>
            <a:off x="3300871" y="3704592"/>
            <a:ext cx="4514377" cy="461665"/>
          </a:xfrm>
          <a:prstGeom prst="rect">
            <a:avLst/>
          </a:prstGeom>
          <a:noFill/>
        </p:spPr>
        <p:txBody>
          <a:bodyPr wrap="none" rtlCol="0">
            <a:spAutoFit/>
          </a:bodyPr>
          <a:lstStyle/>
          <a:p>
            <a:r>
              <a:rPr lang="pt-PT" sz="2400" dirty="0" smtClean="0">
                <a:solidFill>
                  <a:srgbClr val="4F81BD"/>
                </a:solidFill>
              </a:rPr>
              <a:t>PWM – Pulse Width Modulation</a:t>
            </a:r>
            <a:endParaRPr lang="en-US" sz="2400" dirty="0">
              <a:solidFill>
                <a:srgbClr val="4F81BD"/>
              </a:solidFill>
            </a:endParaRPr>
          </a:p>
        </p:txBody>
      </p:sp>
    </p:spTree>
    <p:extLst>
      <p:ext uri="{BB962C8B-B14F-4D97-AF65-F5344CB8AC3E}">
        <p14:creationId xmlns:p14="http://schemas.microsoft.com/office/powerpoint/2010/main" val="2701815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HDL</a:t>
            </a:r>
            <a:endParaRPr lang="en-US" dirty="0"/>
          </a:p>
        </p:txBody>
      </p:sp>
      <p:pic>
        <p:nvPicPr>
          <p:cNvPr id="4" name="Picture 2"/>
          <p:cNvPicPr>
            <a:picLocks noChangeAspect="1" noChangeArrowheads="1"/>
          </p:cNvPicPr>
          <p:nvPr/>
        </p:nvPicPr>
        <p:blipFill>
          <a:blip r:embed="rId2"/>
          <a:srcRect/>
          <a:stretch>
            <a:fillRect/>
          </a:stretch>
        </p:blipFill>
        <p:spPr bwMode="auto">
          <a:xfrm>
            <a:off x="1528738" y="1171556"/>
            <a:ext cx="8264921" cy="6386530"/>
          </a:xfrm>
          <a:prstGeom prst="rect">
            <a:avLst/>
          </a:prstGeom>
          <a:noFill/>
          <a:ln w="9525">
            <a:noFill/>
            <a:miter lim="800000"/>
            <a:headEnd/>
            <a:tailEnd/>
          </a:ln>
        </p:spPr>
      </p:pic>
      <p:sp>
        <p:nvSpPr>
          <p:cNvPr id="3" name="Title 1"/>
          <p:cNvSpPr txBox="1">
            <a:spLocks/>
          </p:cNvSpPr>
          <p:nvPr/>
        </p:nvSpPr>
        <p:spPr bwMode="auto">
          <a:xfrm>
            <a:off x="214314" y="528614"/>
            <a:ext cx="2171680" cy="17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pt-PT" sz="3200" b="0" i="0" u="none" strike="noStrike" kern="1200" cap="none" spc="0" normalizeH="0" baseline="0" noProof="0" dirty="0" smtClean="0">
                <a:ln>
                  <a:noFill/>
                </a:ln>
                <a:solidFill>
                  <a:schemeClr val="accent1"/>
                </a:solidFill>
                <a:effectLst/>
                <a:uLnTx/>
                <a:uFillTx/>
                <a:latin typeface="GillSans" pitchFamily="34" charset="0"/>
                <a:ea typeface="+mn-ea"/>
                <a:cs typeface="+mn-cs"/>
              </a:rPr>
              <a:t>H</a:t>
            </a:r>
            <a:r>
              <a:rPr kumimoji="0" lang="pt-PT" sz="2400" b="0" i="0" u="none" strike="noStrike" kern="1200" cap="none" spc="0" normalizeH="0" baseline="0" noProof="0" dirty="0" smtClean="0">
                <a:ln>
                  <a:noFill/>
                </a:ln>
                <a:effectLst/>
                <a:uLnTx/>
                <a:uFillTx/>
                <a:latin typeface="GillSans" pitchFamily="34" charset="0"/>
                <a:ea typeface="+mn-ea"/>
                <a:cs typeface="+mn-cs"/>
              </a:rPr>
              <a:t>ardware</a:t>
            </a:r>
            <a:endParaRPr kumimoji="0" lang="pt-PT" sz="3200" b="0" i="0" u="none" strike="noStrike" kern="1200" cap="none" spc="0" normalizeH="0" baseline="0" noProof="0" dirty="0" smtClean="0">
              <a:ln>
                <a:noFill/>
              </a:ln>
              <a:solidFill>
                <a:schemeClr val="accent1"/>
              </a:solidFill>
              <a:effectLst/>
              <a:uLnTx/>
              <a:uFillTx/>
              <a:latin typeface="GillSans" pitchFamily="34" charset="0"/>
              <a:ea typeface="+mn-ea"/>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pt-PT" sz="3200" b="0" i="0" u="none" strike="noStrike" kern="1200" cap="none" spc="0" normalizeH="0" baseline="0" noProof="0" dirty="0" err="1" smtClean="0">
                <a:ln>
                  <a:noFill/>
                </a:ln>
                <a:solidFill>
                  <a:schemeClr val="accent1"/>
                </a:solidFill>
                <a:effectLst/>
                <a:uLnTx/>
                <a:uFillTx/>
                <a:latin typeface="GillSans" pitchFamily="34" charset="0"/>
                <a:ea typeface="+mn-ea"/>
                <a:cs typeface="+mn-cs"/>
              </a:rPr>
              <a:t>D</a:t>
            </a:r>
            <a:r>
              <a:rPr lang="pt-PT" sz="2400" dirty="0" err="1" smtClean="0">
                <a:latin typeface="GillSans" pitchFamily="34" charset="0"/>
              </a:rPr>
              <a:t>escription</a:t>
            </a:r>
            <a:endParaRPr lang="pt-PT" sz="2400" dirty="0" smtClean="0">
              <a:latin typeface="GillSans"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pt-PT" sz="3200" b="0" i="0" u="none" strike="noStrike" kern="1200" cap="none" spc="0" normalizeH="0" baseline="0" noProof="0" dirty="0" err="1" smtClean="0">
                <a:ln>
                  <a:noFill/>
                </a:ln>
                <a:solidFill>
                  <a:schemeClr val="accent1"/>
                </a:solidFill>
                <a:effectLst/>
                <a:uLnTx/>
                <a:uFillTx/>
                <a:latin typeface="GillSans" pitchFamily="34" charset="0"/>
                <a:ea typeface="+mn-ea"/>
                <a:cs typeface="+mn-cs"/>
              </a:rPr>
              <a:t>L</a:t>
            </a:r>
            <a:r>
              <a:rPr lang="pt-PT" sz="2400" dirty="0" err="1" smtClean="0">
                <a:latin typeface="GillSans" pitchFamily="34" charset="0"/>
              </a:rPr>
              <a:t>anguage</a:t>
            </a:r>
            <a:endParaRPr lang="en-US" sz="2400" dirty="0" smtClean="0">
              <a:latin typeface="GillSans" pitchFamily="34" charset="0"/>
            </a:endParaRPr>
          </a:p>
        </p:txBody>
      </p:sp>
      <p:sp>
        <p:nvSpPr>
          <p:cNvPr id="5" name="Rounded Rectangle 4"/>
          <p:cNvSpPr/>
          <p:nvPr/>
        </p:nvSpPr>
        <p:spPr>
          <a:xfrm>
            <a:off x="5600704" y="1885936"/>
            <a:ext cx="4214842" cy="5715040"/>
          </a:xfrm>
          <a:prstGeom prst="roundRect">
            <a:avLst/>
          </a:prstGeom>
          <a:solidFill>
            <a:srgbClr val="4F81BD">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42876" y="600052"/>
            <a:ext cx="1957366" cy="1714512"/>
          </a:xfrm>
          <a:prstGeom prst="roundRect">
            <a:avLst/>
          </a:prstGeom>
          <a:solidFill>
            <a:srgbClr val="4F81BD">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678E5750-B3F9-4B43-8111-7AA5AC0268DA}"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a:stretch>
            <a:fillRect/>
          </a:stretch>
        </p:blipFill>
        <p:spPr bwMode="auto">
          <a:xfrm>
            <a:off x="0" y="990584"/>
            <a:ext cx="10058400" cy="588172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23913DB-50A4-495B-B640-09A683F05F1D}" type="slidenum">
              <a:rPr lang="en-US" smtClean="0"/>
              <a:pPr>
                <a:defRPr/>
              </a:pPr>
              <a:t>60</a:t>
            </a:fld>
            <a:endParaRPr lang="en-US"/>
          </a:p>
        </p:txBody>
      </p:sp>
      <p:sp>
        <p:nvSpPr>
          <p:cNvPr id="5" name="Title 4"/>
          <p:cNvSpPr>
            <a:spLocks noGrp="1"/>
          </p:cNvSpPr>
          <p:nvPr>
            <p:ph type="title"/>
          </p:nvPr>
        </p:nvSpPr>
        <p:spPr/>
        <p:txBody>
          <a:bodyPr/>
          <a:lstStyle/>
          <a:p>
            <a:r>
              <a:rPr lang="pt-PT" dirty="0" err="1" smtClean="0"/>
              <a:t>The</a:t>
            </a:r>
            <a:r>
              <a:rPr lang="pt-PT" dirty="0" smtClean="0"/>
              <a:t> </a:t>
            </a:r>
            <a:r>
              <a:rPr lang="pt-PT" dirty="0" err="1" smtClean="0"/>
              <a:t>Asynchronous</a:t>
            </a:r>
            <a:r>
              <a:rPr lang="pt-PT" dirty="0" smtClean="0"/>
              <a:t> </a:t>
            </a:r>
            <a:r>
              <a:rPr lang="pt-PT" dirty="0" err="1" smtClean="0"/>
              <a:t>counter</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0" y="1081072"/>
            <a:ext cx="10058400" cy="624367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23913DB-50A4-495B-B640-09A683F05F1D}" type="slidenum">
              <a:rPr lang="en-US" smtClean="0"/>
              <a:pPr>
                <a:defRPr/>
              </a:pPr>
              <a:t>61</a:t>
            </a:fld>
            <a:endParaRPr lang="en-US"/>
          </a:p>
        </p:txBody>
      </p:sp>
      <p:sp>
        <p:nvSpPr>
          <p:cNvPr id="5" name="Title 4"/>
          <p:cNvSpPr>
            <a:spLocks noGrp="1"/>
          </p:cNvSpPr>
          <p:nvPr>
            <p:ph type="title"/>
          </p:nvPr>
        </p:nvSpPr>
        <p:spPr/>
        <p:txBody>
          <a:bodyPr/>
          <a:lstStyle/>
          <a:p>
            <a:r>
              <a:rPr lang="pt-PT" dirty="0" err="1" smtClean="0"/>
              <a:t>The</a:t>
            </a:r>
            <a:r>
              <a:rPr lang="pt-PT" dirty="0" smtClean="0"/>
              <a:t> </a:t>
            </a:r>
            <a:r>
              <a:rPr lang="pt-PT" dirty="0" err="1" smtClean="0"/>
              <a:t>ripple</a:t>
            </a:r>
            <a:r>
              <a:rPr lang="pt-PT" dirty="0" smtClean="0"/>
              <a:t> </a:t>
            </a:r>
            <a:r>
              <a:rPr lang="pt-PT" dirty="0" err="1" smtClean="0"/>
              <a:t>counter</a:t>
            </a:r>
            <a:r>
              <a:rPr lang="pt-PT" dirty="0" smtClean="0"/>
              <a:t> </a:t>
            </a:r>
            <a:r>
              <a:rPr lang="pt-PT" dirty="0" err="1" smtClean="0"/>
              <a:t>in</a:t>
            </a:r>
            <a:r>
              <a:rPr lang="pt-PT" dirty="0" smtClean="0"/>
              <a:t> </a:t>
            </a:r>
            <a:r>
              <a:rPr lang="pt-PT" dirty="0" err="1" smtClean="0"/>
              <a:t>verilog</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0" y="628632"/>
            <a:ext cx="10058400" cy="90488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723913DB-50A4-495B-B640-09A683F05F1D}" type="slidenum">
              <a:rPr lang="en-US" smtClean="0"/>
              <a:pPr>
                <a:defRPr/>
              </a:pPr>
              <a:t>62</a:t>
            </a:fld>
            <a:endParaRPr lang="en-US"/>
          </a:p>
        </p:txBody>
      </p:sp>
      <p:sp>
        <p:nvSpPr>
          <p:cNvPr id="5" name="Title 4"/>
          <p:cNvSpPr>
            <a:spLocks noGrp="1"/>
          </p:cNvSpPr>
          <p:nvPr>
            <p:ph type="title"/>
          </p:nvPr>
        </p:nvSpPr>
        <p:spPr/>
        <p:txBody>
          <a:bodyPr/>
          <a:lstStyle/>
          <a:p>
            <a:r>
              <a:rPr lang="pt-PT" dirty="0" err="1" smtClean="0"/>
              <a:t>Logic</a:t>
            </a:r>
            <a:r>
              <a:rPr lang="pt-PT" dirty="0" smtClean="0"/>
              <a:t> for a </a:t>
            </a:r>
            <a:r>
              <a:rPr lang="pt-PT" dirty="0" err="1" smtClean="0"/>
              <a:t>synchronous</a:t>
            </a:r>
            <a:r>
              <a:rPr lang="pt-PT" dirty="0" smtClean="0"/>
              <a:t> </a:t>
            </a:r>
            <a:r>
              <a:rPr lang="pt-PT" dirty="0" err="1" smtClean="0"/>
              <a:t>counter</a:t>
            </a:r>
            <a:endParaRPr lang="en-US" dirty="0"/>
          </a:p>
        </p:txBody>
      </p:sp>
      <p:pic>
        <p:nvPicPr>
          <p:cNvPr id="7" name="Picture 2"/>
          <p:cNvPicPr>
            <a:picLocks noChangeAspect="1" noChangeArrowheads="1"/>
          </p:cNvPicPr>
          <p:nvPr/>
        </p:nvPicPr>
        <p:blipFill>
          <a:blip r:embed="rId4"/>
          <a:srcRect/>
          <a:stretch>
            <a:fillRect/>
          </a:stretch>
        </p:blipFill>
        <p:spPr bwMode="auto">
          <a:xfrm>
            <a:off x="0" y="1624000"/>
            <a:ext cx="10058400" cy="6153184"/>
          </a:xfrm>
          <a:prstGeom prst="rect">
            <a:avLst/>
          </a:prstGeom>
          <a:noFill/>
          <a:ln w="9525">
            <a:noFill/>
            <a:miter lim="800000"/>
            <a:headEnd/>
            <a:tailEnd/>
          </a:ln>
        </p:spPr>
      </p:pic>
      <p:pic>
        <p:nvPicPr>
          <p:cNvPr id="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524796" y="0"/>
            <a:ext cx="2707464" cy="1804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63</a:t>
            </a:fld>
            <a:endParaRPr lang="en-US" dirty="0"/>
          </a:p>
        </p:txBody>
      </p:sp>
      <p:sp>
        <p:nvSpPr>
          <p:cNvPr id="3" name="Title 2"/>
          <p:cNvSpPr>
            <a:spLocks noGrp="1"/>
          </p:cNvSpPr>
          <p:nvPr>
            <p:ph type="title"/>
          </p:nvPr>
        </p:nvSpPr>
        <p:spPr>
          <a:xfrm>
            <a:off x="0" y="2800344"/>
            <a:ext cx="10058400" cy="60005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pt-PT" sz="115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TOOLS</a:t>
            </a:r>
            <a:endParaRPr lang="en-US" sz="115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64</a:t>
            </a:fld>
            <a:endParaRPr lang="en-US"/>
          </a:p>
        </p:txBody>
      </p:sp>
      <p:sp>
        <p:nvSpPr>
          <p:cNvPr id="3" name="Title 2"/>
          <p:cNvSpPr>
            <a:spLocks noGrp="1"/>
          </p:cNvSpPr>
          <p:nvPr>
            <p:ph type="title"/>
          </p:nvPr>
        </p:nvSpPr>
        <p:spPr/>
        <p:txBody>
          <a:bodyPr/>
          <a:lstStyle/>
          <a:p>
            <a:r>
              <a:rPr lang="pt-PT" dirty="0" err="1" smtClean="0"/>
              <a:t>Tools</a:t>
            </a:r>
            <a:r>
              <a:rPr lang="pt-PT" dirty="0" smtClean="0"/>
              <a:t> - </a:t>
            </a:r>
            <a:r>
              <a:rPr lang="pt-PT" dirty="0" err="1" smtClean="0"/>
              <a:t>Simulation</a:t>
            </a:r>
            <a:endParaRPr lang="en-US" dirty="0"/>
          </a:p>
        </p:txBody>
      </p:sp>
      <p:sp>
        <p:nvSpPr>
          <p:cNvPr id="6" name="TextBox 5"/>
          <p:cNvSpPr txBox="1"/>
          <p:nvPr/>
        </p:nvSpPr>
        <p:spPr>
          <a:xfrm>
            <a:off x="7110424" y="538144"/>
            <a:ext cx="1197764" cy="369332"/>
          </a:xfrm>
          <a:prstGeom prst="rect">
            <a:avLst/>
          </a:prstGeom>
          <a:noFill/>
        </p:spPr>
        <p:txBody>
          <a:bodyPr wrap="none" rtlCol="0">
            <a:spAutoFit/>
          </a:bodyPr>
          <a:lstStyle/>
          <a:p>
            <a:r>
              <a:rPr lang="pt-PT" dirty="0" err="1" smtClean="0"/>
              <a:t>Quartus</a:t>
            </a:r>
            <a:r>
              <a:rPr lang="pt-PT" dirty="0" smtClean="0"/>
              <a:t> II</a:t>
            </a:r>
            <a:endParaRPr lang="en-US" dirty="0"/>
          </a:p>
        </p:txBody>
      </p:sp>
      <p:sp>
        <p:nvSpPr>
          <p:cNvPr id="7" name="TextBox 6"/>
          <p:cNvSpPr txBox="1"/>
          <p:nvPr/>
        </p:nvSpPr>
        <p:spPr>
          <a:xfrm>
            <a:off x="1590656" y="538144"/>
            <a:ext cx="890052" cy="369332"/>
          </a:xfrm>
          <a:prstGeom prst="rect">
            <a:avLst/>
          </a:prstGeom>
          <a:noFill/>
        </p:spPr>
        <p:txBody>
          <a:bodyPr wrap="none" rtlCol="0">
            <a:spAutoFit/>
          </a:bodyPr>
          <a:lstStyle/>
          <a:p>
            <a:r>
              <a:rPr lang="pt-PT" dirty="0" err="1" smtClean="0"/>
              <a:t>Verilog</a:t>
            </a:r>
            <a:endParaRPr lang="en-US" dirty="0"/>
          </a:p>
        </p:txBody>
      </p:sp>
      <p:pic>
        <p:nvPicPr>
          <p:cNvPr id="1027" name="Picture 3"/>
          <p:cNvPicPr>
            <a:picLocks noChangeAspect="1" noChangeArrowheads="1"/>
          </p:cNvPicPr>
          <p:nvPr/>
        </p:nvPicPr>
        <p:blipFill>
          <a:blip r:embed="rId2"/>
          <a:srcRect l="27569" t="24666" r="28229" b="12000"/>
          <a:stretch>
            <a:fillRect/>
          </a:stretch>
        </p:blipFill>
        <p:spPr bwMode="auto">
          <a:xfrm>
            <a:off x="233336" y="900096"/>
            <a:ext cx="4614888" cy="413273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27049" t="12667" r="27430" b="25055"/>
          <a:stretch>
            <a:fillRect/>
          </a:stretch>
        </p:blipFill>
        <p:spPr bwMode="auto">
          <a:xfrm>
            <a:off x="323824" y="3524248"/>
            <a:ext cx="4444648" cy="3800496"/>
          </a:xfrm>
          <a:prstGeom prst="rect">
            <a:avLst/>
          </a:prstGeom>
          <a:noFill/>
          <a:ln w="9525">
            <a:noFill/>
            <a:miter lim="800000"/>
            <a:headEnd/>
            <a:tailEnd/>
          </a:ln>
          <a:effectLst/>
        </p:spPr>
      </p:pic>
      <p:sp>
        <p:nvSpPr>
          <p:cNvPr id="11" name="TextBox 10"/>
          <p:cNvSpPr txBox="1"/>
          <p:nvPr/>
        </p:nvSpPr>
        <p:spPr>
          <a:xfrm>
            <a:off x="0" y="7464623"/>
            <a:ext cx="5044522" cy="276999"/>
          </a:xfrm>
          <a:prstGeom prst="rect">
            <a:avLst/>
          </a:prstGeom>
          <a:noFill/>
        </p:spPr>
        <p:txBody>
          <a:bodyPr wrap="none" rtlCol="0">
            <a:spAutoFit/>
          </a:bodyPr>
          <a:lstStyle/>
          <a:p>
            <a:r>
              <a:rPr lang="en-US" sz="1200" dirty="0" smtClean="0">
                <a:hlinkClick r:id="rId4"/>
              </a:rPr>
              <a:t>http://www.asic-world.com/verilog/timing_ctrl1.html#Example_-_clk_gen</a:t>
            </a:r>
            <a:endParaRPr lang="en-US" sz="1200" dirty="0"/>
          </a:p>
        </p:txBody>
      </p:sp>
      <p:cxnSp>
        <p:nvCxnSpPr>
          <p:cNvPr id="13" name="Straight Connector 12"/>
          <p:cNvCxnSpPr/>
          <p:nvPr/>
        </p:nvCxnSpPr>
        <p:spPr>
          <a:xfrm rot="5400000">
            <a:off x="1907364" y="3931444"/>
            <a:ext cx="6243672"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30" name="Picture 6" descr="http://fpga4u.epfl.ch/images/5/51/Simulation.jpg"/>
          <p:cNvPicPr>
            <a:picLocks noChangeAspect="1" noChangeArrowheads="1"/>
          </p:cNvPicPr>
          <p:nvPr/>
        </p:nvPicPr>
        <p:blipFill>
          <a:blip r:embed="rId5"/>
          <a:srcRect/>
          <a:stretch>
            <a:fillRect/>
          </a:stretch>
        </p:blipFill>
        <p:spPr bwMode="auto">
          <a:xfrm>
            <a:off x="5096080" y="990585"/>
            <a:ext cx="4923131" cy="2262200"/>
          </a:xfrm>
          <a:prstGeom prst="rect">
            <a:avLst/>
          </a:prstGeom>
          <a:noFill/>
        </p:spPr>
      </p:pic>
      <p:sp>
        <p:nvSpPr>
          <p:cNvPr id="17" name="Oval 16"/>
          <p:cNvSpPr/>
          <p:nvPr/>
        </p:nvSpPr>
        <p:spPr>
          <a:xfrm>
            <a:off x="5300664" y="1352536"/>
            <a:ext cx="995368" cy="1085856"/>
          </a:xfrm>
          <a:prstGeom prst="ellipse">
            <a:avLst/>
          </a:prstGeom>
          <a:solidFill>
            <a:srgbClr val="4F81BD">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386520" y="1533512"/>
            <a:ext cx="3438544" cy="452440"/>
          </a:xfrm>
          <a:prstGeom prst="ellipse">
            <a:avLst/>
          </a:prstGeom>
          <a:solidFill>
            <a:srgbClr val="4F81BD">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748472" y="1985952"/>
            <a:ext cx="3076592" cy="452440"/>
          </a:xfrm>
          <a:prstGeom prst="ellipse">
            <a:avLst/>
          </a:prstGeom>
          <a:solidFill>
            <a:srgbClr val="4F81BD">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10176" y="3614736"/>
            <a:ext cx="1928733"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pt-PT" sz="1600" dirty="0" smtClean="0"/>
              <a:t>Define </a:t>
            </a:r>
            <a:r>
              <a:rPr lang="pt-PT" sz="1600" dirty="0" err="1" smtClean="0"/>
              <a:t>the</a:t>
            </a:r>
            <a:r>
              <a:rPr lang="pt-PT" sz="1600" dirty="0" smtClean="0"/>
              <a:t> </a:t>
            </a:r>
            <a:r>
              <a:rPr lang="pt-PT" sz="1600" dirty="0" err="1" smtClean="0"/>
              <a:t>signals</a:t>
            </a:r>
            <a:r>
              <a:rPr lang="pt-PT" sz="1600" dirty="0" smtClean="0"/>
              <a:t> :</a:t>
            </a:r>
          </a:p>
          <a:p>
            <a:r>
              <a:rPr lang="pt-PT" sz="1600" dirty="0" smtClean="0"/>
              <a:t>Inputs – </a:t>
            </a:r>
            <a:r>
              <a:rPr lang="pt-PT" sz="1600" dirty="0" err="1" smtClean="0"/>
              <a:t>stimulus</a:t>
            </a:r>
            <a:endParaRPr lang="pt-PT" sz="1600" dirty="0" smtClean="0"/>
          </a:p>
          <a:p>
            <a:r>
              <a:rPr lang="pt-PT" sz="1600" dirty="0" smtClean="0"/>
              <a:t>Outputs - </a:t>
            </a:r>
            <a:r>
              <a:rPr lang="pt-PT" sz="1600" dirty="0" err="1" smtClean="0"/>
              <a:t>results</a:t>
            </a:r>
            <a:endParaRPr lang="en-US" sz="1600" dirty="0"/>
          </a:p>
        </p:txBody>
      </p:sp>
      <p:sp>
        <p:nvSpPr>
          <p:cNvPr id="21" name="TextBox 20"/>
          <p:cNvSpPr txBox="1"/>
          <p:nvPr/>
        </p:nvSpPr>
        <p:spPr>
          <a:xfrm>
            <a:off x="5891627" y="4700592"/>
            <a:ext cx="3209533"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pt-PT" sz="1600" dirty="0" smtClean="0"/>
              <a:t>Define </a:t>
            </a:r>
            <a:r>
              <a:rPr lang="pt-PT" sz="1600" dirty="0" err="1" smtClean="0"/>
              <a:t>the</a:t>
            </a:r>
            <a:r>
              <a:rPr lang="pt-PT" sz="1600" dirty="0" smtClean="0"/>
              <a:t> </a:t>
            </a:r>
            <a:r>
              <a:rPr lang="pt-PT" sz="1600" dirty="0" err="1" smtClean="0"/>
              <a:t>stimulus</a:t>
            </a:r>
            <a:r>
              <a:rPr lang="pt-PT" sz="1600" dirty="0" smtClean="0"/>
              <a:t> to </a:t>
            </a:r>
            <a:r>
              <a:rPr lang="pt-PT" sz="1600" dirty="0" err="1" smtClean="0"/>
              <a:t>the</a:t>
            </a:r>
            <a:r>
              <a:rPr lang="pt-PT" sz="1600" dirty="0" smtClean="0"/>
              <a:t> </a:t>
            </a:r>
            <a:r>
              <a:rPr lang="pt-PT" sz="1600" dirty="0" err="1" smtClean="0"/>
              <a:t>system</a:t>
            </a:r>
            <a:endParaRPr lang="en-US" sz="1600" dirty="0"/>
          </a:p>
        </p:txBody>
      </p:sp>
      <p:sp>
        <p:nvSpPr>
          <p:cNvPr id="22" name="TextBox 21"/>
          <p:cNvSpPr txBox="1"/>
          <p:nvPr/>
        </p:nvSpPr>
        <p:spPr>
          <a:xfrm>
            <a:off x="5753104" y="6148400"/>
            <a:ext cx="3914854"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pt-PT" sz="1600" dirty="0" err="1" smtClean="0"/>
              <a:t>Run</a:t>
            </a:r>
            <a:r>
              <a:rPr lang="pt-PT" sz="1600" dirty="0" smtClean="0"/>
              <a:t> </a:t>
            </a:r>
            <a:r>
              <a:rPr lang="pt-PT" sz="1600" dirty="0" err="1" smtClean="0"/>
              <a:t>the</a:t>
            </a:r>
            <a:r>
              <a:rPr lang="pt-PT" sz="1600" dirty="0" smtClean="0"/>
              <a:t> </a:t>
            </a:r>
            <a:r>
              <a:rPr lang="pt-PT" sz="1600" dirty="0" err="1" smtClean="0"/>
              <a:t>simulation</a:t>
            </a:r>
            <a:r>
              <a:rPr lang="pt-PT" sz="1600" dirty="0" smtClean="0"/>
              <a:t> </a:t>
            </a:r>
            <a:r>
              <a:rPr lang="pt-PT" sz="1600" dirty="0" err="1" smtClean="0"/>
              <a:t>and</a:t>
            </a:r>
            <a:r>
              <a:rPr lang="pt-PT" sz="1600" dirty="0" smtClean="0"/>
              <a:t> </a:t>
            </a:r>
            <a:r>
              <a:rPr lang="pt-PT" sz="1600" dirty="0" err="1" smtClean="0"/>
              <a:t>you</a:t>
            </a:r>
            <a:r>
              <a:rPr lang="pt-PT" sz="1600" dirty="0" smtClean="0"/>
              <a:t> </a:t>
            </a:r>
            <a:r>
              <a:rPr lang="pt-PT" sz="1600" dirty="0" err="1" smtClean="0"/>
              <a:t>get</a:t>
            </a:r>
            <a:r>
              <a:rPr lang="pt-PT" sz="1600" dirty="0" smtClean="0"/>
              <a:t> </a:t>
            </a:r>
            <a:r>
              <a:rPr lang="pt-PT" sz="1600" dirty="0" err="1" smtClean="0"/>
              <a:t>the</a:t>
            </a:r>
            <a:r>
              <a:rPr lang="pt-PT" sz="1600" dirty="0" smtClean="0"/>
              <a:t> </a:t>
            </a:r>
            <a:r>
              <a:rPr lang="pt-PT" sz="1600" dirty="0" err="1" smtClean="0"/>
              <a:t>result</a:t>
            </a:r>
            <a:endParaRPr lang="en-US" sz="1600" dirty="0"/>
          </a:p>
        </p:txBody>
      </p:sp>
      <p:cxnSp>
        <p:nvCxnSpPr>
          <p:cNvPr id="24" name="Elbow Connector 23"/>
          <p:cNvCxnSpPr>
            <a:stCxn id="17" idx="4"/>
            <a:endCxn id="20" idx="0"/>
          </p:cNvCxnSpPr>
          <p:nvPr/>
        </p:nvCxnSpPr>
        <p:spPr>
          <a:xfrm rot="16200000" flipH="1">
            <a:off x="5398273" y="2838466"/>
            <a:ext cx="1176344" cy="37619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8" idx="2"/>
            <a:endCxn id="21" idx="0"/>
          </p:cNvCxnSpPr>
          <p:nvPr/>
        </p:nvCxnSpPr>
        <p:spPr>
          <a:xfrm rot="10800000" flipH="1" flipV="1">
            <a:off x="6386520" y="1759732"/>
            <a:ext cx="1109874" cy="2940860"/>
          </a:xfrm>
          <a:prstGeom prst="bentConnector4">
            <a:avLst>
              <a:gd name="adj1" fmla="val 1765"/>
              <a:gd name="adj2" fmla="val 3785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9" idx="5"/>
            <a:endCxn id="22" idx="0"/>
          </p:cNvCxnSpPr>
          <p:nvPr/>
        </p:nvCxnSpPr>
        <p:spPr>
          <a:xfrm rot="5400000">
            <a:off x="6654386" y="3428279"/>
            <a:ext cx="3776266" cy="1663976"/>
          </a:xfrm>
          <a:prstGeom prst="bentConnector3">
            <a:avLst>
              <a:gd name="adj1" fmla="val 86322"/>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974820" y="7495401"/>
            <a:ext cx="3307316" cy="276999"/>
          </a:xfrm>
          <a:prstGeom prst="rect">
            <a:avLst/>
          </a:prstGeom>
          <a:noFill/>
        </p:spPr>
        <p:txBody>
          <a:bodyPr wrap="none" rtlCol="0">
            <a:spAutoFit/>
          </a:bodyPr>
          <a:lstStyle/>
          <a:p>
            <a:r>
              <a:rPr lang="en-US" sz="1200" dirty="0" smtClean="0">
                <a:hlinkClick r:id="rId6"/>
              </a:rPr>
              <a:t>http://fpga4u.epfl.ch/wiki/Image:Simulation.jpg</a:t>
            </a:r>
            <a:endParaRPr lang="en-US" sz="1200" dirty="0"/>
          </a:p>
        </p:txBody>
      </p:sp>
      <p:pic>
        <p:nvPicPr>
          <p:cNvPr id="297985" name="Picture 1"/>
          <p:cNvPicPr>
            <a:picLocks noChangeAspect="1" noChangeArrowheads="1"/>
          </p:cNvPicPr>
          <p:nvPr/>
        </p:nvPicPr>
        <p:blipFill>
          <a:blip r:embed="rId7"/>
          <a:srcRect l="21493" t="14722" r="46180" b="19833"/>
          <a:stretch>
            <a:fillRect/>
          </a:stretch>
        </p:blipFill>
        <p:spPr bwMode="auto">
          <a:xfrm>
            <a:off x="323824" y="1081072"/>
            <a:ext cx="4433912" cy="5610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7985"/>
                                        </p:tgtEl>
                                        <p:attrNameLst>
                                          <p:attrName>style.visibility</p:attrName>
                                        </p:attrNameLst>
                                      </p:cBhvr>
                                      <p:to>
                                        <p:strVal val="visible"/>
                                      </p:to>
                                    </p:set>
                                    <p:animEffect transition="in" filter="wipe(down)">
                                      <p:cBhvr>
                                        <p:cTn id="12" dur="500"/>
                                        <p:tgtEl>
                                          <p:spTgt spid="2979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500"/>
                                        <p:tgtEl>
                                          <p:spTgt spid="31"/>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www.equiptek.com/hp1631d.jpg"/>
          <p:cNvPicPr>
            <a:picLocks noChangeAspect="1" noChangeArrowheads="1"/>
          </p:cNvPicPr>
          <p:nvPr/>
        </p:nvPicPr>
        <p:blipFill>
          <a:blip r:embed="rId2"/>
          <a:srcRect/>
          <a:stretch>
            <a:fillRect/>
          </a:stretch>
        </p:blipFill>
        <p:spPr bwMode="auto">
          <a:xfrm>
            <a:off x="14124" y="4067176"/>
            <a:ext cx="4892592" cy="2895616"/>
          </a:xfrm>
          <a:prstGeom prst="rect">
            <a:avLst/>
          </a:prstGeom>
          <a:noFill/>
        </p:spPr>
      </p:pic>
      <p:pic>
        <p:nvPicPr>
          <p:cNvPr id="3080" name="Picture 8" descr="Tektronix TLA5202"/>
          <p:cNvPicPr>
            <a:picLocks noChangeAspect="1" noChangeArrowheads="1"/>
          </p:cNvPicPr>
          <p:nvPr/>
        </p:nvPicPr>
        <p:blipFill>
          <a:blip r:embed="rId3"/>
          <a:srcRect/>
          <a:stretch>
            <a:fillRect/>
          </a:stretch>
        </p:blipFill>
        <p:spPr bwMode="auto">
          <a:xfrm>
            <a:off x="0" y="3805239"/>
            <a:ext cx="4667248" cy="3967161"/>
          </a:xfrm>
          <a:prstGeom prst="rect">
            <a:avLst/>
          </a:prstGeom>
          <a:noFill/>
        </p:spPr>
      </p:pic>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65</a:t>
            </a:fld>
            <a:endParaRPr lang="en-US"/>
          </a:p>
        </p:txBody>
      </p:sp>
      <p:sp>
        <p:nvSpPr>
          <p:cNvPr id="3" name="Title 2"/>
          <p:cNvSpPr>
            <a:spLocks noGrp="1"/>
          </p:cNvSpPr>
          <p:nvPr>
            <p:ph type="title"/>
          </p:nvPr>
        </p:nvSpPr>
        <p:spPr/>
        <p:txBody>
          <a:bodyPr/>
          <a:lstStyle/>
          <a:p>
            <a:r>
              <a:rPr lang="pt-PT" dirty="0" err="1" smtClean="0"/>
              <a:t>Tools</a:t>
            </a:r>
            <a:r>
              <a:rPr lang="pt-PT" dirty="0" smtClean="0"/>
              <a:t> – </a:t>
            </a:r>
            <a:r>
              <a:rPr lang="pt-PT" dirty="0" err="1" smtClean="0"/>
              <a:t>Measurement</a:t>
            </a:r>
            <a:r>
              <a:rPr lang="pt-PT" dirty="0" smtClean="0"/>
              <a:t> </a:t>
            </a:r>
            <a:r>
              <a:rPr lang="pt-PT" dirty="0" err="1" smtClean="0"/>
              <a:t>instruments</a:t>
            </a:r>
            <a:endParaRPr lang="en-US" dirty="0"/>
          </a:p>
        </p:txBody>
      </p:sp>
      <p:pic>
        <p:nvPicPr>
          <p:cNvPr id="3074" name="Picture 2" descr="File:Hospitalier Ondograph.png"/>
          <p:cNvPicPr>
            <a:picLocks noChangeAspect="1" noChangeArrowheads="1"/>
          </p:cNvPicPr>
          <p:nvPr/>
        </p:nvPicPr>
        <p:blipFill>
          <a:blip r:embed="rId4" cstate="print"/>
          <a:srcRect/>
          <a:stretch>
            <a:fillRect/>
          </a:stretch>
        </p:blipFill>
        <p:spPr bwMode="auto">
          <a:xfrm>
            <a:off x="52359" y="1175974"/>
            <a:ext cx="3531023" cy="2348274"/>
          </a:xfrm>
          <a:prstGeom prst="rect">
            <a:avLst/>
          </a:prstGeom>
          <a:noFill/>
        </p:spPr>
      </p:pic>
      <p:sp>
        <p:nvSpPr>
          <p:cNvPr id="6" name="TextBox 5"/>
          <p:cNvSpPr txBox="1"/>
          <p:nvPr/>
        </p:nvSpPr>
        <p:spPr>
          <a:xfrm>
            <a:off x="233336" y="719120"/>
            <a:ext cx="1281803" cy="408623"/>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pt-PT" dirty="0" err="1" smtClean="0"/>
              <a:t>Waveforms</a:t>
            </a:r>
            <a:endParaRPr lang="en-US" dirty="0"/>
          </a:p>
        </p:txBody>
      </p:sp>
      <p:pic>
        <p:nvPicPr>
          <p:cNvPr id="3076" name="Picture 4" descr="File:Tektronix 465 Oscilloscope.jpg"/>
          <p:cNvPicPr>
            <a:picLocks noChangeAspect="1" noChangeArrowheads="1"/>
          </p:cNvPicPr>
          <p:nvPr/>
        </p:nvPicPr>
        <p:blipFill>
          <a:blip r:embed="rId5" cstate="print"/>
          <a:srcRect/>
          <a:stretch>
            <a:fillRect/>
          </a:stretch>
        </p:blipFill>
        <p:spPr bwMode="auto">
          <a:xfrm>
            <a:off x="3762368" y="1264255"/>
            <a:ext cx="2895616" cy="2171712"/>
          </a:xfrm>
          <a:prstGeom prst="rect">
            <a:avLst/>
          </a:prstGeom>
          <a:noFill/>
        </p:spPr>
      </p:pic>
      <p:pic>
        <p:nvPicPr>
          <p:cNvPr id="3078" name="Picture 6" descr="File:MSO6014A.JPG"/>
          <p:cNvPicPr>
            <a:picLocks noChangeAspect="1" noChangeArrowheads="1"/>
          </p:cNvPicPr>
          <p:nvPr/>
        </p:nvPicPr>
        <p:blipFill>
          <a:blip r:embed="rId6" cstate="print"/>
          <a:srcRect l="3915" t="12821" r="2068" b="5128"/>
          <a:stretch>
            <a:fillRect/>
          </a:stretch>
        </p:blipFill>
        <p:spPr bwMode="auto">
          <a:xfrm>
            <a:off x="6636822" y="1352536"/>
            <a:ext cx="3421578" cy="1990736"/>
          </a:xfrm>
          <a:prstGeom prst="rect">
            <a:avLst/>
          </a:prstGeom>
          <a:noFill/>
        </p:spPr>
      </p:pic>
      <p:pic>
        <p:nvPicPr>
          <p:cNvPr id="9" name="Picture 4" descr="prodac4"/>
          <p:cNvPicPr>
            <a:picLocks noChangeAspect="1" noChangeArrowheads="1"/>
          </p:cNvPicPr>
          <p:nvPr/>
        </p:nvPicPr>
        <p:blipFill>
          <a:blip r:embed="rId7"/>
          <a:srcRect/>
          <a:stretch>
            <a:fillRect/>
          </a:stretch>
        </p:blipFill>
        <p:spPr bwMode="auto">
          <a:xfrm>
            <a:off x="5029200" y="3886200"/>
            <a:ext cx="4820356" cy="3614736"/>
          </a:xfrm>
          <a:prstGeom prst="rect">
            <a:avLst/>
          </a:prstGeom>
          <a:noFill/>
          <a:ln w="9525">
            <a:noFill/>
            <a:miter lim="800000"/>
            <a:headEnd/>
            <a:tailEnd/>
          </a:ln>
        </p:spPr>
      </p:pic>
      <p:sp>
        <p:nvSpPr>
          <p:cNvPr id="13" name="TextBox 12"/>
          <p:cNvSpPr txBox="1"/>
          <p:nvPr/>
        </p:nvSpPr>
        <p:spPr>
          <a:xfrm>
            <a:off x="194710" y="3668213"/>
            <a:ext cx="1326340" cy="408623"/>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pt-PT" dirty="0" err="1" smtClean="0"/>
              <a:t>Logic</a:t>
            </a:r>
            <a:r>
              <a:rPr lang="pt-PT" dirty="0" smtClean="0"/>
              <a:t> </a:t>
            </a:r>
            <a:r>
              <a:rPr lang="pt-PT" dirty="0" err="1" smtClean="0"/>
              <a:t>Levels</a:t>
            </a:r>
            <a:endParaRPr lang="en-US" dirty="0"/>
          </a:p>
        </p:txBody>
      </p:sp>
      <p:sp>
        <p:nvSpPr>
          <p:cNvPr id="14" name="Rectangle 13"/>
          <p:cNvSpPr/>
          <p:nvPr/>
        </p:nvSpPr>
        <p:spPr>
          <a:xfrm>
            <a:off x="5029200" y="5605472"/>
            <a:ext cx="4976840" cy="2166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descr="counterProDacq"/>
          <p:cNvPicPr>
            <a:picLocks noChangeAspect="1" noChangeArrowheads="1"/>
          </p:cNvPicPr>
          <p:nvPr/>
        </p:nvPicPr>
        <p:blipFill>
          <a:blip r:embed="rId8"/>
          <a:srcRect/>
          <a:stretch>
            <a:fillRect/>
          </a:stretch>
        </p:blipFill>
        <p:spPr bwMode="auto">
          <a:xfrm>
            <a:off x="5254073" y="4168488"/>
            <a:ext cx="4804327" cy="3603912"/>
          </a:xfrm>
          <a:prstGeom prst="rect">
            <a:avLst/>
          </a:prstGeom>
          <a:noFill/>
          <a:ln w="9525">
            <a:noFill/>
            <a:miter lim="800000"/>
            <a:headEnd/>
            <a:tailEnd/>
          </a:ln>
        </p:spPr>
      </p:pic>
      <p:sp>
        <p:nvSpPr>
          <p:cNvPr id="15" name="Oval 14"/>
          <p:cNvSpPr/>
          <p:nvPr/>
        </p:nvSpPr>
        <p:spPr>
          <a:xfrm>
            <a:off x="7924816" y="5786448"/>
            <a:ext cx="670676" cy="633416"/>
          </a:xfrm>
          <a:prstGeom prst="ellipse">
            <a:avLst/>
          </a:prstGeom>
          <a:no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ssolv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dissolv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dissolve">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82"/>
                                        </p:tgtEl>
                                        <p:attrNameLst>
                                          <p:attrName>style.visibility</p:attrName>
                                        </p:attrNameLst>
                                      </p:cBhvr>
                                      <p:to>
                                        <p:strVal val="visible"/>
                                      </p:to>
                                    </p:set>
                                    <p:animEffect transition="in" filter="dissolve">
                                      <p:cBhvr>
                                        <p:cTn id="32" dur="500"/>
                                        <p:tgtEl>
                                          <p:spTgt spid="308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dissolve">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500"/>
                                        <p:tgtEl>
                                          <p:spTgt spid="14"/>
                                        </p:tgtEl>
                                        <p:attrNameLst>
                                          <p:attrName>ppt_x</p:attrName>
                                        </p:attrNameLst>
                                      </p:cBhvr>
                                      <p:tavLst>
                                        <p:tav tm="0">
                                          <p:val>
                                            <p:strVal val="ppt_x"/>
                                          </p:val>
                                        </p:tav>
                                        <p:tav tm="100000">
                                          <p:val>
                                            <p:strVal val="ppt_x"/>
                                          </p:val>
                                        </p:tav>
                                      </p:tavLst>
                                    </p:anim>
                                    <p:anim calcmode="lin" valueType="num">
                                      <p:cBhvr additive="base">
                                        <p:cTn id="47" dur="500"/>
                                        <p:tgtEl>
                                          <p:spTgt spid="14"/>
                                        </p:tgtEl>
                                        <p:attrNameLst>
                                          <p:attrName>ppt_y</p:attrName>
                                        </p:attrNameLst>
                                      </p:cBhvr>
                                      <p:tavLst>
                                        <p:tav tm="0">
                                          <p:val>
                                            <p:strVal val="ppt_y"/>
                                          </p:val>
                                        </p:tav>
                                        <p:tav tm="100000">
                                          <p:val>
                                            <p:strVal val="1+ppt_h/2"/>
                                          </p:val>
                                        </p:tav>
                                      </p:tavLst>
                                    </p:anim>
                                    <p:set>
                                      <p:cBhvr>
                                        <p:cTn id="48" dur="1" fill="hold">
                                          <p:stCondLst>
                                            <p:cond delay="4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8)">
                                      <p:cBhvr>
                                        <p:cTn id="58" dur="2000"/>
                                        <p:tgtEl>
                                          <p:spTgt spid="15"/>
                                        </p:tgtEl>
                                      </p:cBhvr>
                                    </p:animEffect>
                                  </p:childTnLst>
                                </p:cTn>
                              </p:par>
                              <p:par>
                                <p:cTn id="59" presetID="23" presetClass="entr" presetSubtype="32" fill="hold" grpId="1"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strVal val="4*#ppt_w"/>
                                          </p:val>
                                        </p:tav>
                                        <p:tav tm="100000">
                                          <p:val>
                                            <p:strVal val="#ppt_w"/>
                                          </p:val>
                                        </p:tav>
                                      </p:tavLst>
                                    </p:anim>
                                    <p:anim calcmode="lin" valueType="num">
                                      <p:cBhvr>
                                        <p:cTn id="62"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5"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66</a:t>
            </a:fld>
            <a:endParaRPr lang="en-US"/>
          </a:p>
        </p:txBody>
      </p:sp>
      <p:sp>
        <p:nvSpPr>
          <p:cNvPr id="3" name="Title 2"/>
          <p:cNvSpPr>
            <a:spLocks noGrp="1"/>
          </p:cNvSpPr>
          <p:nvPr>
            <p:ph type="title"/>
          </p:nvPr>
        </p:nvSpPr>
        <p:spPr/>
        <p:txBody>
          <a:bodyPr/>
          <a:lstStyle/>
          <a:p>
            <a:r>
              <a:rPr lang="pt-PT" dirty="0" err="1" smtClean="0"/>
              <a:t>Tools</a:t>
            </a:r>
            <a:r>
              <a:rPr lang="pt-PT" dirty="0" smtClean="0"/>
              <a:t> – </a:t>
            </a:r>
            <a:r>
              <a:rPr lang="pt-PT" dirty="0" err="1" smtClean="0"/>
              <a:t>Internal</a:t>
            </a:r>
            <a:r>
              <a:rPr lang="pt-PT" dirty="0" smtClean="0"/>
              <a:t> </a:t>
            </a:r>
            <a:r>
              <a:rPr lang="pt-PT" dirty="0" err="1" smtClean="0"/>
              <a:t>Logic</a:t>
            </a:r>
            <a:r>
              <a:rPr lang="pt-PT" dirty="0" smtClean="0"/>
              <a:t> </a:t>
            </a:r>
            <a:r>
              <a:rPr lang="pt-PT" dirty="0" err="1" smtClean="0"/>
              <a:t>Analyser</a:t>
            </a:r>
            <a:endParaRPr lang="en-US" dirty="0"/>
          </a:p>
        </p:txBody>
      </p:sp>
      <p:sp>
        <p:nvSpPr>
          <p:cNvPr id="5" name="TextBox 4"/>
          <p:cNvSpPr txBox="1"/>
          <p:nvPr/>
        </p:nvSpPr>
        <p:spPr>
          <a:xfrm>
            <a:off x="3203816" y="628632"/>
            <a:ext cx="3650767" cy="408623"/>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pt-PT" dirty="0" err="1" smtClean="0"/>
              <a:t>Signal-TAP</a:t>
            </a:r>
            <a:r>
              <a:rPr lang="pt-PT" dirty="0" smtClean="0"/>
              <a:t> </a:t>
            </a:r>
            <a:r>
              <a:rPr lang="pt-PT" dirty="0" err="1" smtClean="0"/>
              <a:t>embedded</a:t>
            </a:r>
            <a:r>
              <a:rPr lang="pt-PT" dirty="0" smtClean="0"/>
              <a:t> </a:t>
            </a:r>
            <a:r>
              <a:rPr lang="pt-PT" dirty="0" err="1" smtClean="0"/>
              <a:t>Logic</a:t>
            </a:r>
            <a:r>
              <a:rPr lang="pt-PT" dirty="0" smtClean="0"/>
              <a:t> </a:t>
            </a:r>
            <a:r>
              <a:rPr lang="pt-PT" dirty="0" err="1" smtClean="0"/>
              <a:t>Analyser</a:t>
            </a:r>
            <a:endParaRPr lang="en-US" dirty="0"/>
          </a:p>
        </p:txBody>
      </p:sp>
      <p:sp>
        <p:nvSpPr>
          <p:cNvPr id="7" name="TextBox 6"/>
          <p:cNvSpPr txBox="1"/>
          <p:nvPr/>
        </p:nvSpPr>
        <p:spPr>
          <a:xfrm>
            <a:off x="2121897" y="1171560"/>
            <a:ext cx="5814605" cy="923330"/>
          </a:xfrm>
          <a:prstGeom prst="rect">
            <a:avLst/>
          </a:prstGeom>
          <a:noFill/>
        </p:spPr>
        <p:txBody>
          <a:bodyPr wrap="none" rtlCol="0">
            <a:spAutoFit/>
          </a:bodyPr>
          <a:lstStyle/>
          <a:p>
            <a:pPr algn="ctr"/>
            <a:r>
              <a:rPr lang="en-US" dirty="0" err="1" smtClean="0"/>
              <a:t>Quartus</a:t>
            </a:r>
            <a:r>
              <a:rPr lang="en-US" dirty="0" smtClean="0"/>
              <a:t> II Handbook Version 9.0 Volume 3: Verification</a:t>
            </a:r>
          </a:p>
          <a:p>
            <a:pPr algn="ctr"/>
            <a:r>
              <a:rPr lang="en-GB" dirty="0" smtClean="0"/>
              <a:t>14. Design Debugging Using the</a:t>
            </a:r>
          </a:p>
          <a:p>
            <a:pPr algn="ctr"/>
            <a:r>
              <a:rPr lang="en-GB" dirty="0" err="1" smtClean="0"/>
              <a:t>SignalTap</a:t>
            </a:r>
            <a:r>
              <a:rPr lang="en-GB" dirty="0" smtClean="0"/>
              <a:t> II Embedded Logic Analyzer</a:t>
            </a:r>
            <a:endParaRPr lang="en-US" dirty="0"/>
          </a:p>
        </p:txBody>
      </p:sp>
      <p:pic>
        <p:nvPicPr>
          <p:cNvPr id="2049" name="Picture 1"/>
          <p:cNvPicPr>
            <a:picLocks noChangeAspect="1" noChangeArrowheads="1"/>
          </p:cNvPicPr>
          <p:nvPr/>
        </p:nvPicPr>
        <p:blipFill>
          <a:blip r:embed="rId2"/>
          <a:srcRect r="60694" b="57834"/>
          <a:stretch>
            <a:fillRect/>
          </a:stretch>
        </p:blipFill>
        <p:spPr bwMode="auto">
          <a:xfrm>
            <a:off x="2333624" y="2438392"/>
            <a:ext cx="5391152" cy="3614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67</a:t>
            </a:fld>
            <a:endParaRPr lang="en-US"/>
          </a:p>
        </p:txBody>
      </p:sp>
      <p:sp>
        <p:nvSpPr>
          <p:cNvPr id="3" name="Title 2"/>
          <p:cNvSpPr>
            <a:spLocks noGrp="1"/>
          </p:cNvSpPr>
          <p:nvPr>
            <p:ph type="title"/>
          </p:nvPr>
        </p:nvSpPr>
        <p:spPr/>
        <p:txBody>
          <a:bodyPr/>
          <a:lstStyle/>
          <a:p>
            <a:r>
              <a:rPr lang="pt-PT" dirty="0" err="1"/>
              <a:t>Tools</a:t>
            </a:r>
            <a:r>
              <a:rPr lang="pt-PT" dirty="0"/>
              <a:t> – </a:t>
            </a:r>
            <a:r>
              <a:rPr lang="pt-PT" dirty="0" err="1"/>
              <a:t>Internal</a:t>
            </a:r>
            <a:r>
              <a:rPr lang="pt-PT" dirty="0"/>
              <a:t> </a:t>
            </a:r>
            <a:r>
              <a:rPr lang="pt-PT" dirty="0" err="1"/>
              <a:t>Logic</a:t>
            </a:r>
            <a:r>
              <a:rPr lang="pt-PT" dirty="0"/>
              <a:t> </a:t>
            </a:r>
            <a:r>
              <a:rPr lang="pt-PT" dirty="0" err="1"/>
              <a:t>Analyser</a:t>
            </a:r>
            <a:endParaRPr lang="en-US" dirty="0"/>
          </a:p>
        </p:txBody>
      </p:sp>
      <p:pic>
        <p:nvPicPr>
          <p:cNvPr id="4" name="Picture 2"/>
          <p:cNvPicPr>
            <a:picLocks noChangeAspect="1" noChangeArrowheads="1"/>
          </p:cNvPicPr>
          <p:nvPr/>
        </p:nvPicPr>
        <p:blipFill>
          <a:blip r:embed="rId2"/>
          <a:srcRect l="3819" t="2500" r="15694" b="2500"/>
          <a:stretch>
            <a:fillRect/>
          </a:stretch>
        </p:blipFill>
        <p:spPr bwMode="auto">
          <a:xfrm>
            <a:off x="211719" y="719120"/>
            <a:ext cx="8187153" cy="6039703"/>
          </a:xfrm>
          <a:prstGeom prst="rect">
            <a:avLst/>
          </a:prstGeom>
          <a:noFill/>
          <a:ln w="9525">
            <a:noFill/>
            <a:miter lim="800000"/>
            <a:headEnd/>
            <a:tailEnd/>
          </a:ln>
          <a:effectLst/>
        </p:spPr>
      </p:pic>
      <p:sp>
        <p:nvSpPr>
          <p:cNvPr id="5" name="Rounded Rectangle 4"/>
          <p:cNvSpPr/>
          <p:nvPr/>
        </p:nvSpPr>
        <p:spPr>
          <a:xfrm>
            <a:off x="323824" y="1262048"/>
            <a:ext cx="7781968" cy="633416"/>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3824" y="2438392"/>
            <a:ext cx="4795864" cy="271464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843592" y="2347904"/>
            <a:ext cx="2443176" cy="180976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843592" y="4338640"/>
            <a:ext cx="2352688" cy="1176344"/>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965921" y="1443024"/>
            <a:ext cx="1092479" cy="369332"/>
          </a:xfrm>
          <a:prstGeom prst="rect">
            <a:avLst/>
          </a:prstGeom>
          <a:noFill/>
        </p:spPr>
        <p:txBody>
          <a:bodyPr wrap="none" rtlCol="0">
            <a:spAutoFit/>
          </a:bodyPr>
          <a:lstStyle/>
          <a:p>
            <a:pPr algn="r"/>
            <a:r>
              <a:rPr lang="pt-PT" dirty="0" smtClean="0">
                <a:latin typeface="+mn-lt"/>
              </a:rPr>
              <a:t>CONTROL</a:t>
            </a:r>
            <a:endParaRPr lang="en-US" dirty="0">
              <a:latin typeface="+mn-lt"/>
            </a:endParaRPr>
          </a:p>
        </p:txBody>
      </p:sp>
      <p:sp>
        <p:nvSpPr>
          <p:cNvPr id="11" name="TextBox 10"/>
          <p:cNvSpPr txBox="1"/>
          <p:nvPr/>
        </p:nvSpPr>
        <p:spPr>
          <a:xfrm>
            <a:off x="8558232" y="5786448"/>
            <a:ext cx="1500168" cy="923330"/>
          </a:xfrm>
          <a:prstGeom prst="rect">
            <a:avLst/>
          </a:prstGeom>
          <a:noFill/>
        </p:spPr>
        <p:txBody>
          <a:bodyPr wrap="square" rtlCol="0">
            <a:spAutoFit/>
          </a:bodyPr>
          <a:lstStyle/>
          <a:p>
            <a:pPr algn="r"/>
            <a:r>
              <a:rPr lang="pt-PT" dirty="0" err="1" smtClean="0">
                <a:latin typeface="+mn-lt"/>
              </a:rPr>
              <a:t>The</a:t>
            </a:r>
            <a:r>
              <a:rPr lang="pt-PT" dirty="0" smtClean="0">
                <a:latin typeface="+mn-lt"/>
              </a:rPr>
              <a:t> </a:t>
            </a:r>
            <a:r>
              <a:rPr lang="pt-PT" dirty="0" err="1" smtClean="0">
                <a:latin typeface="+mn-lt"/>
              </a:rPr>
              <a:t>signal</a:t>
            </a:r>
            <a:r>
              <a:rPr lang="pt-PT" dirty="0" smtClean="0">
                <a:latin typeface="+mn-lt"/>
              </a:rPr>
              <a:t> </a:t>
            </a:r>
            <a:r>
              <a:rPr lang="pt-PT" dirty="0" err="1" smtClean="0">
                <a:latin typeface="+mn-lt"/>
              </a:rPr>
              <a:t>you</a:t>
            </a:r>
            <a:r>
              <a:rPr lang="pt-PT" dirty="0" smtClean="0">
                <a:latin typeface="+mn-lt"/>
              </a:rPr>
              <a:t> </a:t>
            </a:r>
            <a:r>
              <a:rPr lang="pt-PT" dirty="0" err="1" smtClean="0">
                <a:latin typeface="+mn-lt"/>
              </a:rPr>
              <a:t>want</a:t>
            </a:r>
            <a:r>
              <a:rPr lang="pt-PT" dirty="0" smtClean="0">
                <a:latin typeface="+mn-lt"/>
              </a:rPr>
              <a:t> to “</a:t>
            </a:r>
            <a:r>
              <a:rPr lang="pt-PT" dirty="0" err="1" smtClean="0">
                <a:latin typeface="+mn-lt"/>
              </a:rPr>
              <a:t>see</a:t>
            </a:r>
            <a:r>
              <a:rPr lang="pt-PT" dirty="0" smtClean="0">
                <a:latin typeface="+mn-lt"/>
              </a:rPr>
              <a:t>”</a:t>
            </a:r>
            <a:endParaRPr lang="en-US" dirty="0">
              <a:latin typeface="+mn-lt"/>
            </a:endParaRPr>
          </a:p>
        </p:txBody>
      </p:sp>
      <p:sp>
        <p:nvSpPr>
          <p:cNvPr id="12" name="TextBox 11"/>
          <p:cNvSpPr txBox="1"/>
          <p:nvPr/>
        </p:nvSpPr>
        <p:spPr>
          <a:xfrm>
            <a:off x="8829696" y="4144749"/>
            <a:ext cx="1228704" cy="646331"/>
          </a:xfrm>
          <a:prstGeom prst="rect">
            <a:avLst/>
          </a:prstGeom>
          <a:noFill/>
        </p:spPr>
        <p:txBody>
          <a:bodyPr wrap="square" rtlCol="0">
            <a:spAutoFit/>
          </a:bodyPr>
          <a:lstStyle/>
          <a:p>
            <a:pPr algn="r"/>
            <a:r>
              <a:rPr lang="pt-PT" dirty="0" err="1" smtClean="0">
                <a:latin typeface="+mn-lt"/>
              </a:rPr>
              <a:t>Trigger</a:t>
            </a:r>
            <a:r>
              <a:rPr lang="pt-PT" dirty="0" smtClean="0">
                <a:latin typeface="+mn-lt"/>
              </a:rPr>
              <a:t> </a:t>
            </a:r>
            <a:r>
              <a:rPr lang="pt-PT" dirty="0" err="1" smtClean="0">
                <a:latin typeface="+mn-lt"/>
              </a:rPr>
              <a:t>definition</a:t>
            </a:r>
            <a:endParaRPr lang="en-US" dirty="0">
              <a:latin typeface="+mn-lt"/>
            </a:endParaRPr>
          </a:p>
        </p:txBody>
      </p:sp>
      <p:sp>
        <p:nvSpPr>
          <p:cNvPr id="13" name="TextBox 12"/>
          <p:cNvSpPr txBox="1"/>
          <p:nvPr/>
        </p:nvSpPr>
        <p:spPr>
          <a:xfrm>
            <a:off x="8829696" y="2709856"/>
            <a:ext cx="1228704" cy="646331"/>
          </a:xfrm>
          <a:prstGeom prst="rect">
            <a:avLst/>
          </a:prstGeom>
          <a:noFill/>
        </p:spPr>
        <p:txBody>
          <a:bodyPr wrap="square" rtlCol="0">
            <a:spAutoFit/>
          </a:bodyPr>
          <a:lstStyle/>
          <a:p>
            <a:pPr algn="r"/>
            <a:r>
              <a:rPr lang="pt-PT" dirty="0" err="1" smtClean="0">
                <a:latin typeface="+mn-lt"/>
              </a:rPr>
              <a:t>Clock</a:t>
            </a:r>
            <a:r>
              <a:rPr lang="pt-PT" dirty="0" smtClean="0">
                <a:latin typeface="+mn-lt"/>
              </a:rPr>
              <a:t> </a:t>
            </a:r>
            <a:r>
              <a:rPr lang="pt-PT" dirty="0" err="1" smtClean="0">
                <a:latin typeface="+mn-lt"/>
              </a:rPr>
              <a:t>definition</a:t>
            </a:r>
            <a:endParaRPr lang="en-US" dirty="0">
              <a:latin typeface="+mn-lt"/>
            </a:endParaRPr>
          </a:p>
        </p:txBody>
      </p:sp>
      <p:cxnSp>
        <p:nvCxnSpPr>
          <p:cNvPr id="18" name="Elbow Connector 17"/>
          <p:cNvCxnSpPr>
            <a:stCxn id="5" idx="3"/>
            <a:endCxn id="10" idx="1"/>
          </p:cNvCxnSpPr>
          <p:nvPr/>
        </p:nvCxnSpPr>
        <p:spPr>
          <a:xfrm>
            <a:off x="8105792" y="1578756"/>
            <a:ext cx="860129" cy="48934"/>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Elbow Connector 20"/>
          <p:cNvCxnSpPr>
            <a:stCxn id="8" idx="3"/>
            <a:endCxn id="13" idx="1"/>
          </p:cNvCxnSpPr>
          <p:nvPr/>
        </p:nvCxnSpPr>
        <p:spPr>
          <a:xfrm flipV="1">
            <a:off x="8286768" y="3033022"/>
            <a:ext cx="542928" cy="219762"/>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Elbow Connector 21"/>
          <p:cNvCxnSpPr>
            <a:stCxn id="9" idx="3"/>
            <a:endCxn id="12" idx="1"/>
          </p:cNvCxnSpPr>
          <p:nvPr/>
        </p:nvCxnSpPr>
        <p:spPr>
          <a:xfrm flipV="1">
            <a:off x="8196280" y="4467915"/>
            <a:ext cx="633416" cy="458897"/>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Elbow Connector 22"/>
          <p:cNvCxnSpPr>
            <a:stCxn id="7" idx="2"/>
            <a:endCxn id="11" idx="1"/>
          </p:cNvCxnSpPr>
          <p:nvPr/>
        </p:nvCxnSpPr>
        <p:spPr>
          <a:xfrm rot="16200000" flipH="1">
            <a:off x="5092454" y="2782334"/>
            <a:ext cx="1095081" cy="5836476"/>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68</a:t>
            </a:fld>
            <a:endParaRPr lang="en-US"/>
          </a:p>
        </p:txBody>
      </p:sp>
      <p:sp>
        <p:nvSpPr>
          <p:cNvPr id="3" name="Title 2"/>
          <p:cNvSpPr>
            <a:spLocks noGrp="1"/>
          </p:cNvSpPr>
          <p:nvPr>
            <p:ph type="title"/>
          </p:nvPr>
        </p:nvSpPr>
        <p:spPr/>
        <p:txBody>
          <a:bodyPr/>
          <a:lstStyle/>
          <a:p>
            <a:r>
              <a:rPr lang="pt-PT" dirty="0" err="1"/>
              <a:t>Tools</a:t>
            </a:r>
            <a:r>
              <a:rPr lang="pt-PT" dirty="0"/>
              <a:t> – </a:t>
            </a:r>
            <a:r>
              <a:rPr lang="pt-PT" dirty="0" err="1"/>
              <a:t>Internal</a:t>
            </a:r>
            <a:r>
              <a:rPr lang="pt-PT" dirty="0"/>
              <a:t> </a:t>
            </a:r>
            <a:r>
              <a:rPr lang="pt-PT" dirty="0" err="1"/>
              <a:t>Logic</a:t>
            </a:r>
            <a:r>
              <a:rPr lang="pt-PT" dirty="0"/>
              <a:t> </a:t>
            </a:r>
            <a:r>
              <a:rPr lang="pt-PT" dirty="0" err="1"/>
              <a:t>Analyser</a:t>
            </a:r>
            <a:endParaRPr lang="en-US" dirty="0"/>
          </a:p>
        </p:txBody>
      </p:sp>
      <p:sp>
        <p:nvSpPr>
          <p:cNvPr id="17" name="TextBox 16"/>
          <p:cNvSpPr txBox="1"/>
          <p:nvPr/>
        </p:nvSpPr>
        <p:spPr>
          <a:xfrm>
            <a:off x="1138216" y="809608"/>
            <a:ext cx="7781968" cy="646331"/>
          </a:xfrm>
          <a:prstGeom prst="rect">
            <a:avLst/>
          </a:prstGeom>
          <a:noFill/>
        </p:spPr>
        <p:txBody>
          <a:bodyPr wrap="square" rtlCol="0">
            <a:spAutoFit/>
          </a:bodyPr>
          <a:lstStyle/>
          <a:p>
            <a:r>
              <a:rPr lang="pt-PT" dirty="0" err="1" smtClean="0"/>
              <a:t>The</a:t>
            </a:r>
            <a:r>
              <a:rPr lang="pt-PT" dirty="0" smtClean="0"/>
              <a:t> </a:t>
            </a:r>
            <a:r>
              <a:rPr lang="pt-PT" dirty="0" err="1" smtClean="0"/>
              <a:t>logic</a:t>
            </a:r>
            <a:r>
              <a:rPr lang="pt-PT" dirty="0" smtClean="0"/>
              <a:t> </a:t>
            </a:r>
            <a:r>
              <a:rPr lang="pt-PT" dirty="0" err="1" smtClean="0"/>
              <a:t>analyser</a:t>
            </a:r>
            <a:r>
              <a:rPr lang="pt-PT" dirty="0" smtClean="0"/>
              <a:t> </a:t>
            </a:r>
            <a:r>
              <a:rPr lang="pt-PT" dirty="0" err="1" smtClean="0"/>
              <a:t>will</a:t>
            </a:r>
            <a:r>
              <a:rPr lang="pt-PT" dirty="0" smtClean="0"/>
              <a:t> </a:t>
            </a:r>
            <a:r>
              <a:rPr lang="pt-PT" dirty="0" err="1" smtClean="0"/>
              <a:t>collect</a:t>
            </a:r>
            <a:r>
              <a:rPr lang="pt-PT" dirty="0" smtClean="0"/>
              <a:t> data </a:t>
            </a:r>
            <a:r>
              <a:rPr lang="pt-PT" dirty="0" err="1" smtClean="0"/>
              <a:t>from</a:t>
            </a:r>
            <a:r>
              <a:rPr lang="pt-PT" dirty="0" smtClean="0"/>
              <a:t> </a:t>
            </a:r>
            <a:r>
              <a:rPr lang="pt-PT" dirty="0" err="1" smtClean="0"/>
              <a:t>the</a:t>
            </a:r>
            <a:r>
              <a:rPr lang="pt-PT" dirty="0" smtClean="0"/>
              <a:t> </a:t>
            </a:r>
            <a:r>
              <a:rPr lang="pt-PT" dirty="0" err="1" smtClean="0"/>
              <a:t>registers</a:t>
            </a:r>
            <a:r>
              <a:rPr lang="pt-PT" dirty="0" smtClean="0"/>
              <a:t> </a:t>
            </a:r>
            <a:r>
              <a:rPr lang="pt-PT" dirty="0" err="1" smtClean="0"/>
              <a:t>and</a:t>
            </a:r>
            <a:r>
              <a:rPr lang="pt-PT" dirty="0" smtClean="0"/>
              <a:t> output </a:t>
            </a:r>
            <a:r>
              <a:rPr lang="pt-PT" dirty="0" err="1" smtClean="0"/>
              <a:t>it</a:t>
            </a:r>
            <a:r>
              <a:rPr lang="pt-PT" dirty="0" smtClean="0"/>
              <a:t> </a:t>
            </a:r>
            <a:r>
              <a:rPr lang="pt-PT" dirty="0" err="1" smtClean="0"/>
              <a:t>through</a:t>
            </a:r>
            <a:r>
              <a:rPr lang="pt-PT" dirty="0" smtClean="0"/>
              <a:t> </a:t>
            </a:r>
            <a:r>
              <a:rPr lang="pt-PT" dirty="0" err="1" smtClean="0"/>
              <a:t>the</a:t>
            </a:r>
            <a:r>
              <a:rPr lang="pt-PT" dirty="0" smtClean="0"/>
              <a:t> JTAG </a:t>
            </a:r>
            <a:r>
              <a:rPr lang="pt-PT" dirty="0" err="1" smtClean="0"/>
              <a:t>programming</a:t>
            </a:r>
            <a:r>
              <a:rPr lang="pt-PT" dirty="0" smtClean="0"/>
              <a:t> interface</a:t>
            </a:r>
            <a:endParaRPr lang="en-US" dirty="0"/>
          </a:p>
        </p:txBody>
      </p:sp>
      <p:pic>
        <p:nvPicPr>
          <p:cNvPr id="311298" name="Picture 2"/>
          <p:cNvPicPr>
            <a:picLocks noChangeAspect="1" noChangeArrowheads="1"/>
          </p:cNvPicPr>
          <p:nvPr/>
        </p:nvPicPr>
        <p:blipFill>
          <a:blip r:embed="rId2"/>
          <a:srcRect l="17153" t="12667" b="26778"/>
          <a:stretch>
            <a:fillRect/>
          </a:stretch>
        </p:blipFill>
        <p:spPr bwMode="auto">
          <a:xfrm>
            <a:off x="433400" y="1496939"/>
            <a:ext cx="9191600" cy="4199021"/>
          </a:xfrm>
          <a:prstGeom prst="rect">
            <a:avLst/>
          </a:prstGeom>
          <a:noFill/>
          <a:ln w="9525">
            <a:noFill/>
            <a:miter lim="800000"/>
            <a:headEnd/>
            <a:tailEnd/>
          </a:ln>
          <a:effectLst/>
        </p:spPr>
      </p:pic>
      <p:sp>
        <p:nvSpPr>
          <p:cNvPr id="19" name="Title 2"/>
          <p:cNvSpPr txBox="1">
            <a:spLocks/>
          </p:cNvSpPr>
          <p:nvPr/>
        </p:nvSpPr>
        <p:spPr bwMode="auto">
          <a:xfrm>
            <a:off x="0" y="5695960"/>
            <a:ext cx="10058400" cy="6000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3200" b="0" i="0" u="none" strike="noStrike" kern="1200" cap="none" spc="0" normalizeH="0" baseline="0" noProof="0" dirty="0" err="1" smtClean="0">
                <a:ln>
                  <a:noFill/>
                </a:ln>
                <a:solidFill>
                  <a:schemeClr val="accent1"/>
                </a:solidFill>
                <a:effectLst/>
                <a:uLnTx/>
                <a:uFillTx/>
                <a:latin typeface="GillSans" pitchFamily="34" charset="0"/>
                <a:ea typeface="+mn-ea"/>
                <a:cs typeface="+mn-cs"/>
              </a:rPr>
              <a:t>Tools</a:t>
            </a:r>
            <a:r>
              <a:rPr kumimoji="0" lang="pt-PT" sz="3200" b="0" i="0" u="none" strike="noStrike" kern="1200" cap="none" spc="0" normalizeH="0" baseline="0" noProof="0" dirty="0" smtClean="0">
                <a:ln>
                  <a:noFill/>
                </a:ln>
                <a:solidFill>
                  <a:schemeClr val="accent1"/>
                </a:solidFill>
                <a:effectLst/>
                <a:uLnTx/>
                <a:uFillTx/>
                <a:latin typeface="GillSans" pitchFamily="34" charset="0"/>
                <a:ea typeface="+mn-ea"/>
                <a:cs typeface="+mn-cs"/>
              </a:rPr>
              <a:t> – </a:t>
            </a:r>
            <a:r>
              <a:rPr kumimoji="0" lang="pt-PT" sz="3200" b="0" i="0" u="none" strike="noStrike" kern="1200" cap="none" spc="0" normalizeH="0" baseline="0" noProof="0" dirty="0" err="1" smtClean="0">
                <a:ln>
                  <a:noFill/>
                </a:ln>
                <a:solidFill>
                  <a:schemeClr val="accent1"/>
                </a:solidFill>
                <a:effectLst/>
                <a:uLnTx/>
                <a:uFillTx/>
                <a:latin typeface="GillSans" pitchFamily="34" charset="0"/>
                <a:ea typeface="+mn-ea"/>
                <a:cs typeface="+mn-cs"/>
              </a:rPr>
              <a:t>Signal</a:t>
            </a:r>
            <a:r>
              <a:rPr kumimoji="0" lang="pt-PT" sz="3200" b="0" i="0" u="none" strike="noStrike" kern="1200" cap="none" spc="0" normalizeH="0" baseline="0" noProof="0" dirty="0" smtClean="0">
                <a:ln>
                  <a:noFill/>
                </a:ln>
                <a:solidFill>
                  <a:schemeClr val="accent1"/>
                </a:solidFill>
                <a:effectLst/>
                <a:uLnTx/>
                <a:uFillTx/>
                <a:latin typeface="GillSans" pitchFamily="34" charset="0"/>
                <a:ea typeface="+mn-ea"/>
                <a:cs typeface="+mn-cs"/>
              </a:rPr>
              <a:t> </a:t>
            </a:r>
            <a:r>
              <a:rPr kumimoji="0" lang="pt-PT" sz="3200" b="0" i="0" u="none" strike="noStrike" kern="1200" cap="none" spc="0" normalizeH="0" baseline="0" noProof="0" dirty="0" err="1" smtClean="0">
                <a:ln>
                  <a:noFill/>
                </a:ln>
                <a:solidFill>
                  <a:schemeClr val="accent1"/>
                </a:solidFill>
                <a:effectLst/>
                <a:uLnTx/>
                <a:uFillTx/>
                <a:latin typeface="GillSans" pitchFamily="34" charset="0"/>
                <a:ea typeface="+mn-ea"/>
                <a:cs typeface="+mn-cs"/>
              </a:rPr>
              <a:t>probe</a:t>
            </a:r>
            <a:endParaRPr kumimoji="0" lang="en-US" sz="3200" b="0" i="0" u="none" strike="noStrike" kern="1200" cap="none" spc="0" normalizeH="0" baseline="0" noProof="0" dirty="0" smtClean="0">
              <a:ln>
                <a:noFill/>
              </a:ln>
              <a:solidFill>
                <a:schemeClr val="accent1"/>
              </a:solidFill>
              <a:effectLst/>
              <a:uLnTx/>
              <a:uFillTx/>
              <a:latin typeface="GillSans" pitchFamily="34" charset="0"/>
              <a:ea typeface="+mn-ea"/>
              <a:cs typeface="+mn-cs"/>
            </a:endParaRPr>
          </a:p>
        </p:txBody>
      </p:sp>
      <p:sp>
        <p:nvSpPr>
          <p:cNvPr id="20" name="TextBox 19"/>
          <p:cNvSpPr txBox="1"/>
          <p:nvPr/>
        </p:nvSpPr>
        <p:spPr>
          <a:xfrm>
            <a:off x="1138216" y="6419864"/>
            <a:ext cx="7781968" cy="646331"/>
          </a:xfrm>
          <a:prstGeom prst="rect">
            <a:avLst/>
          </a:prstGeom>
          <a:noFill/>
        </p:spPr>
        <p:txBody>
          <a:bodyPr wrap="square" rtlCol="0">
            <a:spAutoFit/>
          </a:bodyPr>
          <a:lstStyle/>
          <a:p>
            <a:r>
              <a:rPr lang="pt-PT" dirty="0" err="1" smtClean="0"/>
              <a:t>Internal</a:t>
            </a:r>
            <a:r>
              <a:rPr lang="pt-PT" dirty="0" smtClean="0"/>
              <a:t> </a:t>
            </a:r>
            <a:r>
              <a:rPr lang="pt-PT" dirty="0" err="1" smtClean="0"/>
              <a:t>signals</a:t>
            </a:r>
            <a:r>
              <a:rPr lang="pt-PT" dirty="0" smtClean="0"/>
              <a:t> </a:t>
            </a:r>
            <a:r>
              <a:rPr lang="pt-PT" dirty="0" err="1" smtClean="0"/>
              <a:t>can</a:t>
            </a:r>
            <a:r>
              <a:rPr lang="pt-PT" dirty="0" smtClean="0"/>
              <a:t> </a:t>
            </a:r>
            <a:r>
              <a:rPr lang="pt-PT" dirty="0" err="1" smtClean="0"/>
              <a:t>be</a:t>
            </a:r>
            <a:r>
              <a:rPr lang="pt-PT" dirty="0" smtClean="0"/>
              <a:t> </a:t>
            </a:r>
            <a:r>
              <a:rPr lang="pt-PT" dirty="0" err="1" smtClean="0"/>
              <a:t>extracted</a:t>
            </a:r>
            <a:r>
              <a:rPr lang="pt-PT" dirty="0" smtClean="0"/>
              <a:t> to output </a:t>
            </a:r>
            <a:r>
              <a:rPr lang="pt-PT" dirty="0" err="1" smtClean="0"/>
              <a:t>pins</a:t>
            </a:r>
            <a:r>
              <a:rPr lang="pt-PT" dirty="0" smtClean="0"/>
              <a:t> </a:t>
            </a:r>
            <a:r>
              <a:rPr lang="pt-PT" dirty="0" err="1" smtClean="0"/>
              <a:t>and</a:t>
            </a:r>
            <a:r>
              <a:rPr lang="pt-PT" dirty="0" smtClean="0"/>
              <a:t> </a:t>
            </a:r>
            <a:r>
              <a:rPr lang="pt-PT" dirty="0" err="1" smtClean="0"/>
              <a:t>connected</a:t>
            </a:r>
            <a:r>
              <a:rPr lang="pt-PT" dirty="0" smtClean="0"/>
              <a:t> to na </a:t>
            </a:r>
            <a:r>
              <a:rPr lang="pt-PT" dirty="0" err="1" smtClean="0"/>
              <a:t>external</a:t>
            </a:r>
            <a:r>
              <a:rPr lang="pt-PT" dirty="0" smtClean="0"/>
              <a:t> </a:t>
            </a:r>
            <a:r>
              <a:rPr lang="pt-PT" dirty="0" err="1" smtClean="0"/>
              <a:t>logic</a:t>
            </a:r>
            <a:r>
              <a:rPr lang="pt-PT" dirty="0" smtClean="0"/>
              <a:t> </a:t>
            </a:r>
            <a:r>
              <a:rPr lang="pt-PT" dirty="0" err="1" smtClean="0"/>
              <a:t>analyser</a:t>
            </a:r>
            <a:r>
              <a:rPr lang="pt-PT" dirty="0" smtClean="0"/>
              <a:t>. </a:t>
            </a:r>
            <a:r>
              <a:rPr lang="pt-PT" dirty="0" err="1" smtClean="0"/>
              <a:t>Signals</a:t>
            </a:r>
            <a:r>
              <a:rPr lang="pt-PT" dirty="0" smtClean="0"/>
              <a:t> </a:t>
            </a:r>
            <a:r>
              <a:rPr lang="pt-PT" dirty="0" err="1" smtClean="0"/>
              <a:t>can</a:t>
            </a:r>
            <a:r>
              <a:rPr lang="pt-PT" dirty="0" smtClean="0"/>
              <a:t> </a:t>
            </a:r>
            <a:r>
              <a:rPr lang="pt-PT" dirty="0" err="1" smtClean="0"/>
              <a:t>be</a:t>
            </a:r>
            <a:r>
              <a:rPr lang="pt-PT" dirty="0" smtClean="0"/>
              <a:t> </a:t>
            </a:r>
            <a:r>
              <a:rPr lang="pt-PT" dirty="0" err="1" smtClean="0"/>
              <a:t>exchanged</a:t>
            </a:r>
            <a:r>
              <a:rPr lang="pt-PT" dirty="0" smtClean="0"/>
              <a:t> </a:t>
            </a:r>
            <a:r>
              <a:rPr lang="pt-PT" dirty="0" err="1" smtClean="0"/>
              <a:t>easily</a:t>
            </a:r>
            <a:r>
              <a:rPr lang="pt-PT" dirty="0" smtClean="0"/>
              <a:t>…</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69</a:t>
            </a:fld>
            <a:endParaRPr lang="en-US"/>
          </a:p>
        </p:txBody>
      </p:sp>
      <p:sp>
        <p:nvSpPr>
          <p:cNvPr id="3" name="Title 2"/>
          <p:cNvSpPr>
            <a:spLocks noGrp="1"/>
          </p:cNvSpPr>
          <p:nvPr>
            <p:ph type="title"/>
          </p:nvPr>
        </p:nvSpPr>
        <p:spPr/>
        <p:txBody>
          <a:bodyPr/>
          <a:lstStyle/>
          <a:p>
            <a:r>
              <a:rPr lang="pt-PT" dirty="0" err="1" smtClean="0"/>
              <a:t>SignalTap</a:t>
            </a:r>
            <a:r>
              <a:rPr lang="pt-PT" dirty="0" smtClean="0"/>
              <a:t> </a:t>
            </a:r>
            <a:r>
              <a:rPr lang="pt-PT" dirty="0" err="1" smtClean="0"/>
              <a:t>step</a:t>
            </a:r>
            <a:r>
              <a:rPr lang="pt-PT" dirty="0" smtClean="0"/>
              <a:t> </a:t>
            </a:r>
            <a:r>
              <a:rPr lang="pt-PT" dirty="0" err="1" smtClean="0"/>
              <a:t>by</a:t>
            </a:r>
            <a:r>
              <a:rPr lang="pt-PT" dirty="0" smtClean="0"/>
              <a:t> </a:t>
            </a:r>
            <a:r>
              <a:rPr lang="pt-PT" dirty="0" err="1" smtClean="0"/>
              <a:t>step</a:t>
            </a:r>
            <a:endParaRPr lang="en-US" dirty="0"/>
          </a:p>
        </p:txBody>
      </p:sp>
      <p:sp>
        <p:nvSpPr>
          <p:cNvPr id="4" name="TextBox 3"/>
          <p:cNvSpPr txBox="1"/>
          <p:nvPr/>
        </p:nvSpPr>
        <p:spPr>
          <a:xfrm>
            <a:off x="233336" y="538144"/>
            <a:ext cx="3795463" cy="923330"/>
          </a:xfrm>
          <a:prstGeom prst="rect">
            <a:avLst/>
          </a:prstGeom>
          <a:noFill/>
        </p:spPr>
        <p:txBody>
          <a:bodyPr wrap="none" rtlCol="0">
            <a:spAutoFit/>
          </a:bodyPr>
          <a:lstStyle/>
          <a:p>
            <a:pPr>
              <a:buFont typeface="Arial" pitchFamily="34" charset="0"/>
              <a:buChar char="•"/>
            </a:pPr>
            <a:r>
              <a:rPr lang="pt-PT" dirty="0" err="1" smtClean="0"/>
              <a:t>Open</a:t>
            </a:r>
            <a:r>
              <a:rPr lang="pt-PT" dirty="0" smtClean="0"/>
              <a:t> DE2 </a:t>
            </a:r>
            <a:r>
              <a:rPr lang="pt-PT" dirty="0" err="1" smtClean="0"/>
              <a:t>default</a:t>
            </a:r>
            <a:r>
              <a:rPr lang="pt-PT" dirty="0" smtClean="0"/>
              <a:t> </a:t>
            </a:r>
            <a:r>
              <a:rPr lang="pt-PT" dirty="0" err="1" smtClean="0"/>
              <a:t>and</a:t>
            </a:r>
            <a:r>
              <a:rPr lang="pt-PT" dirty="0" smtClean="0"/>
              <a:t> compile </a:t>
            </a:r>
            <a:r>
              <a:rPr lang="pt-PT" dirty="0" err="1" smtClean="0"/>
              <a:t>it</a:t>
            </a:r>
            <a:r>
              <a:rPr lang="pt-PT" dirty="0" smtClean="0"/>
              <a:t>!</a:t>
            </a:r>
          </a:p>
          <a:p>
            <a:pPr>
              <a:buFont typeface="Arial" pitchFamily="34" charset="0"/>
              <a:buChar char="•"/>
            </a:pPr>
            <a:r>
              <a:rPr lang="pt-PT" dirty="0" err="1" smtClean="0"/>
              <a:t>Program</a:t>
            </a:r>
            <a:r>
              <a:rPr lang="pt-PT" dirty="0" smtClean="0"/>
              <a:t> DE2</a:t>
            </a:r>
          </a:p>
          <a:p>
            <a:pPr>
              <a:buFont typeface="Arial" pitchFamily="34" charset="0"/>
              <a:buChar char="•"/>
            </a:pPr>
            <a:r>
              <a:rPr lang="pt-PT" dirty="0" err="1" smtClean="0"/>
              <a:t>Tools</a:t>
            </a:r>
            <a:r>
              <a:rPr lang="pt-PT" dirty="0" err="1" smtClean="0">
                <a:sym typeface="Wingdings" pitchFamily="2" charset="2"/>
              </a:rPr>
              <a:t>Signal</a:t>
            </a:r>
            <a:r>
              <a:rPr lang="pt-PT" dirty="0" smtClean="0">
                <a:sym typeface="Wingdings" pitchFamily="2" charset="2"/>
              </a:rPr>
              <a:t> </a:t>
            </a:r>
            <a:r>
              <a:rPr lang="pt-PT" dirty="0" err="1" smtClean="0">
                <a:sym typeface="Wingdings" pitchFamily="2" charset="2"/>
              </a:rPr>
              <a:t>TapII</a:t>
            </a:r>
            <a:r>
              <a:rPr lang="pt-PT" dirty="0" smtClean="0">
                <a:sym typeface="Wingdings" pitchFamily="2" charset="2"/>
              </a:rPr>
              <a:t> </a:t>
            </a:r>
            <a:r>
              <a:rPr lang="pt-PT" dirty="0" err="1" smtClean="0">
                <a:sym typeface="Wingdings" pitchFamily="2" charset="2"/>
              </a:rPr>
              <a:t>Logic</a:t>
            </a:r>
            <a:r>
              <a:rPr lang="pt-PT" dirty="0" smtClean="0">
                <a:sym typeface="Wingdings" pitchFamily="2" charset="2"/>
              </a:rPr>
              <a:t> </a:t>
            </a:r>
            <a:r>
              <a:rPr lang="pt-PT" dirty="0" err="1" smtClean="0">
                <a:sym typeface="Wingdings" pitchFamily="2" charset="2"/>
              </a:rPr>
              <a:t>Analyser</a:t>
            </a:r>
            <a:endParaRPr lang="en-US" dirty="0"/>
          </a:p>
        </p:txBody>
      </p:sp>
      <p:pic>
        <p:nvPicPr>
          <p:cNvPr id="1026" name="Picture 2"/>
          <p:cNvPicPr>
            <a:picLocks noChangeAspect="1" noChangeArrowheads="1"/>
          </p:cNvPicPr>
          <p:nvPr/>
        </p:nvPicPr>
        <p:blipFill>
          <a:blip r:embed="rId2"/>
          <a:srcRect/>
          <a:stretch>
            <a:fillRect/>
          </a:stretch>
        </p:blipFill>
        <p:spPr bwMode="auto">
          <a:xfrm>
            <a:off x="0" y="1485901"/>
            <a:ext cx="10058400" cy="6286500"/>
          </a:xfrm>
          <a:prstGeom prst="rect">
            <a:avLst/>
          </a:prstGeom>
          <a:noFill/>
          <a:ln w="9525">
            <a:noFill/>
            <a:miter lim="800000"/>
            <a:headEnd/>
            <a:tailEnd/>
          </a:ln>
          <a:effectLst/>
        </p:spPr>
      </p:pic>
      <p:sp>
        <p:nvSpPr>
          <p:cNvPr id="7" name="Rounded Rectangle 6"/>
          <p:cNvSpPr/>
          <p:nvPr/>
        </p:nvSpPr>
        <p:spPr>
          <a:xfrm>
            <a:off x="6838960" y="2076440"/>
            <a:ext cx="3076592" cy="1085856"/>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191648" y="2347904"/>
            <a:ext cx="633416" cy="180976"/>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74LS</a:t>
            </a:r>
            <a:r>
              <a:rPr lang="pt-PT" dirty="0" smtClean="0"/>
              <a:t>…. </a:t>
            </a:r>
            <a:r>
              <a:rPr lang="pt-PT" dirty="0"/>
              <a:t>v</a:t>
            </a:r>
            <a:r>
              <a:rPr lang="pt-PT" dirty="0" smtClean="0"/>
              <a:t>s FPGAs</a:t>
            </a:r>
            <a:endParaRPr lang="en-US" dirty="0"/>
          </a:p>
        </p:txBody>
      </p:sp>
      <p:pic>
        <p:nvPicPr>
          <p:cNvPr id="3" name="Picture 2"/>
          <p:cNvPicPr>
            <a:picLocks noChangeAspect="1" noChangeArrowheads="1"/>
          </p:cNvPicPr>
          <p:nvPr/>
        </p:nvPicPr>
        <p:blipFill>
          <a:blip r:embed="rId2"/>
          <a:srcRect/>
          <a:stretch>
            <a:fillRect/>
          </a:stretch>
        </p:blipFill>
        <p:spPr bwMode="auto">
          <a:xfrm>
            <a:off x="0" y="671490"/>
            <a:ext cx="3671878" cy="2336650"/>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3565820" y="1487788"/>
            <a:ext cx="2320636" cy="1826908"/>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6457960" y="528614"/>
            <a:ext cx="2714644" cy="1504501"/>
          </a:xfrm>
          <a:prstGeom prst="rect">
            <a:avLst/>
          </a:prstGeom>
          <a:noFill/>
          <a:ln w="9525">
            <a:noFill/>
            <a:miter lim="800000"/>
            <a:headEnd/>
            <a:tailEnd/>
          </a:ln>
        </p:spPr>
      </p:pic>
      <p:pic>
        <p:nvPicPr>
          <p:cNvPr id="3074" name="Picture 2"/>
          <p:cNvPicPr>
            <a:picLocks noChangeAspect="1" noChangeArrowheads="1"/>
          </p:cNvPicPr>
          <p:nvPr/>
        </p:nvPicPr>
        <p:blipFill>
          <a:blip r:embed="rId5" cstate="screen"/>
          <a:srcRect/>
          <a:stretch>
            <a:fillRect/>
          </a:stretch>
        </p:blipFill>
        <p:spPr bwMode="auto">
          <a:xfrm>
            <a:off x="6600836" y="2243126"/>
            <a:ext cx="1497984" cy="823891"/>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a:stretch>
            <a:fillRect/>
          </a:stretch>
        </p:blipFill>
        <p:spPr bwMode="auto">
          <a:xfrm>
            <a:off x="2482593" y="600052"/>
            <a:ext cx="5093214" cy="36052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http://images.anandtech.com/reviews/mac/MacBookProSSD/altera.jpg"/>
          <p:cNvPicPr>
            <a:picLocks noChangeAspect="1" noChangeArrowheads="1"/>
          </p:cNvPicPr>
          <p:nvPr/>
        </p:nvPicPr>
        <p:blipFill>
          <a:blip r:embed="rId7"/>
          <a:srcRect/>
          <a:stretch>
            <a:fillRect/>
          </a:stretch>
        </p:blipFill>
        <p:spPr bwMode="auto">
          <a:xfrm>
            <a:off x="2600308" y="4886332"/>
            <a:ext cx="1862549" cy="1797197"/>
          </a:xfrm>
          <a:prstGeom prst="rect">
            <a:avLst/>
          </a:prstGeom>
          <a:noFill/>
        </p:spPr>
      </p:pic>
      <p:sp>
        <p:nvSpPr>
          <p:cNvPr id="9" name="Plus 8"/>
          <p:cNvSpPr/>
          <p:nvPr/>
        </p:nvSpPr>
        <p:spPr>
          <a:xfrm>
            <a:off x="4814886" y="5529274"/>
            <a:ext cx="500066" cy="535785"/>
          </a:xfrm>
          <a:prstGeom prst="mathPlus">
            <a:avLst>
              <a:gd name="adj1" fmla="val 14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29266" y="5314960"/>
            <a:ext cx="990784"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pt-PT" sz="3200" dirty="0" smtClean="0"/>
              <a:t>HDL</a:t>
            </a:r>
          </a:p>
          <a:p>
            <a:pPr algn="ctr"/>
            <a:r>
              <a:rPr lang="pt-PT" sz="3200" dirty="0" err="1" smtClean="0"/>
              <a:t>code</a:t>
            </a:r>
            <a:endParaRPr lang="en-US" sz="3200" dirty="0"/>
          </a:p>
        </p:txBody>
      </p:sp>
      <p:cxnSp>
        <p:nvCxnSpPr>
          <p:cNvPr id="12" name="Straight Connector 11"/>
          <p:cNvCxnSpPr/>
          <p:nvPr/>
        </p:nvCxnSpPr>
        <p:spPr>
          <a:xfrm>
            <a:off x="1314424" y="4457704"/>
            <a:ext cx="7429552" cy="1588"/>
          </a:xfrm>
          <a:prstGeom prst="line">
            <a:avLst/>
          </a:prstGeom>
        </p:spPr>
        <p:style>
          <a:lnRef idx="3">
            <a:schemeClr val="accent1"/>
          </a:lnRef>
          <a:fillRef idx="0">
            <a:schemeClr val="accent1"/>
          </a:fillRef>
          <a:effectRef idx="2">
            <a:schemeClr val="accent1"/>
          </a:effectRef>
          <a:fontRef idx="minor">
            <a:schemeClr val="tx1"/>
          </a:fontRef>
        </p:style>
      </p:cxnSp>
      <p:sp>
        <p:nvSpPr>
          <p:cNvPr id="13" name="Slide Number Placeholder 12"/>
          <p:cNvSpPr>
            <a:spLocks noGrp="1"/>
          </p:cNvSpPr>
          <p:nvPr>
            <p:ph type="sldNum" sz="quarter" idx="12"/>
          </p:nvPr>
        </p:nvSpPr>
        <p:spPr/>
        <p:txBody>
          <a:bodyPr/>
          <a:lstStyle/>
          <a:p>
            <a:pPr>
              <a:defRPr/>
            </a:pPr>
            <a:fld id="{678E5750-B3F9-4B43-8111-7AA5AC0268DA}"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70</a:t>
            </a:fld>
            <a:endParaRPr lang="en-US"/>
          </a:p>
        </p:txBody>
      </p:sp>
      <p:sp>
        <p:nvSpPr>
          <p:cNvPr id="3" name="Title 2"/>
          <p:cNvSpPr>
            <a:spLocks noGrp="1"/>
          </p:cNvSpPr>
          <p:nvPr>
            <p:ph type="title"/>
          </p:nvPr>
        </p:nvSpPr>
        <p:spPr/>
        <p:txBody>
          <a:bodyPr/>
          <a:lstStyle/>
          <a:p>
            <a:endParaRPr lang="en-US"/>
          </a:p>
        </p:txBody>
      </p:sp>
      <p:sp>
        <p:nvSpPr>
          <p:cNvPr id="4" name="TextBox 3"/>
          <p:cNvSpPr txBox="1"/>
          <p:nvPr/>
        </p:nvSpPr>
        <p:spPr>
          <a:xfrm>
            <a:off x="0" y="628632"/>
            <a:ext cx="4919937" cy="369332"/>
          </a:xfrm>
          <a:prstGeom prst="rect">
            <a:avLst/>
          </a:prstGeom>
          <a:noFill/>
        </p:spPr>
        <p:txBody>
          <a:bodyPr wrap="none" rtlCol="0">
            <a:spAutoFit/>
          </a:bodyPr>
          <a:lstStyle/>
          <a:p>
            <a:pPr>
              <a:buFont typeface="Arial" pitchFamily="34" charset="0"/>
              <a:buChar char="•"/>
            </a:pPr>
            <a:r>
              <a:rPr lang="pt-PT" dirty="0" smtClean="0"/>
              <a:t>Setup </a:t>
            </a:r>
            <a:r>
              <a:rPr lang="pt-PT" dirty="0" err="1" smtClean="0"/>
              <a:t>the</a:t>
            </a:r>
            <a:r>
              <a:rPr lang="pt-PT" dirty="0" smtClean="0"/>
              <a:t> hardware (</a:t>
            </a:r>
            <a:r>
              <a:rPr lang="pt-PT" dirty="0" err="1" smtClean="0"/>
              <a:t>choose</a:t>
            </a:r>
            <a:r>
              <a:rPr lang="pt-PT" dirty="0" smtClean="0"/>
              <a:t> </a:t>
            </a:r>
            <a:r>
              <a:rPr lang="pt-PT" dirty="0" err="1" smtClean="0"/>
              <a:t>the</a:t>
            </a:r>
            <a:r>
              <a:rPr lang="pt-PT" dirty="0" smtClean="0"/>
              <a:t> USB </a:t>
            </a:r>
            <a:r>
              <a:rPr lang="pt-PT" dirty="0" err="1" smtClean="0"/>
              <a:t>blaster</a:t>
            </a:r>
            <a:r>
              <a:rPr lang="pt-PT" dirty="0" smtClean="0"/>
              <a:t>)</a:t>
            </a:r>
            <a:endParaRPr lang="en-US" dirty="0"/>
          </a:p>
        </p:txBody>
      </p:sp>
      <p:pic>
        <p:nvPicPr>
          <p:cNvPr id="2050" name="Picture 2"/>
          <p:cNvPicPr>
            <a:picLocks noChangeAspect="1" noChangeArrowheads="1"/>
          </p:cNvPicPr>
          <p:nvPr/>
        </p:nvPicPr>
        <p:blipFill>
          <a:blip r:embed="rId2"/>
          <a:srcRect/>
          <a:stretch>
            <a:fillRect/>
          </a:stretch>
        </p:blipFill>
        <p:spPr bwMode="auto">
          <a:xfrm>
            <a:off x="808418" y="1053398"/>
            <a:ext cx="8441564" cy="5275978"/>
          </a:xfrm>
          <a:prstGeom prst="rect">
            <a:avLst/>
          </a:prstGeom>
          <a:noFill/>
          <a:ln w="9525">
            <a:noFill/>
            <a:miter lim="800000"/>
            <a:headEnd/>
            <a:tailEnd/>
          </a:ln>
          <a:effectLst/>
        </p:spPr>
      </p:pic>
      <p:sp>
        <p:nvSpPr>
          <p:cNvPr id="6" name="Rounded Rectangle 5"/>
          <p:cNvSpPr/>
          <p:nvPr/>
        </p:nvSpPr>
        <p:spPr>
          <a:xfrm>
            <a:off x="6748472" y="2528880"/>
            <a:ext cx="2352688" cy="1900248"/>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691328"/>
            <a:ext cx="1906291" cy="369332"/>
          </a:xfrm>
          <a:prstGeom prst="rect">
            <a:avLst/>
          </a:prstGeom>
          <a:noFill/>
        </p:spPr>
        <p:txBody>
          <a:bodyPr wrap="none" rtlCol="0">
            <a:spAutoFit/>
          </a:bodyPr>
          <a:lstStyle/>
          <a:p>
            <a:pPr>
              <a:buFont typeface="Arial" pitchFamily="34" charset="0"/>
              <a:buChar char="•"/>
            </a:pPr>
            <a:r>
              <a:rPr lang="pt-PT" dirty="0" smtClean="0"/>
              <a:t>Define </a:t>
            </a:r>
            <a:r>
              <a:rPr lang="pt-PT" dirty="0" err="1" smtClean="0"/>
              <a:t>the</a:t>
            </a:r>
            <a:r>
              <a:rPr lang="pt-PT" dirty="0" smtClean="0"/>
              <a:t> </a:t>
            </a:r>
            <a:r>
              <a:rPr lang="pt-PT" dirty="0" err="1" smtClean="0"/>
              <a:t>clock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71</a:t>
            </a:fld>
            <a:endParaRPr lang="en-US"/>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srcRect l="20469" t="17937" r="20898" b="21500"/>
          <a:stretch>
            <a:fillRect/>
          </a:stretch>
        </p:blipFill>
        <p:spPr bwMode="auto">
          <a:xfrm>
            <a:off x="1454924" y="1578756"/>
            <a:ext cx="7148552" cy="4614888"/>
          </a:xfrm>
          <a:prstGeom prst="rect">
            <a:avLst/>
          </a:prstGeom>
          <a:noFill/>
          <a:ln w="9525">
            <a:noFill/>
            <a:miter lim="800000"/>
            <a:headEnd/>
            <a:tailEnd/>
          </a:ln>
          <a:effectLst/>
        </p:spPr>
      </p:pic>
      <p:sp>
        <p:nvSpPr>
          <p:cNvPr id="5" name="Rounded Rectangle 4"/>
          <p:cNvSpPr/>
          <p:nvPr/>
        </p:nvSpPr>
        <p:spPr>
          <a:xfrm>
            <a:off x="3671880" y="1895464"/>
            <a:ext cx="1900248" cy="361952"/>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90656" y="1895464"/>
            <a:ext cx="1900248" cy="361952"/>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681144" y="5514984"/>
            <a:ext cx="2533664" cy="361952"/>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15832" y="2763200"/>
            <a:ext cx="2928008" cy="399096"/>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72</a:t>
            </a:fld>
            <a:endParaRPr lang="en-US"/>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l="19625" t="15563" r="19112" b="19590"/>
          <a:stretch>
            <a:fillRect/>
          </a:stretch>
        </p:blipFill>
        <p:spPr bwMode="auto">
          <a:xfrm>
            <a:off x="1609720" y="1262048"/>
            <a:ext cx="6838960" cy="4524400"/>
          </a:xfrm>
          <a:prstGeom prst="rect">
            <a:avLst/>
          </a:prstGeom>
          <a:noFill/>
          <a:ln w="9525">
            <a:noFill/>
            <a:miter lim="800000"/>
            <a:headEnd/>
            <a:tailEnd/>
          </a:ln>
          <a:effectLst/>
        </p:spPr>
      </p:pic>
      <p:sp>
        <p:nvSpPr>
          <p:cNvPr id="5" name="TextBox 4"/>
          <p:cNvSpPr txBox="1"/>
          <p:nvPr/>
        </p:nvSpPr>
        <p:spPr>
          <a:xfrm>
            <a:off x="323824" y="719120"/>
            <a:ext cx="6045245" cy="369332"/>
          </a:xfrm>
          <a:prstGeom prst="rect">
            <a:avLst/>
          </a:prstGeom>
          <a:noFill/>
        </p:spPr>
        <p:txBody>
          <a:bodyPr wrap="none" rtlCol="0">
            <a:spAutoFit/>
          </a:bodyPr>
          <a:lstStyle/>
          <a:p>
            <a:r>
              <a:rPr lang="pt-PT" dirty="0" err="1" smtClean="0"/>
              <a:t>Choose</a:t>
            </a:r>
            <a:r>
              <a:rPr lang="pt-PT" dirty="0" smtClean="0"/>
              <a:t> </a:t>
            </a:r>
            <a:r>
              <a:rPr lang="pt-PT" dirty="0" err="1" smtClean="0"/>
              <a:t>the</a:t>
            </a:r>
            <a:r>
              <a:rPr lang="pt-PT" dirty="0" smtClean="0"/>
              <a:t> </a:t>
            </a:r>
            <a:r>
              <a:rPr lang="pt-PT" dirty="0" err="1" smtClean="0"/>
              <a:t>signals</a:t>
            </a:r>
            <a:r>
              <a:rPr lang="pt-PT" dirty="0" smtClean="0"/>
              <a:t> to observe. </a:t>
            </a:r>
            <a:r>
              <a:rPr lang="pt-PT" dirty="0" err="1" smtClean="0"/>
              <a:t>Choose</a:t>
            </a:r>
            <a:r>
              <a:rPr lang="pt-PT" dirty="0" smtClean="0"/>
              <a:t> </a:t>
            </a:r>
            <a:r>
              <a:rPr lang="pt-PT" dirty="0" err="1" smtClean="0"/>
              <a:t>Cont</a:t>
            </a:r>
            <a:r>
              <a:rPr lang="pt-PT" dirty="0" smtClean="0"/>
              <a:t> 25,24,23,22</a:t>
            </a:r>
            <a:endParaRPr lang="en-US" dirty="0"/>
          </a:p>
        </p:txBody>
      </p:sp>
      <p:sp>
        <p:nvSpPr>
          <p:cNvPr id="6" name="TextBox 5"/>
          <p:cNvSpPr txBox="1"/>
          <p:nvPr/>
        </p:nvSpPr>
        <p:spPr>
          <a:xfrm>
            <a:off x="323824" y="6057912"/>
            <a:ext cx="8610370" cy="646331"/>
          </a:xfrm>
          <a:prstGeom prst="rect">
            <a:avLst/>
          </a:prstGeom>
          <a:noFill/>
        </p:spPr>
        <p:txBody>
          <a:bodyPr wrap="none" rtlCol="0">
            <a:spAutoFit/>
          </a:bodyPr>
          <a:lstStyle/>
          <a:p>
            <a:pPr>
              <a:buFont typeface="Arial" pitchFamily="34" charset="0"/>
              <a:buChar char="•"/>
            </a:pPr>
            <a:r>
              <a:rPr lang="pt-PT" dirty="0" smtClean="0"/>
              <a:t>Compile </a:t>
            </a:r>
            <a:r>
              <a:rPr lang="pt-PT" dirty="0" err="1" smtClean="0"/>
              <a:t>the</a:t>
            </a:r>
            <a:r>
              <a:rPr lang="pt-PT" dirty="0" smtClean="0"/>
              <a:t> </a:t>
            </a:r>
            <a:r>
              <a:rPr lang="pt-PT" dirty="0" err="1" smtClean="0"/>
              <a:t>project</a:t>
            </a:r>
            <a:r>
              <a:rPr lang="pt-PT" dirty="0" smtClean="0"/>
              <a:t>! </a:t>
            </a:r>
            <a:r>
              <a:rPr lang="pt-PT" dirty="0" err="1" smtClean="0"/>
              <a:t>You</a:t>
            </a:r>
            <a:r>
              <a:rPr lang="pt-PT" dirty="0" smtClean="0"/>
              <a:t> </a:t>
            </a:r>
            <a:r>
              <a:rPr lang="pt-PT" dirty="0" err="1" smtClean="0"/>
              <a:t>may</a:t>
            </a:r>
            <a:r>
              <a:rPr lang="pt-PT" dirty="0" smtClean="0"/>
              <a:t> </a:t>
            </a:r>
            <a:r>
              <a:rPr lang="pt-PT" dirty="0" err="1" smtClean="0"/>
              <a:t>need</a:t>
            </a:r>
            <a:r>
              <a:rPr lang="pt-PT" dirty="0" smtClean="0"/>
              <a:t> to </a:t>
            </a:r>
            <a:r>
              <a:rPr lang="pt-PT" dirty="0" err="1" smtClean="0"/>
              <a:t>save</a:t>
            </a:r>
            <a:r>
              <a:rPr lang="pt-PT" dirty="0" smtClean="0"/>
              <a:t> some files </a:t>
            </a:r>
            <a:r>
              <a:rPr lang="pt-PT" dirty="0" err="1" smtClean="0"/>
              <a:t>and</a:t>
            </a:r>
            <a:r>
              <a:rPr lang="pt-PT" dirty="0" smtClean="0"/>
              <a:t> </a:t>
            </a:r>
            <a:r>
              <a:rPr lang="pt-PT" dirty="0" err="1" smtClean="0"/>
              <a:t>answer</a:t>
            </a:r>
            <a:r>
              <a:rPr lang="pt-PT" dirty="0" smtClean="0"/>
              <a:t> some </a:t>
            </a:r>
            <a:r>
              <a:rPr lang="pt-PT" dirty="0" err="1" smtClean="0"/>
              <a:t>questions</a:t>
            </a:r>
            <a:endParaRPr lang="pt-PT" dirty="0" smtClean="0"/>
          </a:p>
          <a:p>
            <a:pPr>
              <a:buFont typeface="Arial" pitchFamily="34" charset="0"/>
              <a:buChar char="•"/>
            </a:pPr>
            <a:r>
              <a:rPr lang="pt-PT" dirty="0" err="1" smtClean="0"/>
              <a:t>Program</a:t>
            </a:r>
            <a:r>
              <a:rPr lang="pt-PT" dirty="0" smtClean="0"/>
              <a:t> </a:t>
            </a:r>
            <a:r>
              <a:rPr lang="pt-PT" dirty="0" err="1" smtClean="0"/>
              <a:t>the</a:t>
            </a:r>
            <a:r>
              <a:rPr lang="pt-PT" dirty="0" smtClean="0"/>
              <a:t> </a:t>
            </a:r>
            <a:r>
              <a:rPr lang="pt-PT" dirty="0" err="1" smtClean="0"/>
              <a:t>board</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8E5750-B3F9-4B43-8111-7AA5AC0268DA}" type="slidenum">
              <a:rPr lang="en-US" smtClean="0"/>
              <a:pPr>
                <a:defRPr/>
              </a:pPr>
              <a:t>73</a:t>
            </a:fld>
            <a:endParaRPr lang="en-US"/>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595288" y="1171560"/>
            <a:ext cx="7162800" cy="4476750"/>
          </a:xfrm>
          <a:prstGeom prst="rect">
            <a:avLst/>
          </a:prstGeom>
          <a:noFill/>
          <a:ln w="9525">
            <a:noFill/>
            <a:miter lim="800000"/>
            <a:headEnd/>
            <a:tailEnd/>
          </a:ln>
          <a:effectLst/>
        </p:spPr>
      </p:pic>
      <p:sp>
        <p:nvSpPr>
          <p:cNvPr id="5" name="Rounded Rectangle 4"/>
          <p:cNvSpPr/>
          <p:nvPr/>
        </p:nvSpPr>
        <p:spPr>
          <a:xfrm>
            <a:off x="957240" y="1352536"/>
            <a:ext cx="2171712" cy="814392"/>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3824" y="628632"/>
            <a:ext cx="6399572" cy="369332"/>
          </a:xfrm>
          <a:prstGeom prst="rect">
            <a:avLst/>
          </a:prstGeom>
          <a:noFill/>
        </p:spPr>
        <p:txBody>
          <a:bodyPr wrap="none" rtlCol="0">
            <a:spAutoFit/>
          </a:bodyPr>
          <a:lstStyle/>
          <a:p>
            <a:r>
              <a:rPr lang="pt-PT" dirty="0" err="1" smtClean="0"/>
              <a:t>Run</a:t>
            </a:r>
            <a:r>
              <a:rPr lang="pt-PT" dirty="0" smtClean="0"/>
              <a:t> </a:t>
            </a:r>
            <a:r>
              <a:rPr lang="pt-PT" dirty="0" err="1" smtClean="0"/>
              <a:t>Analysis</a:t>
            </a:r>
            <a:r>
              <a:rPr lang="pt-PT" dirty="0" err="1" smtClean="0">
                <a:sym typeface="Wingdings" pitchFamily="2" charset="2"/>
              </a:rPr>
              <a:t>Green</a:t>
            </a:r>
            <a:r>
              <a:rPr lang="pt-PT" dirty="0" smtClean="0">
                <a:sym typeface="Wingdings" pitchFamily="2" charset="2"/>
              </a:rPr>
              <a:t> (</a:t>
            </a:r>
            <a:r>
              <a:rPr lang="pt-PT" dirty="0" err="1" smtClean="0">
                <a:sym typeface="Wingdings" pitchFamily="2" charset="2"/>
              </a:rPr>
              <a:t>acquisition</a:t>
            </a:r>
            <a:r>
              <a:rPr lang="pt-PT" dirty="0" smtClean="0">
                <a:sym typeface="Wingdings" pitchFamily="2" charset="2"/>
              </a:rPr>
              <a:t> </a:t>
            </a:r>
            <a:r>
              <a:rPr lang="pt-PT" dirty="0" err="1" smtClean="0">
                <a:sym typeface="Wingdings" pitchFamily="2" charset="2"/>
              </a:rPr>
              <a:t>in</a:t>
            </a:r>
            <a:r>
              <a:rPr lang="pt-PT" dirty="0" smtClean="0">
                <a:sym typeface="Wingdings" pitchFamily="2" charset="2"/>
              </a:rPr>
              <a:t> </a:t>
            </a:r>
            <a:r>
              <a:rPr lang="pt-PT" dirty="0" err="1" smtClean="0">
                <a:sym typeface="Wingdings" pitchFamily="2" charset="2"/>
              </a:rPr>
              <a:t>progress</a:t>
            </a:r>
            <a:r>
              <a:rPr lang="pt-PT" dirty="0" smtClean="0">
                <a:sym typeface="Wingdings" pitchFamily="2" charset="2"/>
              </a:rPr>
              <a:t>, </a:t>
            </a:r>
            <a:r>
              <a:rPr lang="pt-PT" dirty="0" err="1" smtClean="0">
                <a:sym typeface="Wingdings" pitchFamily="2" charset="2"/>
              </a:rPr>
              <a:t>acquiring</a:t>
            </a:r>
            <a:r>
              <a:rPr lang="pt-PT" dirty="0" smtClean="0">
                <a:sym typeface="Wingdings" pitchFamily="2" charset="2"/>
              </a:rPr>
              <a:t> data</a:t>
            </a:r>
            <a:endParaRPr lang="en-US" dirty="0"/>
          </a:p>
        </p:txBody>
      </p:sp>
      <p:pic>
        <p:nvPicPr>
          <p:cNvPr id="5123" name="Picture 3"/>
          <p:cNvPicPr>
            <a:picLocks noChangeAspect="1" noChangeArrowheads="1"/>
          </p:cNvPicPr>
          <p:nvPr/>
        </p:nvPicPr>
        <p:blipFill>
          <a:blip r:embed="rId3"/>
          <a:srcRect l="2656" t="6062" r="91500" b="90375"/>
          <a:stretch>
            <a:fillRect/>
          </a:stretch>
        </p:blipFill>
        <p:spPr bwMode="auto">
          <a:xfrm>
            <a:off x="3807612" y="5876936"/>
            <a:ext cx="2443176" cy="930734"/>
          </a:xfrm>
          <a:prstGeom prst="rect">
            <a:avLst/>
          </a:prstGeom>
          <a:noFill/>
          <a:ln w="9525">
            <a:noFill/>
            <a:miter lim="800000"/>
            <a:headEnd/>
            <a:tailEnd/>
          </a:ln>
          <a:effectLst/>
        </p:spPr>
      </p:pic>
      <p:sp>
        <p:nvSpPr>
          <p:cNvPr id="8" name="TextBox 7"/>
          <p:cNvSpPr txBox="1"/>
          <p:nvPr/>
        </p:nvSpPr>
        <p:spPr>
          <a:xfrm>
            <a:off x="595288" y="7234256"/>
            <a:ext cx="2364815" cy="369332"/>
          </a:xfrm>
          <a:prstGeom prst="rect">
            <a:avLst/>
          </a:prstGeom>
          <a:noFill/>
        </p:spPr>
        <p:txBody>
          <a:bodyPr wrap="none" rtlCol="0">
            <a:spAutoFit/>
          </a:bodyPr>
          <a:lstStyle/>
          <a:p>
            <a:r>
              <a:rPr lang="pt-PT" dirty="0" err="1" smtClean="0"/>
              <a:t>Run</a:t>
            </a:r>
            <a:r>
              <a:rPr lang="pt-PT" dirty="0" smtClean="0"/>
              <a:t> </a:t>
            </a:r>
            <a:r>
              <a:rPr lang="pt-PT" dirty="0" err="1" smtClean="0"/>
              <a:t>Analysis</a:t>
            </a:r>
            <a:r>
              <a:rPr lang="pt-PT" dirty="0" smtClean="0"/>
              <a:t> (1 </a:t>
            </a:r>
            <a:r>
              <a:rPr lang="pt-PT" dirty="0" err="1" smtClean="0"/>
              <a:t>time</a:t>
            </a:r>
            <a:r>
              <a:rPr lang="pt-PT" dirty="0" smtClean="0"/>
              <a:t>)</a:t>
            </a:r>
            <a:endParaRPr lang="en-US" dirty="0"/>
          </a:p>
        </p:txBody>
      </p:sp>
      <p:sp>
        <p:nvSpPr>
          <p:cNvPr id="9" name="TextBox 8"/>
          <p:cNvSpPr txBox="1"/>
          <p:nvPr/>
        </p:nvSpPr>
        <p:spPr>
          <a:xfrm>
            <a:off x="3718552" y="7234256"/>
            <a:ext cx="2852127" cy="369332"/>
          </a:xfrm>
          <a:prstGeom prst="rect">
            <a:avLst/>
          </a:prstGeom>
          <a:noFill/>
        </p:spPr>
        <p:txBody>
          <a:bodyPr wrap="none" rtlCol="0">
            <a:spAutoFit/>
          </a:bodyPr>
          <a:lstStyle/>
          <a:p>
            <a:r>
              <a:rPr lang="pt-PT" dirty="0" err="1" smtClean="0"/>
              <a:t>Run</a:t>
            </a:r>
            <a:r>
              <a:rPr lang="pt-PT" dirty="0" smtClean="0"/>
              <a:t> </a:t>
            </a:r>
            <a:r>
              <a:rPr lang="pt-PT" dirty="0" err="1" smtClean="0"/>
              <a:t>Analysis</a:t>
            </a:r>
            <a:r>
              <a:rPr lang="pt-PT" dirty="0" smtClean="0"/>
              <a:t> (</a:t>
            </a:r>
            <a:r>
              <a:rPr lang="pt-PT" dirty="0" err="1" smtClean="0"/>
              <a:t>continuous</a:t>
            </a:r>
            <a:r>
              <a:rPr lang="pt-PT" dirty="0" smtClean="0"/>
              <a:t>)</a:t>
            </a:r>
            <a:endParaRPr lang="en-US" dirty="0"/>
          </a:p>
        </p:txBody>
      </p:sp>
      <p:sp>
        <p:nvSpPr>
          <p:cNvPr id="10" name="TextBox 9"/>
          <p:cNvSpPr txBox="1"/>
          <p:nvPr/>
        </p:nvSpPr>
        <p:spPr>
          <a:xfrm>
            <a:off x="6748472" y="7234256"/>
            <a:ext cx="659155" cy="369332"/>
          </a:xfrm>
          <a:prstGeom prst="rect">
            <a:avLst/>
          </a:prstGeom>
          <a:noFill/>
        </p:spPr>
        <p:txBody>
          <a:bodyPr wrap="none" rtlCol="0">
            <a:spAutoFit/>
          </a:bodyPr>
          <a:lstStyle/>
          <a:p>
            <a:r>
              <a:rPr lang="pt-PT" dirty="0" smtClean="0"/>
              <a:t>Stop</a:t>
            </a:r>
            <a:endParaRPr lang="en-US" dirty="0"/>
          </a:p>
        </p:txBody>
      </p:sp>
      <p:cxnSp>
        <p:nvCxnSpPr>
          <p:cNvPr id="24" name="Elbow Connector 23"/>
          <p:cNvCxnSpPr>
            <a:stCxn id="9" idx="0"/>
            <a:endCxn id="43" idx="2"/>
          </p:cNvCxnSpPr>
          <p:nvPr/>
        </p:nvCxnSpPr>
        <p:spPr>
          <a:xfrm rot="16200000" flipV="1">
            <a:off x="4873152" y="6962791"/>
            <a:ext cx="542928" cy="1"/>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Elbow Connector 24"/>
          <p:cNvCxnSpPr>
            <a:stCxn id="10" idx="0"/>
            <a:endCxn id="44" idx="2"/>
          </p:cNvCxnSpPr>
          <p:nvPr/>
        </p:nvCxnSpPr>
        <p:spPr>
          <a:xfrm rot="16200000" flipV="1">
            <a:off x="6204835" y="6361041"/>
            <a:ext cx="542928" cy="1203502"/>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6" name="Elbow Connector 25"/>
          <p:cNvCxnSpPr>
            <a:stCxn id="8" idx="0"/>
            <a:endCxn id="41" idx="2"/>
          </p:cNvCxnSpPr>
          <p:nvPr/>
        </p:nvCxnSpPr>
        <p:spPr>
          <a:xfrm rot="5400000" flipH="1" flipV="1">
            <a:off x="2815038" y="5653986"/>
            <a:ext cx="542928" cy="2617612"/>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sp>
        <p:nvSpPr>
          <p:cNvPr id="41" name="Rounded Rectangle 40"/>
          <p:cNvSpPr/>
          <p:nvPr/>
        </p:nvSpPr>
        <p:spPr>
          <a:xfrm>
            <a:off x="4078600" y="5967424"/>
            <a:ext cx="633416" cy="723904"/>
          </a:xfrm>
          <a:prstGeom prst="round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Rounded Rectangle 42"/>
          <p:cNvSpPr/>
          <p:nvPr/>
        </p:nvSpPr>
        <p:spPr>
          <a:xfrm>
            <a:off x="4827907" y="5967424"/>
            <a:ext cx="633416" cy="723904"/>
          </a:xfrm>
          <a:prstGeom prst="round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ounded Rectangle 43"/>
          <p:cNvSpPr/>
          <p:nvPr/>
        </p:nvSpPr>
        <p:spPr>
          <a:xfrm>
            <a:off x="5557840" y="5967424"/>
            <a:ext cx="633416" cy="723904"/>
          </a:xfrm>
          <a:prstGeom prst="round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upRight)">
                                      <p:cBhvr>
                                        <p:cTn id="11" dur="500"/>
                                        <p:tgtEl>
                                          <p:spTgt spid="26"/>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strips(upRigh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9"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upLeft)">
                                      <p:cBhvr>
                                        <p:cTn id="33" dur="500"/>
                                        <p:tgtEl>
                                          <p:spTgt spid="10"/>
                                        </p:tgtEl>
                                      </p:cBhvr>
                                    </p:animEffect>
                                  </p:childTnLst>
                                </p:cTn>
                              </p:par>
                            </p:childTnLst>
                          </p:cTn>
                        </p:par>
                        <p:par>
                          <p:cTn id="34" fill="hold">
                            <p:stCondLst>
                              <p:cond delay="500"/>
                            </p:stCondLst>
                            <p:childTnLst>
                              <p:par>
                                <p:cTn id="35" presetID="18" presetClass="entr" presetSubtype="9"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upLeft)">
                                      <p:cBhvr>
                                        <p:cTn id="37" dur="500"/>
                                        <p:tgtEl>
                                          <p:spTgt spid="25"/>
                                        </p:tgtEl>
                                      </p:cBhvr>
                                    </p:animEffect>
                                  </p:childTnLst>
                                </p:cTn>
                              </p:par>
                            </p:childTnLst>
                          </p:cTn>
                        </p:par>
                        <p:par>
                          <p:cTn id="38" fill="hold">
                            <p:stCondLst>
                              <p:cond delay="1000"/>
                            </p:stCondLst>
                            <p:childTnLst>
                              <p:par>
                                <p:cTn id="39" presetID="18" presetClass="entr" presetSubtype="9"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strips(upLeft)">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5122"/>
                                        </p:tgtEl>
                                        <p:attrNameLst>
                                          <p:attrName>style.visibility</p:attrName>
                                        </p:attrNameLst>
                                      </p:cBhvr>
                                      <p:to>
                                        <p:strVal val="visible"/>
                                      </p:to>
                                    </p:set>
                                    <p:animEffect transition="in" filter="fade">
                                      <p:cBhvr>
                                        <p:cTn id="50" dur="500"/>
                                        <p:tgtEl>
                                          <p:spTgt spid="5122"/>
                                        </p:tgtEl>
                                      </p:cBhvr>
                                    </p:animEffect>
                                  </p:childTnLst>
                                </p:cTn>
                              </p:par>
                            </p:childTnLst>
                          </p:cTn>
                        </p:par>
                        <p:par>
                          <p:cTn id="51" fill="hold">
                            <p:stCondLst>
                              <p:cond delay="1000"/>
                            </p:stCondLst>
                            <p:childTnLst>
                              <p:par>
                                <p:cTn id="52" presetID="4"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ox(in)">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0" grpId="0"/>
      <p:bldP spid="41" grpId="0" animBg="1"/>
      <p:bldP spid="43" grpId="0" animBg="1"/>
      <p:bldP spid="4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08838" y="6751635"/>
            <a:ext cx="2346325" cy="414338"/>
          </a:xfrm>
        </p:spPr>
        <p:txBody>
          <a:bodyPr/>
          <a:lstStyle/>
          <a:p>
            <a:pPr>
              <a:defRPr/>
            </a:pPr>
            <a:fld id="{678E5750-B3F9-4B43-8111-7AA5AC0268DA}" type="slidenum">
              <a:rPr lang="en-US" smtClean="0"/>
              <a:pPr>
                <a:defRPr/>
              </a:pPr>
              <a:t>74</a:t>
            </a:fld>
            <a:endParaRPr lang="en-US"/>
          </a:p>
        </p:txBody>
      </p:sp>
      <p:sp>
        <p:nvSpPr>
          <p:cNvPr id="3" name="Title 2"/>
          <p:cNvSpPr>
            <a:spLocks noGrp="1"/>
          </p:cNvSpPr>
          <p:nvPr>
            <p:ph type="title"/>
          </p:nvPr>
        </p:nvSpPr>
        <p:spPr/>
        <p:txBody>
          <a:bodyPr/>
          <a:lstStyle/>
          <a:p>
            <a:r>
              <a:rPr lang="pt-PT" dirty="0" err="1" smtClean="0"/>
              <a:t>Finally</a:t>
            </a:r>
            <a:r>
              <a:rPr lang="pt-PT" dirty="0" smtClean="0"/>
              <a:t>: data!!</a:t>
            </a:r>
            <a:endParaRPr lang="en-US" dirty="0"/>
          </a:p>
        </p:txBody>
      </p:sp>
      <p:pic>
        <p:nvPicPr>
          <p:cNvPr id="6146" name="Picture 2"/>
          <p:cNvPicPr>
            <a:picLocks noChangeAspect="1" noChangeArrowheads="1"/>
          </p:cNvPicPr>
          <p:nvPr/>
        </p:nvPicPr>
        <p:blipFill>
          <a:blip r:embed="rId2"/>
          <a:srcRect b="55072"/>
          <a:stretch>
            <a:fillRect/>
          </a:stretch>
        </p:blipFill>
        <p:spPr bwMode="auto">
          <a:xfrm>
            <a:off x="52359" y="538144"/>
            <a:ext cx="9989875" cy="2805128"/>
          </a:xfrm>
          <a:prstGeom prst="rect">
            <a:avLst/>
          </a:prstGeom>
          <a:noFill/>
          <a:ln w="9525">
            <a:noFill/>
            <a:miter lim="800000"/>
            <a:headEnd/>
            <a:tailEnd/>
          </a:ln>
          <a:effectLst/>
        </p:spPr>
      </p:pic>
      <p:sp>
        <p:nvSpPr>
          <p:cNvPr id="5" name="Rounded Rectangle 4"/>
          <p:cNvSpPr/>
          <p:nvPr/>
        </p:nvSpPr>
        <p:spPr>
          <a:xfrm>
            <a:off x="0" y="2257416"/>
            <a:ext cx="10058400" cy="1176344"/>
          </a:xfrm>
          <a:prstGeom prst="roundRect">
            <a:avLst/>
          </a:prstGeom>
          <a:solidFill>
            <a:schemeClr val="tx2">
              <a:lumMod val="40000"/>
              <a:lumOff val="60000"/>
              <a:alpha val="20000"/>
            </a:scheme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3"/>
          <a:srcRect t="27437" b="63063"/>
          <a:stretch>
            <a:fillRect/>
          </a:stretch>
        </p:blipFill>
        <p:spPr bwMode="auto">
          <a:xfrm>
            <a:off x="0" y="4080091"/>
            <a:ext cx="10058400" cy="597221"/>
          </a:xfrm>
          <a:prstGeom prst="rect">
            <a:avLst/>
          </a:prstGeom>
          <a:noFill/>
          <a:ln w="9525">
            <a:noFill/>
            <a:miter lim="800000"/>
            <a:headEnd/>
            <a:tailEnd/>
          </a:ln>
          <a:effectLst/>
        </p:spPr>
      </p:pic>
      <p:sp>
        <p:nvSpPr>
          <p:cNvPr id="7" name="TextBox 6"/>
          <p:cNvSpPr txBox="1"/>
          <p:nvPr/>
        </p:nvSpPr>
        <p:spPr>
          <a:xfrm>
            <a:off x="-12764" y="3433760"/>
            <a:ext cx="2598788" cy="646331"/>
          </a:xfrm>
          <a:prstGeom prst="rect">
            <a:avLst/>
          </a:prstGeom>
          <a:noFill/>
        </p:spPr>
        <p:txBody>
          <a:bodyPr wrap="none" rtlCol="0">
            <a:spAutoFit/>
          </a:bodyPr>
          <a:lstStyle/>
          <a:p>
            <a:pPr>
              <a:buFont typeface="Arial" pitchFamily="34" charset="0"/>
              <a:buChar char="•"/>
            </a:pPr>
            <a:r>
              <a:rPr lang="pt-PT" dirty="0" err="1" smtClean="0"/>
              <a:t>Select</a:t>
            </a:r>
            <a:r>
              <a:rPr lang="pt-PT" dirty="0" smtClean="0"/>
              <a:t> </a:t>
            </a:r>
            <a:r>
              <a:rPr lang="pt-PT" dirty="0" err="1" smtClean="0"/>
              <a:t>the</a:t>
            </a:r>
            <a:r>
              <a:rPr lang="pt-PT" dirty="0" smtClean="0"/>
              <a:t> </a:t>
            </a:r>
            <a:r>
              <a:rPr lang="pt-PT" dirty="0" err="1" smtClean="0"/>
              <a:t>four</a:t>
            </a:r>
            <a:r>
              <a:rPr lang="pt-PT" dirty="0" smtClean="0"/>
              <a:t> </a:t>
            </a:r>
            <a:r>
              <a:rPr lang="pt-PT" dirty="0" err="1" smtClean="0"/>
              <a:t>signals</a:t>
            </a:r>
            <a:r>
              <a:rPr lang="pt-PT" dirty="0" smtClean="0"/>
              <a:t>;</a:t>
            </a:r>
          </a:p>
          <a:p>
            <a:pPr>
              <a:buFont typeface="Arial" pitchFamily="34" charset="0"/>
              <a:buChar char="•"/>
            </a:pPr>
            <a:r>
              <a:rPr lang="pt-PT" dirty="0" err="1" smtClean="0"/>
              <a:t>Edit</a:t>
            </a:r>
            <a:r>
              <a:rPr lang="pt-PT" dirty="0" err="1" smtClean="0">
                <a:sym typeface="Wingdings" pitchFamily="2" charset="2"/>
              </a:rPr>
              <a:t>group</a:t>
            </a:r>
            <a:endParaRPr lang="en-US" dirty="0"/>
          </a:p>
        </p:txBody>
      </p:sp>
      <p:pic>
        <p:nvPicPr>
          <p:cNvPr id="6148" name="Picture 4"/>
          <p:cNvPicPr>
            <a:picLocks noChangeAspect="1" noChangeArrowheads="1"/>
          </p:cNvPicPr>
          <p:nvPr/>
        </p:nvPicPr>
        <p:blipFill>
          <a:blip r:embed="rId4"/>
          <a:srcRect t="26250" b="58312"/>
          <a:stretch>
            <a:fillRect/>
          </a:stretch>
        </p:blipFill>
        <p:spPr bwMode="auto">
          <a:xfrm>
            <a:off x="0" y="5256435"/>
            <a:ext cx="10058400" cy="970484"/>
          </a:xfrm>
          <a:prstGeom prst="rect">
            <a:avLst/>
          </a:prstGeom>
          <a:noFill/>
          <a:ln w="9525">
            <a:noFill/>
            <a:miter lim="800000"/>
            <a:headEnd/>
            <a:tailEnd/>
          </a:ln>
          <a:effectLst/>
        </p:spPr>
      </p:pic>
      <p:sp>
        <p:nvSpPr>
          <p:cNvPr id="9" name="TextBox 8"/>
          <p:cNvSpPr txBox="1"/>
          <p:nvPr/>
        </p:nvSpPr>
        <p:spPr>
          <a:xfrm>
            <a:off x="0" y="4713507"/>
            <a:ext cx="5230919" cy="646331"/>
          </a:xfrm>
          <a:prstGeom prst="rect">
            <a:avLst/>
          </a:prstGeom>
          <a:noFill/>
        </p:spPr>
        <p:txBody>
          <a:bodyPr wrap="none" rtlCol="0">
            <a:spAutoFit/>
          </a:bodyPr>
          <a:lstStyle/>
          <a:p>
            <a:pPr>
              <a:buFont typeface="Arial" pitchFamily="34" charset="0"/>
              <a:buChar char="•"/>
            </a:pPr>
            <a:r>
              <a:rPr lang="pt-PT" dirty="0" err="1" smtClean="0"/>
              <a:t>Select</a:t>
            </a:r>
            <a:r>
              <a:rPr lang="pt-PT" dirty="0" smtClean="0"/>
              <a:t> </a:t>
            </a:r>
            <a:r>
              <a:rPr lang="pt-PT" dirty="0" err="1" smtClean="0"/>
              <a:t>the</a:t>
            </a:r>
            <a:r>
              <a:rPr lang="pt-PT" dirty="0" smtClean="0"/>
              <a:t> </a:t>
            </a:r>
            <a:r>
              <a:rPr lang="pt-PT" dirty="0" err="1" smtClean="0"/>
              <a:t>group</a:t>
            </a:r>
            <a:endParaRPr lang="pt-PT" dirty="0" smtClean="0"/>
          </a:p>
          <a:p>
            <a:pPr>
              <a:buFont typeface="Arial" pitchFamily="34" charset="0"/>
              <a:buChar char="•"/>
            </a:pPr>
            <a:r>
              <a:rPr lang="pt-PT" dirty="0" err="1" smtClean="0"/>
              <a:t>Edit</a:t>
            </a:r>
            <a:r>
              <a:rPr lang="pt-PT" dirty="0" err="1" smtClean="0">
                <a:sym typeface="Wingdings" pitchFamily="2" charset="2"/>
              </a:rPr>
              <a:t>Bus</a:t>
            </a:r>
            <a:r>
              <a:rPr lang="pt-PT" dirty="0" smtClean="0">
                <a:sym typeface="Wingdings" pitchFamily="2" charset="2"/>
              </a:rPr>
              <a:t> </a:t>
            </a:r>
            <a:r>
              <a:rPr lang="pt-PT" dirty="0" err="1" smtClean="0">
                <a:sym typeface="Wingdings" pitchFamily="2" charset="2"/>
              </a:rPr>
              <a:t>Display</a:t>
            </a:r>
            <a:r>
              <a:rPr lang="pt-PT" dirty="0" smtClean="0">
                <a:sym typeface="Wingdings" pitchFamily="2" charset="2"/>
              </a:rPr>
              <a:t> </a:t>
            </a:r>
            <a:r>
              <a:rPr lang="pt-PT" dirty="0" err="1" smtClean="0">
                <a:sym typeface="Wingdings" pitchFamily="2" charset="2"/>
              </a:rPr>
              <a:t>FormatUnsigned</a:t>
            </a:r>
            <a:r>
              <a:rPr lang="pt-PT" dirty="0" smtClean="0">
                <a:sym typeface="Wingdings" pitchFamily="2" charset="2"/>
              </a:rPr>
              <a:t> </a:t>
            </a:r>
            <a:r>
              <a:rPr lang="pt-PT" dirty="0" err="1" smtClean="0">
                <a:sym typeface="Wingdings" pitchFamily="2" charset="2"/>
              </a:rPr>
              <a:t>Line</a:t>
            </a:r>
            <a:r>
              <a:rPr lang="pt-PT" dirty="0" smtClean="0">
                <a:sym typeface="Wingdings" pitchFamily="2" charset="2"/>
              </a:rPr>
              <a:t> </a:t>
            </a:r>
            <a:r>
              <a:rPr lang="pt-PT" dirty="0" err="1" smtClean="0">
                <a:sym typeface="Wingdings" pitchFamily="2" charset="2"/>
              </a:rPr>
              <a:t>Chart</a:t>
            </a:r>
            <a:endParaRPr lang="en-US" dirty="0"/>
          </a:p>
        </p:txBody>
      </p:sp>
      <p:pic>
        <p:nvPicPr>
          <p:cNvPr id="6149" name="Picture 5"/>
          <p:cNvPicPr>
            <a:picLocks noChangeAspect="1" noChangeArrowheads="1"/>
          </p:cNvPicPr>
          <p:nvPr/>
        </p:nvPicPr>
        <p:blipFill>
          <a:blip r:embed="rId5"/>
          <a:srcRect l="273" t="26250" r="1015" b="58312"/>
          <a:stretch>
            <a:fillRect/>
          </a:stretch>
        </p:blipFill>
        <p:spPr bwMode="auto">
          <a:xfrm>
            <a:off x="0" y="6582576"/>
            <a:ext cx="10058400" cy="983152"/>
          </a:xfrm>
          <a:prstGeom prst="rect">
            <a:avLst/>
          </a:prstGeom>
          <a:noFill/>
          <a:ln w="9525">
            <a:noFill/>
            <a:miter lim="800000"/>
            <a:headEnd/>
            <a:tailEnd/>
          </a:ln>
          <a:effectLst/>
        </p:spPr>
      </p:pic>
      <p:sp>
        <p:nvSpPr>
          <p:cNvPr id="11" name="TextBox 10"/>
          <p:cNvSpPr txBox="1"/>
          <p:nvPr/>
        </p:nvSpPr>
        <p:spPr>
          <a:xfrm>
            <a:off x="0" y="6220624"/>
            <a:ext cx="1124026" cy="369332"/>
          </a:xfrm>
          <a:prstGeom prst="rect">
            <a:avLst/>
          </a:prstGeom>
          <a:noFill/>
        </p:spPr>
        <p:txBody>
          <a:bodyPr wrap="none" rtlCol="0">
            <a:spAutoFit/>
          </a:bodyPr>
          <a:lstStyle/>
          <a:p>
            <a:pPr>
              <a:buFont typeface="Arial" pitchFamily="34" charset="0"/>
              <a:buChar char="•"/>
            </a:pPr>
            <a:r>
              <a:rPr lang="pt-PT" dirty="0" err="1" smtClean="0"/>
              <a:t>Unzoom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wipe(left)">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wipe(left)">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6149"/>
                                        </p:tgtEl>
                                        <p:attrNameLst>
                                          <p:attrName>style.visibility</p:attrName>
                                        </p:attrNameLst>
                                      </p:cBhvr>
                                      <p:to>
                                        <p:strVal val="visible"/>
                                      </p:to>
                                    </p:set>
                                    <p:animEffect transition="in" filter="wipe(left)">
                                      <p:cBhvr>
                                        <p:cTn id="3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Documents and Settings\pedjor\Local Settings\Temporary Internet Files\Content.IE5\VSV7542E\MCj03226990000[1].wmf"/>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1138217" y="59790"/>
            <a:ext cx="7781966" cy="7652820"/>
          </a:xfrm>
          <a:prstGeom prst="rect">
            <a:avLst/>
          </a:prstGeom>
          <a:noFill/>
        </p:spPr>
      </p:pic>
      <p:sp>
        <p:nvSpPr>
          <p:cNvPr id="4" name="Slide Number Placeholder 3"/>
          <p:cNvSpPr>
            <a:spLocks noGrp="1"/>
          </p:cNvSpPr>
          <p:nvPr>
            <p:ph type="sldNum" sz="quarter" idx="12"/>
          </p:nvPr>
        </p:nvSpPr>
        <p:spPr/>
        <p:txBody>
          <a:bodyPr/>
          <a:lstStyle/>
          <a:p>
            <a:pPr>
              <a:defRPr/>
            </a:pPr>
            <a:fld id="{678E5750-B3F9-4B43-8111-7AA5AC0268DA}"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9046" y="2772851"/>
            <a:ext cx="9430787" cy="2215991"/>
          </a:xfrm>
          <a:prstGeom prst="rect">
            <a:avLst/>
          </a:prstGeom>
          <a:noFill/>
        </p:spPr>
        <p:txBody>
          <a:bodyPr wrap="none" rtlCol="0">
            <a:spAutoFit/>
          </a:bodyPr>
          <a:lstStyle/>
          <a:p>
            <a:r>
              <a:rPr lang="pt-PT" sz="13800" dirty="0" smtClean="0">
                <a:ln w="18415" cmpd="sng">
                  <a:solidFill>
                    <a:schemeClr val="tx1">
                      <a:lumMod val="50000"/>
                      <a:lumOff val="50000"/>
                    </a:schemeClr>
                  </a:solidFill>
                  <a:prstDash val="solid"/>
                </a:ln>
                <a:solidFill>
                  <a:srgbClr val="FFFFFF"/>
                </a:solidFill>
                <a:latin typeface="7 Segment" pitchFamily="2" charset="2"/>
              </a:rPr>
              <a:t>88 88 8888</a:t>
            </a:r>
          </a:p>
        </p:txBody>
      </p:sp>
      <p:sp>
        <p:nvSpPr>
          <p:cNvPr id="3" name="TextBox 2"/>
          <p:cNvSpPr txBox="1"/>
          <p:nvPr/>
        </p:nvSpPr>
        <p:spPr>
          <a:xfrm>
            <a:off x="1971311" y="0"/>
            <a:ext cx="6115777" cy="1323439"/>
          </a:xfrm>
          <a:prstGeom prst="rect">
            <a:avLst/>
          </a:prstGeom>
          <a:noFill/>
        </p:spPr>
        <p:txBody>
          <a:bodyPr wrap="none" rtlCol="0">
            <a:spAutoFit/>
          </a:bodyPr>
          <a:lstStyle/>
          <a:p>
            <a:r>
              <a:rPr lang="pt-PT" sz="8000" dirty="0" smtClean="0">
                <a:solidFill>
                  <a:srgbClr val="FF0000"/>
                </a:solidFill>
                <a:latin typeface="7 Segment" pitchFamily="2" charset="2"/>
              </a:rPr>
              <a:t>HELLO WORLD</a:t>
            </a:r>
          </a:p>
        </p:txBody>
      </p:sp>
      <p:sp>
        <p:nvSpPr>
          <p:cNvPr id="5" name="Multiply 4"/>
          <p:cNvSpPr/>
          <p:nvPr/>
        </p:nvSpPr>
        <p:spPr>
          <a:xfrm>
            <a:off x="671482" y="-257204"/>
            <a:ext cx="8358246" cy="1857388"/>
          </a:xfrm>
          <a:prstGeom prst="mathMultiply">
            <a:avLst>
              <a:gd name="adj1" fmla="val 6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6986" y="2772851"/>
            <a:ext cx="9494907" cy="2215991"/>
          </a:xfrm>
          <a:prstGeom prst="rect">
            <a:avLst/>
          </a:prstGeom>
          <a:noFill/>
        </p:spPr>
        <p:txBody>
          <a:bodyPr wrap="none" rtlCol="0">
            <a:spAutoFit/>
          </a:bodyPr>
          <a:lstStyle/>
          <a:p>
            <a:r>
              <a:rPr lang="pt-PT" sz="13800" spc="50" dirty="0" smtClean="0">
                <a:ln w="12700" cmpd="sng">
                  <a:solidFill>
                    <a:srgbClr val="C00000"/>
                  </a:solidFill>
                  <a:prstDash val="solid"/>
                </a:ln>
                <a:solidFill>
                  <a:srgbClr val="FF0000"/>
                </a:solidFill>
                <a:effectLst>
                  <a:glow rad="53100">
                    <a:srgbClr val="FF0000">
                      <a:alpha val="30000"/>
                    </a:srgbClr>
                  </a:glow>
                </a:effectLst>
                <a:latin typeface="7 Segment" pitchFamily="2" charset="2"/>
              </a:rPr>
              <a:t>OL </a:t>
            </a:r>
            <a:r>
              <a:rPr lang="pt-PT" sz="13800" spc="50" dirty="0" err="1" smtClean="0">
                <a:ln w="12700" cmpd="sng">
                  <a:solidFill>
                    <a:srgbClr val="C00000"/>
                  </a:solidFill>
                  <a:prstDash val="solid"/>
                </a:ln>
                <a:solidFill>
                  <a:srgbClr val="FF0000"/>
                </a:solidFill>
                <a:effectLst>
                  <a:glow rad="53100">
                    <a:srgbClr val="FF0000">
                      <a:alpha val="30000"/>
                    </a:srgbClr>
                  </a:glow>
                </a:effectLst>
                <a:latin typeface="7 Segment" pitchFamily="2" charset="2"/>
              </a:rPr>
              <a:t>aM</a:t>
            </a:r>
            <a:r>
              <a:rPr lang="pt-PT" sz="13800" spc="50" dirty="0" smtClean="0">
                <a:ln w="12700" cmpd="sng">
                  <a:solidFill>
                    <a:srgbClr val="C00000"/>
                  </a:solidFill>
                  <a:prstDash val="solid"/>
                </a:ln>
                <a:solidFill>
                  <a:srgbClr val="FF0000"/>
                </a:solidFill>
                <a:effectLst>
                  <a:glow rad="53100">
                    <a:srgbClr val="FF0000">
                      <a:alpha val="30000"/>
                    </a:srgbClr>
                  </a:glow>
                </a:effectLst>
                <a:latin typeface="7 Segment" pitchFamily="2" charset="2"/>
              </a:rPr>
              <a:t> </a:t>
            </a:r>
            <a:r>
              <a:rPr lang="pt-PT" sz="13800" spc="50" dirty="0" err="1" smtClean="0">
                <a:ln w="12700" cmpd="sng">
                  <a:solidFill>
                    <a:srgbClr val="C00000"/>
                  </a:solidFill>
                  <a:prstDash val="solid"/>
                </a:ln>
                <a:solidFill>
                  <a:srgbClr val="FF0000"/>
                </a:solidFill>
                <a:effectLst>
                  <a:glow rad="53100">
                    <a:srgbClr val="FF0000">
                      <a:alpha val="30000"/>
                    </a:srgbClr>
                  </a:glow>
                </a:effectLst>
                <a:latin typeface="7 Segment" pitchFamily="2" charset="2"/>
              </a:rPr>
              <a:t>unDO</a:t>
            </a:r>
            <a:endParaRPr lang="pt-PT" sz="13800" spc="50" dirty="0" smtClean="0">
              <a:ln w="12700" cmpd="sng">
                <a:solidFill>
                  <a:srgbClr val="C00000"/>
                </a:solidFill>
                <a:prstDash val="solid"/>
              </a:ln>
              <a:solidFill>
                <a:srgbClr val="FF0000"/>
              </a:solidFill>
              <a:effectLst>
                <a:glow rad="53100">
                  <a:srgbClr val="FF0000">
                    <a:alpha val="30000"/>
                  </a:srgbClr>
                </a:glow>
              </a:effectLst>
              <a:latin typeface="7 Segment" pitchFamily="2" charset="2"/>
            </a:endParaRPr>
          </a:p>
        </p:txBody>
      </p:sp>
      <p:sp>
        <p:nvSpPr>
          <p:cNvPr id="6" name="TextBox 5"/>
          <p:cNvSpPr txBox="1"/>
          <p:nvPr/>
        </p:nvSpPr>
        <p:spPr>
          <a:xfrm>
            <a:off x="6012205" y="7029472"/>
            <a:ext cx="3874779" cy="584775"/>
          </a:xfrm>
          <a:prstGeom prst="rect">
            <a:avLst/>
          </a:prstGeom>
          <a:noFill/>
        </p:spPr>
        <p:txBody>
          <a:bodyPr wrap="none" rtlCol="0" anchor="b">
            <a:spAutoFit/>
          </a:bodyPr>
          <a:lstStyle/>
          <a:p>
            <a:pPr algn="r"/>
            <a:r>
              <a:rPr lang="pt-PT" sz="3200" dirty="0" smtClean="0">
                <a:ln>
                  <a:solidFill>
                    <a:schemeClr val="tx1"/>
                  </a:solidFill>
                </a:ln>
                <a:solidFill>
                  <a:schemeClr val="bg1"/>
                </a:solidFill>
                <a:effectLst>
                  <a:reflection blurRad="6350" stA="55000" endA="300" endPos="45500" dir="5400000" sy="-100000" algn="bl" rotWithShape="0"/>
                </a:effectLst>
              </a:rPr>
              <a:t>Primeiro exercício…</a:t>
            </a:r>
            <a:endParaRPr lang="en-US" sz="3200" dirty="0">
              <a:ln>
                <a:solidFill>
                  <a:schemeClr val="tx1"/>
                </a:solidFill>
              </a:ln>
              <a:solidFill>
                <a:schemeClr val="bg1"/>
              </a:solidFill>
              <a:effectLst>
                <a:reflection blurRad="6350" stA="55000" endA="300" endPos="45500" dir="5400000" sy="-100000" algn="bl" rotWithShape="0"/>
              </a:effectLst>
            </a:endParaRPr>
          </a:p>
        </p:txBody>
      </p:sp>
      <p:sp>
        <p:nvSpPr>
          <p:cNvPr id="9" name="Slide Number Placeholder 8"/>
          <p:cNvSpPr>
            <a:spLocks noGrp="1"/>
          </p:cNvSpPr>
          <p:nvPr>
            <p:ph type="sldNum" sz="quarter" idx="12"/>
          </p:nvPr>
        </p:nvSpPr>
        <p:spPr/>
        <p:txBody>
          <a:bodyPr/>
          <a:lstStyle/>
          <a:p>
            <a:pPr>
              <a:defRPr/>
            </a:pPr>
            <a:fld id="{678E5750-B3F9-4B43-8111-7AA5AC0268DA}"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7"/>
                                        </p:tgtEl>
                                        <p:attrNameLst>
                                          <p:attrName>style.visibility</p:attrName>
                                        </p:attrNameLst>
                                      </p:cBhvr>
                                      <p:to>
                                        <p:strVal val="visible"/>
                                      </p:to>
                                    </p:set>
                                    <p:anim calcmode="discrete" valueType="clr">
                                      <p:cBhvr override="childStyle">
                                        <p:cTn id="1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
                                        </p:tgtEl>
                                        <p:attrNameLst>
                                          <p:attrName>fillcolor</p:attrName>
                                        </p:attrNameLst>
                                      </p:cBhvr>
                                      <p:tavLst>
                                        <p:tav tm="0">
                                          <p:val>
                                            <p:clrVal>
                                              <a:schemeClr val="accent2"/>
                                            </p:clrVal>
                                          </p:val>
                                        </p:tav>
                                        <p:tav tm="50000">
                                          <p:val>
                                            <p:clrVal>
                                              <a:schemeClr val="hlink"/>
                                            </p:clrVal>
                                          </p:val>
                                        </p:tav>
                                      </p:tavLst>
                                    </p:anim>
                                    <p:set>
                                      <p:cBhvr>
                                        <p:cTn id="13" dur="80"/>
                                        <p:tgtEl>
                                          <p:spTgt spid="7"/>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Hardware</a:t>
            </a:r>
            <a:endParaRPr lang="en-US" dirty="0"/>
          </a:p>
        </p:txBody>
      </p:sp>
      <p:sp>
        <p:nvSpPr>
          <p:cNvPr id="3" name="TextBox 2"/>
          <p:cNvSpPr txBox="1"/>
          <p:nvPr/>
        </p:nvSpPr>
        <p:spPr>
          <a:xfrm>
            <a:off x="8498672" y="66949"/>
            <a:ext cx="1531188" cy="461665"/>
          </a:xfrm>
          <a:prstGeom prst="rect">
            <a:avLst/>
          </a:prstGeom>
          <a:noFill/>
        </p:spPr>
        <p:txBody>
          <a:bodyPr wrap="none" rtlCol="0">
            <a:spAutoFit/>
          </a:bodyPr>
          <a:lstStyle/>
          <a:p>
            <a:r>
              <a:rPr lang="pt-PT" sz="2400" spc="50" dirty="0" err="1" smtClean="0">
                <a:ln w="12700" cmpd="sng">
                  <a:solidFill>
                    <a:srgbClr val="C00000"/>
                  </a:solidFill>
                  <a:prstDash val="solid"/>
                </a:ln>
                <a:solidFill>
                  <a:srgbClr val="FF0000"/>
                </a:solidFill>
                <a:effectLst>
                  <a:glow rad="53100">
                    <a:srgbClr val="FF0000">
                      <a:alpha val="30000"/>
                    </a:srgbClr>
                  </a:glow>
                </a:effectLst>
                <a:latin typeface="7 Segment" pitchFamily="2" charset="2"/>
              </a:rPr>
              <a:t>OLaMunDO</a:t>
            </a:r>
            <a:endParaRPr lang="pt-PT" sz="2400" spc="50" dirty="0" smtClean="0">
              <a:ln w="12700" cmpd="sng">
                <a:solidFill>
                  <a:srgbClr val="C00000"/>
                </a:solidFill>
                <a:prstDash val="solid"/>
              </a:ln>
              <a:solidFill>
                <a:srgbClr val="FF0000"/>
              </a:solidFill>
              <a:effectLst>
                <a:glow rad="53100">
                  <a:srgbClr val="FF0000">
                    <a:alpha val="30000"/>
                  </a:srgbClr>
                </a:glow>
              </a:effectLst>
              <a:latin typeface="7 Segment" pitchFamily="2" charset="2"/>
            </a:endParaRPr>
          </a:p>
        </p:txBody>
      </p:sp>
      <p:pic>
        <p:nvPicPr>
          <p:cNvPr id="295940" name="Picture 4" descr="http://www.terasic.com.tw/attachment/archive/30/image/package_big.jpg"/>
          <p:cNvPicPr>
            <a:picLocks noChangeAspect="1" noChangeArrowheads="1"/>
          </p:cNvPicPr>
          <p:nvPr/>
        </p:nvPicPr>
        <p:blipFill>
          <a:blip r:embed="rId2"/>
          <a:srcRect/>
          <a:stretch>
            <a:fillRect/>
          </a:stretch>
        </p:blipFill>
        <p:spPr bwMode="auto">
          <a:xfrm>
            <a:off x="214314" y="814366"/>
            <a:ext cx="9672670" cy="6894352"/>
          </a:xfrm>
          <a:prstGeom prst="rect">
            <a:avLst/>
          </a:prstGeom>
          <a:noFill/>
        </p:spPr>
      </p:pic>
      <p:sp>
        <p:nvSpPr>
          <p:cNvPr id="5" name="Slide Number Placeholder 4"/>
          <p:cNvSpPr>
            <a:spLocks noGrp="1"/>
          </p:cNvSpPr>
          <p:nvPr>
            <p:ph type="sldNum" sz="quarter" idx="12"/>
          </p:nvPr>
        </p:nvSpPr>
        <p:spPr/>
        <p:txBody>
          <a:bodyPr/>
          <a:lstStyle/>
          <a:p>
            <a:pPr>
              <a:defRPr/>
            </a:pPr>
            <a:fld id="{678E5750-B3F9-4B43-8111-7AA5AC0268DA}"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8250</TotalTime>
  <Words>790</Words>
  <Application>Microsoft Office PowerPoint</Application>
  <PresentationFormat>Custom</PresentationFormat>
  <Paragraphs>295</Paragraphs>
  <Slides>75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Wingdings</vt:lpstr>
      <vt:lpstr>Lucida Console</vt:lpstr>
      <vt:lpstr>Comic Sans MS</vt:lpstr>
      <vt:lpstr>7 Segment</vt:lpstr>
      <vt:lpstr>GillSans</vt:lpstr>
      <vt:lpstr>Office Theme</vt:lpstr>
      <vt:lpstr>PowerPoint Presentation</vt:lpstr>
      <vt:lpstr>PowerPoint Presentation</vt:lpstr>
      <vt:lpstr>PowerPoint Presentation</vt:lpstr>
      <vt:lpstr>FPGA</vt:lpstr>
      <vt:lpstr>Logic elements</vt:lpstr>
      <vt:lpstr>HDL</vt:lpstr>
      <vt:lpstr>74LS…. vs FPGAs</vt:lpstr>
      <vt:lpstr>PowerPoint Presentation</vt:lpstr>
      <vt:lpstr>Hardware</vt:lpstr>
      <vt:lpstr>Hardware</vt:lpstr>
      <vt:lpstr>Hardware</vt:lpstr>
      <vt:lpstr>PowerPoint Presentation</vt:lpstr>
      <vt:lpstr>Software</vt:lpstr>
      <vt:lpstr>Software - esquemático</vt:lpstr>
      <vt:lpstr>Software - verilog</vt:lpstr>
      <vt:lpstr>PowerPoint Presentation</vt:lpstr>
      <vt:lpstr>PowerPoint Presentation</vt:lpstr>
      <vt:lpstr>Entrando no Verilog</vt:lpstr>
      <vt:lpstr>PowerPoint Presentation</vt:lpstr>
      <vt:lpstr>PowerPoint Presentation</vt:lpstr>
      <vt:lpstr>PowerPoint Presentation</vt:lpstr>
      <vt:lpstr>Kill the leds and 7 segment display</vt:lpstr>
      <vt:lpstr>PowerPoint Presentation</vt:lpstr>
      <vt:lpstr>n-bit signals</vt:lpstr>
      <vt:lpstr>Integer Arithmetic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Mix Assignments</vt:lpstr>
      <vt:lpstr>PowerPoint Presentation</vt:lpstr>
      <vt:lpstr>Danger</vt:lpstr>
      <vt:lpstr>Danger</vt:lpstr>
      <vt:lpstr>Connecting modules to build complex machines</vt:lpstr>
      <vt:lpstr>Modules</vt:lpstr>
      <vt:lpstr>Top-Level: connect the modules</vt:lpstr>
      <vt:lpstr>More on modules</vt:lpstr>
      <vt:lpstr>Other useful verilog features (just for reference)</vt:lpstr>
      <vt:lpstr>Sequential Logic</vt:lpstr>
      <vt:lpstr>PowerPoint Presentation</vt:lpstr>
      <vt:lpstr>PowerPoint Presentation</vt:lpstr>
      <vt:lpstr>PowerPoint Presentation</vt:lpstr>
      <vt:lpstr>PowerPoint Presentation</vt:lpstr>
      <vt:lpstr>PowerPoint Presentation</vt:lpstr>
      <vt:lpstr>PowerPoint Presentation</vt:lpstr>
      <vt:lpstr>Assignment styles for sequential logic</vt:lpstr>
      <vt:lpstr>Use nonblocking for sequential logic</vt:lpstr>
      <vt:lpstr>Use blocking for combinational logic</vt:lpstr>
      <vt:lpstr>= vs &lt;= inside always</vt:lpstr>
      <vt:lpstr>Example: A simple counter</vt:lpstr>
      <vt:lpstr>PowerPoint Presentation</vt:lpstr>
      <vt:lpstr>The Asynchronous counter</vt:lpstr>
      <vt:lpstr>The ripple counter in verilog</vt:lpstr>
      <vt:lpstr>Logic for a synchronous counter</vt:lpstr>
      <vt:lpstr>TOOLS</vt:lpstr>
      <vt:lpstr>Tools - Simulation</vt:lpstr>
      <vt:lpstr>Tools – Measurement instruments</vt:lpstr>
      <vt:lpstr>Tools – Internal Logic Analyser</vt:lpstr>
      <vt:lpstr>Tools – Internal Logic Analyser</vt:lpstr>
      <vt:lpstr>Tools – Internal Logic Analyser</vt:lpstr>
      <vt:lpstr>SignalTap step by step</vt:lpstr>
      <vt:lpstr>PowerPoint Presentation</vt:lpstr>
      <vt:lpstr>PowerPoint Presentation</vt:lpstr>
      <vt:lpstr>PowerPoint Presentation</vt:lpstr>
      <vt:lpstr>PowerPoint Presentation</vt:lpstr>
      <vt:lpstr>Finally: data!!</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59</cp:revision>
  <cp:lastPrinted>2012-02-28T13:42:42Z</cp:lastPrinted>
  <dcterms:created xsi:type="dcterms:W3CDTF">2009-03-05T10:22:22Z</dcterms:created>
  <dcterms:modified xsi:type="dcterms:W3CDTF">2012-03-06T21:13:52Z</dcterms:modified>
</cp:coreProperties>
</file>